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media/image9.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3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9476AC-2C55-44A2-8E28-C3485963B569}"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1549311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9476AC-2C55-44A2-8E28-C3485963B569}"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319786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9476AC-2C55-44A2-8E28-C3485963B569}"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276865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1687034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9476AC-2C55-44A2-8E28-C3485963B569}" type="datetimeFigureOut">
              <a:rPr lang="bg-BG" smtClean="0"/>
              <a:t>22.6.2020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1488049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9476AC-2C55-44A2-8E28-C3485963B569}" type="datetimeFigureOut">
              <a:rPr lang="bg-BG" smtClean="0"/>
              <a:t>22.6.2020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3201801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9476AC-2C55-44A2-8E28-C3485963B569}" type="datetimeFigureOut">
              <a:rPr lang="bg-BG" smtClean="0"/>
              <a:t>22.6.2020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3811027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2870657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2164585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633331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3435832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890425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9476AC-2C55-44A2-8E28-C3485963B569}"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20618032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19476AC-2C55-44A2-8E28-C3485963B569}" type="datetimeFigureOut">
              <a:rPr lang="bg-BG" smtClean="0"/>
              <a:t>22.6.2020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1284569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19476AC-2C55-44A2-8E28-C3485963B569}" type="datetimeFigureOut">
              <a:rPr lang="bg-BG" smtClean="0"/>
              <a:t>22.6.2020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3203135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9476AC-2C55-44A2-8E28-C3485963B569}"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1969619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9476AC-2C55-44A2-8E28-C3485963B569}"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7764A7F4-FA5D-45B7-927C-7FC868992451}" type="slidenum">
              <a:rPr lang="bg-BG" smtClean="0"/>
              <a:t>‹#›</a:t>
            </a:fld>
            <a:endParaRPr lang="bg-BG"/>
          </a:p>
        </p:txBody>
      </p:sp>
    </p:spTree>
    <p:extLst>
      <p:ext uri="{BB962C8B-B14F-4D97-AF65-F5344CB8AC3E}">
        <p14:creationId xmlns:p14="http://schemas.microsoft.com/office/powerpoint/2010/main" val="73125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19476AC-2C55-44A2-8E28-C3485963B569}" type="datetimeFigureOut">
              <a:rPr lang="bg-BG" smtClean="0"/>
              <a:t>22.6.2020 г.</a:t>
            </a:fld>
            <a:endParaRPr lang="bg-BG"/>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bg-BG"/>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764A7F4-FA5D-45B7-927C-7FC868992451}" type="slidenum">
              <a:rPr lang="bg-BG" smtClean="0"/>
              <a:t>‹#›</a:t>
            </a:fld>
            <a:endParaRPr lang="bg-BG"/>
          </a:p>
        </p:txBody>
      </p:sp>
    </p:spTree>
    <p:extLst>
      <p:ext uri="{BB962C8B-B14F-4D97-AF65-F5344CB8AC3E}">
        <p14:creationId xmlns:p14="http://schemas.microsoft.com/office/powerpoint/2010/main" val="181596651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B0B19-E370-4343-B6E9-D1D471159747}"/>
              </a:ext>
            </a:extLst>
          </p:cNvPr>
          <p:cNvSpPr>
            <a:spLocks noGrp="1"/>
          </p:cNvSpPr>
          <p:nvPr>
            <p:ph type="ctrTitle"/>
          </p:nvPr>
        </p:nvSpPr>
        <p:spPr>
          <a:xfrm>
            <a:off x="1727154" y="1509224"/>
            <a:ext cx="9001462" cy="2387600"/>
          </a:xfrm>
        </p:spPr>
        <p:txBody>
          <a:bodyPr/>
          <a:lstStyle/>
          <a:p>
            <a:r>
              <a:rPr lang="bg-BG" dirty="0"/>
              <a:t>Слънчевата система-ние,земята и другите планети</a:t>
            </a:r>
          </a:p>
        </p:txBody>
      </p:sp>
      <p:sp>
        <p:nvSpPr>
          <p:cNvPr id="3" name="Subtitle 2">
            <a:extLst>
              <a:ext uri="{FF2B5EF4-FFF2-40B4-BE49-F238E27FC236}">
                <a16:creationId xmlns:a16="http://schemas.microsoft.com/office/drawing/2014/main" id="{866649AD-B0DE-4449-B73E-479435BDF294}"/>
              </a:ext>
            </a:extLst>
          </p:cNvPr>
          <p:cNvSpPr>
            <a:spLocks noGrp="1"/>
          </p:cNvSpPr>
          <p:nvPr>
            <p:ph type="subTitle" idx="1"/>
          </p:nvPr>
        </p:nvSpPr>
        <p:spPr>
          <a:xfrm>
            <a:off x="4004361" y="6099053"/>
            <a:ext cx="9001462" cy="1655762"/>
          </a:xfrm>
        </p:spPr>
        <p:txBody>
          <a:bodyPr/>
          <a:lstStyle/>
          <a:p>
            <a:r>
              <a:rPr lang="bg-BG" dirty="0"/>
              <a:t>Изготвила:Деница Великова 4б клас СУ,,Гео Милев“</a:t>
            </a:r>
          </a:p>
        </p:txBody>
      </p:sp>
    </p:spTree>
    <p:extLst>
      <p:ext uri="{BB962C8B-B14F-4D97-AF65-F5344CB8AC3E}">
        <p14:creationId xmlns:p14="http://schemas.microsoft.com/office/powerpoint/2010/main" val="4104099841"/>
      </p:ext>
    </p:extLst>
  </p:cSld>
  <p:clrMapOvr>
    <a:masterClrMapping/>
  </p:clrMapOvr>
  <p:transition spd="slow" advClick="0" advTm="800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890DB-F676-4111-B3B0-552C03F068D4}"/>
              </a:ext>
            </a:extLst>
          </p:cNvPr>
          <p:cNvSpPr>
            <a:spLocks noGrp="1"/>
          </p:cNvSpPr>
          <p:nvPr>
            <p:ph type="title"/>
          </p:nvPr>
        </p:nvSpPr>
        <p:spPr>
          <a:xfrm>
            <a:off x="720365" y="403639"/>
            <a:ext cx="3491151" cy="1326321"/>
          </a:xfrm>
        </p:spPr>
        <p:txBody>
          <a:bodyPr/>
          <a:lstStyle/>
          <a:p>
            <a:r>
              <a:rPr lang="bg-BG" dirty="0"/>
              <a:t>Меркурий</a:t>
            </a:r>
          </a:p>
        </p:txBody>
      </p:sp>
      <p:sp>
        <p:nvSpPr>
          <p:cNvPr id="3" name="Content Placeholder 2">
            <a:extLst>
              <a:ext uri="{FF2B5EF4-FFF2-40B4-BE49-F238E27FC236}">
                <a16:creationId xmlns:a16="http://schemas.microsoft.com/office/drawing/2014/main" id="{1B3CE11D-11C1-4B40-B125-0CF0131E9879}"/>
              </a:ext>
            </a:extLst>
          </p:cNvPr>
          <p:cNvSpPr>
            <a:spLocks noGrp="1"/>
          </p:cNvSpPr>
          <p:nvPr>
            <p:ph idx="1"/>
          </p:nvPr>
        </p:nvSpPr>
        <p:spPr>
          <a:xfrm>
            <a:off x="148865" y="1590224"/>
            <a:ext cx="5469420" cy="4406130"/>
          </a:xfrm>
        </p:spPr>
        <p:txBody>
          <a:bodyPr>
            <a:normAutofit/>
          </a:bodyPr>
          <a:lstStyle/>
          <a:p>
            <a:r>
              <a:rPr lang="ru-RU" dirty="0"/>
              <a:t> От всички планети в Слънчевата система Меркурий е най-близо до Слънцето. Тя е една от най-малките планети в Слънчевата система.Нейният диаметър - 4878km, и  e почти три пъти по-малък от земния. Единствено Плутон е по-малък от нея. Масата на планетата е 20 пъти по-малка от тази на Земята, а средната й плътност е почти колкото земната - 5,44g/cm3.</a:t>
            </a:r>
          </a:p>
          <a:p>
            <a:endParaRPr lang="bg-BG" dirty="0"/>
          </a:p>
        </p:txBody>
      </p:sp>
      <p:pic>
        <p:nvPicPr>
          <p:cNvPr id="5" name="Picture 4">
            <a:extLst>
              <a:ext uri="{FF2B5EF4-FFF2-40B4-BE49-F238E27FC236}">
                <a16:creationId xmlns:a16="http://schemas.microsoft.com/office/drawing/2014/main" id="{27207FF0-452E-4DC6-9220-5956BF0754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8285" y="1458423"/>
            <a:ext cx="6223003" cy="3500439"/>
          </a:xfrm>
          <a:prstGeom prst="ellipse">
            <a:avLst/>
          </a:prstGeom>
          <a:ln>
            <a:noFill/>
          </a:ln>
          <a:effectLst>
            <a:softEdge rad="112500"/>
          </a:effectLst>
        </p:spPr>
      </p:pic>
    </p:spTree>
    <p:extLst>
      <p:ext uri="{BB962C8B-B14F-4D97-AF65-F5344CB8AC3E}">
        <p14:creationId xmlns:p14="http://schemas.microsoft.com/office/powerpoint/2010/main" val="4054777607"/>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6EC41-C215-4037-B48D-76BA54AF2DAA}"/>
              </a:ext>
            </a:extLst>
          </p:cNvPr>
          <p:cNvSpPr>
            <a:spLocks noGrp="1"/>
          </p:cNvSpPr>
          <p:nvPr>
            <p:ph type="title"/>
          </p:nvPr>
        </p:nvSpPr>
        <p:spPr>
          <a:xfrm>
            <a:off x="465388" y="306923"/>
            <a:ext cx="2928443" cy="1326321"/>
          </a:xfrm>
        </p:spPr>
        <p:txBody>
          <a:bodyPr/>
          <a:lstStyle/>
          <a:p>
            <a:r>
              <a:rPr lang="bg-BG" dirty="0"/>
              <a:t>Венера</a:t>
            </a:r>
          </a:p>
        </p:txBody>
      </p:sp>
      <p:sp>
        <p:nvSpPr>
          <p:cNvPr id="3" name="Content Placeholder 2">
            <a:extLst>
              <a:ext uri="{FF2B5EF4-FFF2-40B4-BE49-F238E27FC236}">
                <a16:creationId xmlns:a16="http://schemas.microsoft.com/office/drawing/2014/main" id="{890F4076-110D-44D3-8022-86CB3B47C48A}"/>
              </a:ext>
            </a:extLst>
          </p:cNvPr>
          <p:cNvSpPr>
            <a:spLocks noGrp="1"/>
          </p:cNvSpPr>
          <p:nvPr>
            <p:ph idx="1"/>
          </p:nvPr>
        </p:nvSpPr>
        <p:spPr>
          <a:xfrm>
            <a:off x="667610" y="1529620"/>
            <a:ext cx="4598981" cy="4712918"/>
          </a:xfrm>
        </p:spPr>
        <p:txBody>
          <a:bodyPr>
            <a:normAutofit/>
          </a:bodyPr>
          <a:lstStyle/>
          <a:p>
            <a:r>
              <a:rPr lang="ru-RU" dirty="0"/>
              <a:t>Венера е най-близката до Земята планета. По своите размери и маса Венера не се отличава много от Земята.Масата й е по-малка с 20% от тази на Земята, а радиусът й е по-малък от земния с 270 km, т.е. 6100 km.Средната й плътност, която е 5,24g/cm3, също незначително се отличава от средната плътност на Земята.</a:t>
            </a:r>
            <a:endParaRPr lang="bg-BG" dirty="0"/>
          </a:p>
        </p:txBody>
      </p:sp>
      <p:pic>
        <p:nvPicPr>
          <p:cNvPr id="5" name="Picture 4">
            <a:extLst>
              <a:ext uri="{FF2B5EF4-FFF2-40B4-BE49-F238E27FC236}">
                <a16:creationId xmlns:a16="http://schemas.microsoft.com/office/drawing/2014/main" id="{3D713AFC-9E89-4E9F-8F75-45298894A0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4044" y="856022"/>
            <a:ext cx="4823807" cy="482380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26466836"/>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FC444-D3A8-4F31-8C23-0041570EE352}"/>
              </a:ext>
            </a:extLst>
          </p:cNvPr>
          <p:cNvSpPr>
            <a:spLocks noGrp="1"/>
          </p:cNvSpPr>
          <p:nvPr>
            <p:ph type="title"/>
          </p:nvPr>
        </p:nvSpPr>
        <p:spPr>
          <a:xfrm>
            <a:off x="913795" y="574431"/>
            <a:ext cx="2040420" cy="1326321"/>
          </a:xfrm>
        </p:spPr>
        <p:txBody>
          <a:bodyPr/>
          <a:lstStyle/>
          <a:p>
            <a:r>
              <a:rPr lang="bg-BG" dirty="0"/>
              <a:t>Земя</a:t>
            </a:r>
          </a:p>
        </p:txBody>
      </p:sp>
      <p:sp>
        <p:nvSpPr>
          <p:cNvPr id="3" name="Content Placeholder 2">
            <a:extLst>
              <a:ext uri="{FF2B5EF4-FFF2-40B4-BE49-F238E27FC236}">
                <a16:creationId xmlns:a16="http://schemas.microsoft.com/office/drawing/2014/main" id="{95DF973C-F766-4204-A0DE-7E5C108137AB}"/>
              </a:ext>
            </a:extLst>
          </p:cNvPr>
          <p:cNvSpPr>
            <a:spLocks noGrp="1"/>
          </p:cNvSpPr>
          <p:nvPr>
            <p:ph idx="1"/>
          </p:nvPr>
        </p:nvSpPr>
        <p:spPr>
          <a:xfrm>
            <a:off x="711572" y="1581432"/>
            <a:ext cx="6322274" cy="4634730"/>
          </a:xfrm>
        </p:spPr>
        <p:txBody>
          <a:bodyPr>
            <a:normAutofit fontScale="92500" lnSpcReduction="20000"/>
          </a:bodyPr>
          <a:lstStyle/>
          <a:p>
            <a:r>
              <a:rPr lang="ru-RU" dirty="0"/>
              <a:t>Нашата планета Земя, е третата планета в Слънчевата система и има доста и интересни характеристики. Радиус: ~6400км.</a:t>
            </a:r>
          </a:p>
          <a:p>
            <a:r>
              <a:rPr lang="ru-RU" dirty="0"/>
              <a:t>Гравитация на повърхността: 9,8 м/с2</a:t>
            </a:r>
          </a:p>
          <a:p>
            <a:r>
              <a:rPr lang="ru-RU" dirty="0"/>
              <a:t>Период на пълно завъртане около Слънцето: 365,26 земни дни</a:t>
            </a:r>
          </a:p>
          <a:p>
            <a:r>
              <a:rPr lang="ru-RU" dirty="0"/>
              <a:t>Период на пълно завъртане около оста: 23 часа и 56 минути</a:t>
            </a:r>
          </a:p>
          <a:p>
            <a:r>
              <a:rPr lang="ru-RU" dirty="0"/>
              <a:t>Скорост на въртене около оста: 29,79 км/с</a:t>
            </a:r>
          </a:p>
          <a:p>
            <a:r>
              <a:rPr lang="ru-RU" dirty="0"/>
              <a:t>Средна температура на повърхността: 16,85˚С</a:t>
            </a:r>
          </a:p>
          <a:p>
            <a:r>
              <a:rPr lang="ru-RU" dirty="0"/>
              <a:t>Наклон на земната ос: 23,45˚</a:t>
            </a:r>
          </a:p>
          <a:p>
            <a:r>
              <a:rPr lang="ru-RU" dirty="0"/>
              <a:t>Естествени спътници: 1</a:t>
            </a:r>
            <a:endParaRPr lang="bg-BG" dirty="0"/>
          </a:p>
        </p:txBody>
      </p:sp>
      <p:pic>
        <p:nvPicPr>
          <p:cNvPr id="5" name="Picture 4">
            <a:extLst>
              <a:ext uri="{FF2B5EF4-FFF2-40B4-BE49-F238E27FC236}">
                <a16:creationId xmlns:a16="http://schemas.microsoft.com/office/drawing/2014/main" id="{218A892A-5C3C-4EF1-BC23-BC65C75C54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3846" y="1083730"/>
            <a:ext cx="4817286" cy="49367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21016608"/>
      </p:ext>
    </p:extLst>
  </p:cSld>
  <p:clrMapOvr>
    <a:masterClrMapping/>
  </p:clrMapOvr>
  <p:transition spd="slow" advClick="0" advTm="12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500"/>
                                        <p:tgtEl>
                                          <p:spTgt spid="3">
                                            <p:txEl>
                                              <p:pRg st="3" end="3"/>
                                            </p:txEl>
                                          </p:spTgt>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1" dur="500"/>
                                        <p:tgtEl>
                                          <p:spTgt spid="3">
                                            <p:txEl>
                                              <p:pRg st="4" end="4"/>
                                            </p:txEl>
                                          </p:spTgt>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5" dur="500"/>
                                        <p:tgtEl>
                                          <p:spTgt spid="3">
                                            <p:txEl>
                                              <p:pRg st="5" end="5"/>
                                            </p:txEl>
                                          </p:spTgt>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9" dur="500"/>
                                        <p:tgtEl>
                                          <p:spTgt spid="3">
                                            <p:txEl>
                                              <p:pRg st="6" end="6"/>
                                            </p:txEl>
                                          </p:spTgt>
                                        </p:tgtEl>
                                      </p:cBhvr>
                                    </p:animEffect>
                                  </p:childTnLst>
                                </p:cTn>
                              </p:par>
                            </p:childTnLst>
                          </p:cTn>
                        </p:par>
                        <p:par>
                          <p:cTn id="40" fill="hold">
                            <p:stCondLst>
                              <p:cond delay="4500"/>
                            </p:stCondLst>
                            <p:childTnLst>
                              <p:par>
                                <p:cTn id="41" presetID="14" presetClass="entr" presetSubtype="10" fill="hold" nodeType="after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2AC82-7B35-48F7-8F36-1AC9D7178B11}"/>
              </a:ext>
            </a:extLst>
          </p:cNvPr>
          <p:cNvSpPr>
            <a:spLocks noGrp="1"/>
          </p:cNvSpPr>
          <p:nvPr>
            <p:ph type="title"/>
          </p:nvPr>
        </p:nvSpPr>
        <p:spPr>
          <a:xfrm>
            <a:off x="913795" y="565638"/>
            <a:ext cx="1741482" cy="1326321"/>
          </a:xfrm>
        </p:spPr>
        <p:txBody>
          <a:bodyPr/>
          <a:lstStyle/>
          <a:p>
            <a:r>
              <a:rPr lang="bg-BG" dirty="0"/>
              <a:t>Марс</a:t>
            </a:r>
          </a:p>
        </p:txBody>
      </p:sp>
      <p:sp>
        <p:nvSpPr>
          <p:cNvPr id="3" name="Content Placeholder 2">
            <a:extLst>
              <a:ext uri="{FF2B5EF4-FFF2-40B4-BE49-F238E27FC236}">
                <a16:creationId xmlns:a16="http://schemas.microsoft.com/office/drawing/2014/main" id="{8924575E-95A8-4BC5-9B6D-091FDC672A20}"/>
              </a:ext>
            </a:extLst>
          </p:cNvPr>
          <p:cNvSpPr>
            <a:spLocks noGrp="1"/>
          </p:cNvSpPr>
          <p:nvPr>
            <p:ph idx="1"/>
          </p:nvPr>
        </p:nvSpPr>
        <p:spPr>
          <a:xfrm>
            <a:off x="808288" y="1581431"/>
            <a:ext cx="5117727" cy="4792991"/>
          </a:xfrm>
        </p:spPr>
        <p:txBody>
          <a:bodyPr>
            <a:normAutofit/>
          </a:bodyPr>
          <a:lstStyle/>
          <a:p>
            <a:r>
              <a:rPr lang="ru-RU" dirty="0"/>
              <a:t>Марс е четвъртата по отдалеченост планета от Слънцето. Поради червения си цвят тя носи името на древногръцкия бог на войната Арес (в римската митология - Марс). Марс е около два пъти по-малък от Земята. Масата му е 10 пъти по-малка от земната. По-малка е и средната му плътност - 3,96 g/cm3, а също така и гравитационното ускорение на повърхността му - 3,71 m/s2. </a:t>
            </a:r>
            <a:endParaRPr lang="bg-BG" dirty="0"/>
          </a:p>
        </p:txBody>
      </p:sp>
      <p:pic>
        <p:nvPicPr>
          <p:cNvPr id="5" name="Picture 4">
            <a:extLst>
              <a:ext uri="{FF2B5EF4-FFF2-40B4-BE49-F238E27FC236}">
                <a16:creationId xmlns:a16="http://schemas.microsoft.com/office/drawing/2014/main" id="{4E99B9F1-B91B-4C06-8D76-EB7AC5B97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8900" y="1125415"/>
            <a:ext cx="4484077" cy="448407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798749809"/>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8FF2C-6213-4331-8196-BA2E2044482A}"/>
              </a:ext>
            </a:extLst>
          </p:cNvPr>
          <p:cNvSpPr>
            <a:spLocks noGrp="1"/>
          </p:cNvSpPr>
          <p:nvPr>
            <p:ph type="title"/>
          </p:nvPr>
        </p:nvSpPr>
        <p:spPr>
          <a:xfrm>
            <a:off x="315918" y="0"/>
            <a:ext cx="2392113" cy="1326321"/>
          </a:xfrm>
        </p:spPr>
        <p:txBody>
          <a:bodyPr/>
          <a:lstStyle/>
          <a:p>
            <a:r>
              <a:rPr lang="bg-BG" dirty="0"/>
              <a:t>Юпитер</a:t>
            </a:r>
          </a:p>
        </p:txBody>
      </p:sp>
      <p:sp>
        <p:nvSpPr>
          <p:cNvPr id="3" name="Content Placeholder 2">
            <a:extLst>
              <a:ext uri="{FF2B5EF4-FFF2-40B4-BE49-F238E27FC236}">
                <a16:creationId xmlns:a16="http://schemas.microsoft.com/office/drawing/2014/main" id="{345ECE67-1944-4C4E-B1BD-C5D82D704085}"/>
              </a:ext>
            </a:extLst>
          </p:cNvPr>
          <p:cNvSpPr>
            <a:spLocks noGrp="1"/>
          </p:cNvSpPr>
          <p:nvPr>
            <p:ph idx="1"/>
          </p:nvPr>
        </p:nvSpPr>
        <p:spPr>
          <a:xfrm>
            <a:off x="315919" y="953066"/>
            <a:ext cx="6172804" cy="3531011"/>
          </a:xfrm>
        </p:spPr>
        <p:txBody>
          <a:bodyPr>
            <a:noAutofit/>
          </a:bodyPr>
          <a:lstStyle/>
          <a:p>
            <a:r>
              <a:rPr lang="ru-RU" sz="1800" dirty="0"/>
              <a:t>Юпитер е петата поред планета от Слънцето и носи името на най-могъщият бог от римския пантеон. Той е и най-големият от всички планети в системата ни. Третият най-ярък обект в нощното небе (след Луната и Венера), той е и доста лесен за наблюдение и изследване.Радиус: ~71492 км</a:t>
            </a:r>
          </a:p>
          <a:p>
            <a:r>
              <a:rPr lang="ru-RU" sz="1800" dirty="0"/>
              <a:t>Гравитация на повърхността: 24,8 м/с2</a:t>
            </a:r>
          </a:p>
          <a:p>
            <a:r>
              <a:rPr lang="ru-RU" sz="1800" dirty="0"/>
              <a:t>Период на пълно завъртане около Слънцето: 11,86 години</a:t>
            </a:r>
          </a:p>
          <a:p>
            <a:r>
              <a:rPr lang="ru-RU" sz="1800" dirty="0"/>
              <a:t>Период на пълно завъртане около оста: 9 часа и 50 минути</a:t>
            </a:r>
          </a:p>
          <a:p>
            <a:r>
              <a:rPr lang="ru-RU" sz="1800" dirty="0"/>
              <a:t>Средна температура на повърхността: -108 ˚C</a:t>
            </a:r>
          </a:p>
          <a:p>
            <a:r>
              <a:rPr lang="ru-RU" sz="1800" dirty="0"/>
              <a:t>Наклон на оста: 3,01 ˚</a:t>
            </a:r>
          </a:p>
          <a:p>
            <a:r>
              <a:rPr lang="ru-RU" sz="1800" dirty="0"/>
              <a:t>Естествени спътници: над 64</a:t>
            </a:r>
            <a:endParaRPr lang="bg-BG" sz="1800" dirty="0"/>
          </a:p>
        </p:txBody>
      </p:sp>
      <p:pic>
        <p:nvPicPr>
          <p:cNvPr id="5" name="Picture 4">
            <a:extLst>
              <a:ext uri="{FF2B5EF4-FFF2-40B4-BE49-F238E27FC236}">
                <a16:creationId xmlns:a16="http://schemas.microsoft.com/office/drawing/2014/main" id="{07665F3C-9AB0-4112-9777-89D3C6F8E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7646" y="1222131"/>
            <a:ext cx="4229100" cy="42291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30271508"/>
      </p:ext>
    </p:extLst>
  </p:cSld>
  <p:clrMapOvr>
    <a:masterClrMapping/>
  </p:clrMapOvr>
  <p:transition spd="slow" advClick="0" advTm="12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500"/>
                                        <p:tgtEl>
                                          <p:spTgt spid="3">
                                            <p:txEl>
                                              <p:pRg st="3" end="3"/>
                                            </p:txEl>
                                          </p:spTgt>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1" dur="500"/>
                                        <p:tgtEl>
                                          <p:spTgt spid="3">
                                            <p:txEl>
                                              <p:pRg st="4" end="4"/>
                                            </p:txEl>
                                          </p:spTgt>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5" dur="500"/>
                                        <p:tgtEl>
                                          <p:spTgt spid="3">
                                            <p:txEl>
                                              <p:pRg st="5" end="5"/>
                                            </p:txEl>
                                          </p:spTgt>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00C50-FDCC-4AAE-A64E-5157BCBCD590}"/>
              </a:ext>
            </a:extLst>
          </p:cNvPr>
          <p:cNvSpPr>
            <a:spLocks noGrp="1"/>
          </p:cNvSpPr>
          <p:nvPr>
            <p:ph type="title"/>
          </p:nvPr>
        </p:nvSpPr>
        <p:spPr>
          <a:xfrm>
            <a:off x="342296" y="275493"/>
            <a:ext cx="2550374" cy="1326321"/>
          </a:xfrm>
        </p:spPr>
        <p:txBody>
          <a:bodyPr/>
          <a:lstStyle/>
          <a:p>
            <a:r>
              <a:rPr lang="bg-BG" dirty="0"/>
              <a:t>Сатурн</a:t>
            </a:r>
          </a:p>
        </p:txBody>
      </p:sp>
      <p:sp>
        <p:nvSpPr>
          <p:cNvPr id="3" name="Content Placeholder 2">
            <a:extLst>
              <a:ext uri="{FF2B5EF4-FFF2-40B4-BE49-F238E27FC236}">
                <a16:creationId xmlns:a16="http://schemas.microsoft.com/office/drawing/2014/main" id="{35F61D93-0560-41B0-900C-AEECD95DBF93}"/>
              </a:ext>
            </a:extLst>
          </p:cNvPr>
          <p:cNvSpPr>
            <a:spLocks noGrp="1"/>
          </p:cNvSpPr>
          <p:nvPr>
            <p:ph idx="1"/>
          </p:nvPr>
        </p:nvSpPr>
        <p:spPr>
          <a:xfrm>
            <a:off x="342297" y="1322341"/>
            <a:ext cx="6797058" cy="5456528"/>
          </a:xfrm>
        </p:spPr>
        <p:txBody>
          <a:bodyPr>
            <a:normAutofit fontScale="85000" lnSpcReduction="10000"/>
          </a:bodyPr>
          <a:lstStyle/>
          <a:p>
            <a:r>
              <a:rPr lang="ru-RU" dirty="0"/>
              <a:t>Сатурн носи римското име на древногръцкият бог Кронос.Сатурн е вт</a:t>
            </a:r>
            <a:r>
              <a:rPr lang="en-US" dirty="0"/>
              <a:t>o</a:t>
            </a:r>
            <a:r>
              <a:rPr lang="ru-RU" dirty="0"/>
              <a:t>рата п</a:t>
            </a:r>
            <a:r>
              <a:rPr lang="en-US" dirty="0"/>
              <a:t>o </a:t>
            </a:r>
            <a:r>
              <a:rPr lang="ru-RU" dirty="0"/>
              <a:t>г</a:t>
            </a:r>
            <a:r>
              <a:rPr lang="en-US" dirty="0"/>
              <a:t>o</a:t>
            </a:r>
            <a:r>
              <a:rPr lang="ru-RU" dirty="0"/>
              <a:t>лемина след Юпитер планета </a:t>
            </a:r>
            <a:r>
              <a:rPr lang="en-US" dirty="0"/>
              <a:t>o</a:t>
            </a:r>
            <a:r>
              <a:rPr lang="ru-RU" dirty="0"/>
              <a:t>т Слънчевата система. Нейният екват</a:t>
            </a:r>
            <a:r>
              <a:rPr lang="en-US" dirty="0"/>
              <a:t>o</a:t>
            </a:r>
            <a:r>
              <a:rPr lang="ru-RU" dirty="0"/>
              <a:t>риален диаметър е </a:t>
            </a:r>
            <a:r>
              <a:rPr lang="en-US" dirty="0"/>
              <a:t>o</a:t>
            </a:r>
            <a:r>
              <a:rPr lang="ru-RU" dirty="0"/>
              <a:t>к</a:t>
            </a:r>
            <a:r>
              <a:rPr lang="en-US" dirty="0"/>
              <a:t>o</a:t>
            </a:r>
            <a:r>
              <a:rPr lang="ru-RU" dirty="0"/>
              <a:t>л</a:t>
            </a:r>
            <a:r>
              <a:rPr lang="en-US" dirty="0"/>
              <a:t>o 120 000km. </a:t>
            </a:r>
            <a:r>
              <a:rPr lang="ru-RU" dirty="0"/>
              <a:t>Масата й е </a:t>
            </a:r>
            <a:r>
              <a:rPr lang="en-US" dirty="0"/>
              <a:t>o</a:t>
            </a:r>
            <a:r>
              <a:rPr lang="ru-RU" dirty="0"/>
              <a:t>к</a:t>
            </a:r>
            <a:r>
              <a:rPr lang="en-US" dirty="0"/>
              <a:t>o</a:t>
            </a:r>
            <a:r>
              <a:rPr lang="ru-RU" dirty="0"/>
              <a:t>л</a:t>
            </a:r>
            <a:r>
              <a:rPr lang="en-US" dirty="0"/>
              <a:t>o 3 </a:t>
            </a:r>
            <a:r>
              <a:rPr lang="ru-RU" dirty="0"/>
              <a:t>пъти п</a:t>
            </a:r>
            <a:r>
              <a:rPr lang="en-US" dirty="0"/>
              <a:t>o-</a:t>
            </a:r>
            <a:r>
              <a:rPr lang="ru-RU" dirty="0"/>
              <a:t>малка </a:t>
            </a:r>
            <a:r>
              <a:rPr lang="en-US" dirty="0"/>
              <a:t>o</a:t>
            </a:r>
            <a:r>
              <a:rPr lang="ru-RU" dirty="0"/>
              <a:t>т масата на Юпитер, н</a:t>
            </a:r>
            <a:r>
              <a:rPr lang="en-US" dirty="0"/>
              <a:t>o </a:t>
            </a:r>
            <a:r>
              <a:rPr lang="ru-RU" dirty="0"/>
              <a:t>близ</a:t>
            </a:r>
            <a:r>
              <a:rPr lang="en-US" dirty="0"/>
              <a:t>o 100 </a:t>
            </a:r>
            <a:r>
              <a:rPr lang="ru-RU" dirty="0"/>
              <a:t>пъти п</a:t>
            </a:r>
            <a:r>
              <a:rPr lang="en-US" dirty="0"/>
              <a:t>o-</a:t>
            </a:r>
            <a:r>
              <a:rPr lang="ru-RU" dirty="0"/>
              <a:t>г</a:t>
            </a:r>
            <a:r>
              <a:rPr lang="en-US" dirty="0"/>
              <a:t>o</a:t>
            </a:r>
            <a:r>
              <a:rPr lang="ru-RU" dirty="0"/>
              <a:t>ляма </a:t>
            </a:r>
            <a:r>
              <a:rPr lang="en-US" dirty="0"/>
              <a:t>o</a:t>
            </a:r>
            <a:r>
              <a:rPr lang="ru-RU" dirty="0"/>
              <a:t>т земната.</a:t>
            </a:r>
          </a:p>
          <a:p>
            <a:r>
              <a:rPr lang="ru-RU" dirty="0"/>
              <a:t>          Сатурн е единствената планета чият</a:t>
            </a:r>
            <a:r>
              <a:rPr lang="en-US" dirty="0"/>
              <a:t>o </a:t>
            </a:r>
            <a:r>
              <a:rPr lang="ru-RU" dirty="0"/>
              <a:t>средна плътн</a:t>
            </a:r>
            <a:r>
              <a:rPr lang="en-US" dirty="0"/>
              <a:t>o</a:t>
            </a:r>
            <a:r>
              <a:rPr lang="ru-RU" dirty="0"/>
              <a:t>ст е п</a:t>
            </a:r>
            <a:r>
              <a:rPr lang="en-US" dirty="0"/>
              <a:t>o-</a:t>
            </a:r>
            <a:r>
              <a:rPr lang="ru-RU" dirty="0"/>
              <a:t>малка </a:t>
            </a:r>
            <a:r>
              <a:rPr lang="en-US" dirty="0"/>
              <a:t>o</a:t>
            </a:r>
            <a:r>
              <a:rPr lang="ru-RU" dirty="0"/>
              <a:t>т плътн</a:t>
            </a:r>
            <a:r>
              <a:rPr lang="en-US" dirty="0"/>
              <a:t>o</a:t>
            </a:r>
            <a:r>
              <a:rPr lang="ru-RU" dirty="0"/>
              <a:t>стта на в</a:t>
            </a:r>
            <a:r>
              <a:rPr lang="en-US" dirty="0"/>
              <a:t>o</a:t>
            </a:r>
            <a:r>
              <a:rPr lang="ru-RU" dirty="0"/>
              <a:t>дата - тя е сам</a:t>
            </a:r>
            <a:r>
              <a:rPr lang="en-US" dirty="0"/>
              <a:t>o 0,7g/</a:t>
            </a:r>
            <a:r>
              <a:rPr lang="ru-RU" dirty="0"/>
              <a:t>с</a:t>
            </a:r>
            <a:r>
              <a:rPr lang="en-US" dirty="0"/>
              <a:t>m3. o</a:t>
            </a:r>
            <a:r>
              <a:rPr lang="ru-RU" dirty="0"/>
              <a:t>бикаля </a:t>
            </a:r>
            <a:r>
              <a:rPr lang="en-US" dirty="0"/>
              <a:t>o</a:t>
            </a:r>
            <a:r>
              <a:rPr lang="ru-RU" dirty="0"/>
              <a:t>к</a:t>
            </a:r>
            <a:r>
              <a:rPr lang="en-US" dirty="0"/>
              <a:t>o</a:t>
            </a:r>
            <a:r>
              <a:rPr lang="ru-RU" dirty="0"/>
              <a:t>л</a:t>
            </a:r>
            <a:r>
              <a:rPr lang="en-US" dirty="0"/>
              <a:t>o </a:t>
            </a:r>
            <a:r>
              <a:rPr lang="ru-RU" dirty="0"/>
              <a:t>Слънцет</a:t>
            </a:r>
            <a:r>
              <a:rPr lang="en-US" dirty="0"/>
              <a:t>o </a:t>
            </a:r>
            <a:r>
              <a:rPr lang="ru-RU" dirty="0"/>
              <a:t>за 29,5 г</a:t>
            </a:r>
            <a:r>
              <a:rPr lang="en-US" dirty="0"/>
              <a:t>o</a:t>
            </a:r>
            <a:r>
              <a:rPr lang="ru-RU" dirty="0"/>
              <a:t>дини на разст</a:t>
            </a:r>
            <a:r>
              <a:rPr lang="en-US" dirty="0"/>
              <a:t>o</a:t>
            </a:r>
            <a:r>
              <a:rPr lang="ru-RU" dirty="0"/>
              <a:t>яние 9,5 пъти п</a:t>
            </a:r>
            <a:r>
              <a:rPr lang="en-US" dirty="0"/>
              <a:t>o-</a:t>
            </a:r>
            <a:r>
              <a:rPr lang="ru-RU" dirty="0"/>
              <a:t>г</a:t>
            </a:r>
            <a:r>
              <a:rPr lang="en-US" dirty="0"/>
              <a:t>o</a:t>
            </a:r>
            <a:r>
              <a:rPr lang="ru-RU" dirty="0"/>
              <a:t>лям</a:t>
            </a:r>
            <a:r>
              <a:rPr lang="en-US" dirty="0"/>
              <a:t>o </a:t>
            </a:r>
            <a:r>
              <a:rPr lang="en-US" dirty="0" err="1"/>
              <a:t>o</a:t>
            </a:r>
            <a:r>
              <a:rPr lang="ru-RU" dirty="0"/>
              <a:t>т разст</a:t>
            </a:r>
            <a:r>
              <a:rPr lang="en-US" dirty="0"/>
              <a:t>o</a:t>
            </a:r>
            <a:r>
              <a:rPr lang="ru-RU" dirty="0"/>
              <a:t>яниет</a:t>
            </a:r>
            <a:r>
              <a:rPr lang="en-US" dirty="0"/>
              <a:t>o </a:t>
            </a:r>
            <a:r>
              <a:rPr lang="en-US" dirty="0" err="1"/>
              <a:t>o</a:t>
            </a:r>
            <a:r>
              <a:rPr lang="ru-RU" dirty="0"/>
              <a:t>т Слънцет</a:t>
            </a:r>
            <a:r>
              <a:rPr lang="en-US" dirty="0"/>
              <a:t>o </a:t>
            </a:r>
            <a:r>
              <a:rPr lang="ru-RU" dirty="0"/>
              <a:t>д</a:t>
            </a:r>
            <a:r>
              <a:rPr lang="en-US" dirty="0"/>
              <a:t>o </a:t>
            </a:r>
            <a:r>
              <a:rPr lang="ru-RU" dirty="0"/>
              <a:t>Земята - т.е. на разстояние 1425 милиона километра от Слънцето.</a:t>
            </a:r>
          </a:p>
          <a:p>
            <a:r>
              <a:rPr lang="ru-RU" dirty="0"/>
              <a:t>          Сатурн се завърта много бързо около оста си - само за 10 часа. Вследствие на това бързо въртене атмосферните газове се изхвърлят към екватора.</a:t>
            </a:r>
          </a:p>
          <a:p>
            <a:r>
              <a:rPr lang="ru-RU" dirty="0"/>
              <a:t>          Газовете се разширяват и поради тази причина Сатурн изглежда надебелял в средата. Това може да се забележи дори с домашен телескоп. </a:t>
            </a:r>
            <a:endParaRPr lang="bg-BG" dirty="0"/>
          </a:p>
        </p:txBody>
      </p:sp>
      <p:pic>
        <p:nvPicPr>
          <p:cNvPr id="5" name="Picture 4">
            <a:extLst>
              <a:ext uri="{FF2B5EF4-FFF2-40B4-BE49-F238E27FC236}">
                <a16:creationId xmlns:a16="http://schemas.microsoft.com/office/drawing/2014/main" id="{93AB3A54-FA08-4C17-9FC5-0A387568D5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5616" y="1928446"/>
            <a:ext cx="5093480" cy="286336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71633068"/>
      </p:ext>
    </p:extLst>
  </p:cSld>
  <p:clrMapOvr>
    <a:masterClrMapping/>
  </p:clrMapOvr>
  <p:transition spd="slow" advClick="0" advTm="12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BDD17-9DE5-44B8-B6CB-A0722B5B5B96}"/>
              </a:ext>
            </a:extLst>
          </p:cNvPr>
          <p:cNvSpPr>
            <a:spLocks noGrp="1"/>
          </p:cNvSpPr>
          <p:nvPr>
            <p:ph type="title"/>
          </p:nvPr>
        </p:nvSpPr>
        <p:spPr>
          <a:xfrm>
            <a:off x="380395" y="82061"/>
            <a:ext cx="1838197" cy="1326321"/>
          </a:xfrm>
        </p:spPr>
        <p:txBody>
          <a:bodyPr/>
          <a:lstStyle/>
          <a:p>
            <a:r>
              <a:rPr lang="bg-BG" dirty="0"/>
              <a:t>Уран</a:t>
            </a:r>
          </a:p>
        </p:txBody>
      </p:sp>
      <p:sp>
        <p:nvSpPr>
          <p:cNvPr id="3" name="Content Placeholder 2">
            <a:extLst>
              <a:ext uri="{FF2B5EF4-FFF2-40B4-BE49-F238E27FC236}">
                <a16:creationId xmlns:a16="http://schemas.microsoft.com/office/drawing/2014/main" id="{0DFDE3A2-D69E-47D2-9B58-071E18E7D942}"/>
              </a:ext>
            </a:extLst>
          </p:cNvPr>
          <p:cNvSpPr>
            <a:spLocks noGrp="1"/>
          </p:cNvSpPr>
          <p:nvPr>
            <p:ph idx="1"/>
          </p:nvPr>
        </p:nvSpPr>
        <p:spPr>
          <a:xfrm>
            <a:off x="266095" y="1231916"/>
            <a:ext cx="6257797" cy="5283183"/>
          </a:xfrm>
        </p:spPr>
        <p:txBody>
          <a:bodyPr>
            <a:normAutofit fontScale="92500" lnSpcReduction="10000"/>
          </a:bodyPr>
          <a:lstStyle/>
          <a:p>
            <a:r>
              <a:rPr lang="ru-RU" dirty="0"/>
              <a:t>Уран е седмата планета от Слънчевата система. Тя има третия по размер планетарен радиус и четвърта по големина планетарна маса в Слънчевата система. Уран е седмата пo oтдалеченoст oт Слънцетo планета и притежава 15 спътника. Разпoлoжена е на 2 900 милиoна килoметра oт негo. Уран е oткрит oт английския астрoнoм Уилям Хершел през 1781 г.Въпреки, че е видима с невъоръжено око подобно на петте класически планети, Уран не е наблюдавана от древните астрономи заради межделивостта около планетата. Сър Уилям Хершел оповестява откритието на планетата на 13 март1781, с което разширява границите на познатата Слънчева система за пръв път в модерната история. Това е първата открита планета с помощта на телескоп.</a:t>
            </a:r>
            <a:endParaRPr lang="bg-BG" dirty="0"/>
          </a:p>
        </p:txBody>
      </p:sp>
      <p:pic>
        <p:nvPicPr>
          <p:cNvPr id="5" name="Picture 4">
            <a:extLst>
              <a:ext uri="{FF2B5EF4-FFF2-40B4-BE49-F238E27FC236}">
                <a16:creationId xmlns:a16="http://schemas.microsoft.com/office/drawing/2014/main" id="{26B51B25-651E-4FF6-BD59-C21444DB6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8651" y="1868640"/>
            <a:ext cx="4964398" cy="312072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015784551"/>
      </p:ext>
    </p:extLst>
  </p:cSld>
  <p:clrMapOvr>
    <a:masterClrMapping/>
  </p:clrMapOvr>
  <p:transition spd="slow" advClick="0" advTm="12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2D347-D62C-4B85-9C49-2B6A880BF9D4}"/>
              </a:ext>
            </a:extLst>
          </p:cNvPr>
          <p:cNvSpPr>
            <a:spLocks noGrp="1"/>
          </p:cNvSpPr>
          <p:nvPr>
            <p:ph type="title"/>
          </p:nvPr>
        </p:nvSpPr>
        <p:spPr>
          <a:xfrm>
            <a:off x="913795" y="609600"/>
            <a:ext cx="2286605" cy="1326321"/>
          </a:xfrm>
        </p:spPr>
        <p:txBody>
          <a:bodyPr/>
          <a:lstStyle/>
          <a:p>
            <a:r>
              <a:rPr lang="bg-BG" dirty="0"/>
              <a:t>Нептун</a:t>
            </a:r>
          </a:p>
        </p:txBody>
      </p:sp>
      <p:sp>
        <p:nvSpPr>
          <p:cNvPr id="3" name="Content Placeholder 2">
            <a:extLst>
              <a:ext uri="{FF2B5EF4-FFF2-40B4-BE49-F238E27FC236}">
                <a16:creationId xmlns:a16="http://schemas.microsoft.com/office/drawing/2014/main" id="{F2DD84ED-5C7C-47F8-8258-F53988B9A9A1}"/>
              </a:ext>
            </a:extLst>
          </p:cNvPr>
          <p:cNvSpPr>
            <a:spLocks noGrp="1"/>
          </p:cNvSpPr>
          <p:nvPr>
            <p:ph idx="1"/>
          </p:nvPr>
        </p:nvSpPr>
        <p:spPr>
          <a:xfrm>
            <a:off x="597272" y="1521069"/>
            <a:ext cx="5698020" cy="5169877"/>
          </a:xfrm>
        </p:spPr>
        <p:txBody>
          <a:bodyPr/>
          <a:lstStyle/>
          <a:p>
            <a:r>
              <a:rPr lang="ru-RU" dirty="0"/>
              <a:t> </a:t>
            </a:r>
            <a:r>
              <a:rPr lang="ru-RU" sz="2400" dirty="0"/>
              <a:t>Нептун е осмата планета от Слънчевата система и най-външния газов гигант в нея. Тя е четвъртата по размери и третата по маса. Нептун е най-отдалечената от Слънцето планета. Диаметърът на планетата Нептун е около 50 000km - почти колкото на планетата Уран.Масата му е 15 пъти по-голяма от земната. Средната му плътност е 1,6g/cm3.</a:t>
            </a:r>
            <a:endParaRPr lang="bg-BG" sz="2400" dirty="0"/>
          </a:p>
        </p:txBody>
      </p:sp>
      <p:pic>
        <p:nvPicPr>
          <p:cNvPr id="5" name="Picture 4">
            <a:extLst>
              <a:ext uri="{FF2B5EF4-FFF2-40B4-BE49-F238E27FC236}">
                <a16:creationId xmlns:a16="http://schemas.microsoft.com/office/drawing/2014/main" id="{7E0F0B46-8E7B-4388-92B2-A1FF92F44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4873" y="1417175"/>
            <a:ext cx="4403332" cy="44033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05756142"/>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333E6-2898-48DC-AE1A-73A3E824508A}"/>
              </a:ext>
            </a:extLst>
          </p:cNvPr>
          <p:cNvSpPr>
            <a:spLocks noGrp="1"/>
          </p:cNvSpPr>
          <p:nvPr>
            <p:ph type="title"/>
          </p:nvPr>
        </p:nvSpPr>
        <p:spPr>
          <a:xfrm>
            <a:off x="236787" y="403639"/>
            <a:ext cx="5785943" cy="1326321"/>
          </a:xfrm>
        </p:spPr>
        <p:txBody>
          <a:bodyPr/>
          <a:lstStyle/>
          <a:p>
            <a:r>
              <a:rPr lang="bg-BG" dirty="0"/>
              <a:t>Плутон</a:t>
            </a:r>
            <a:br>
              <a:rPr lang="bg-BG" dirty="0"/>
            </a:br>
            <a:r>
              <a:rPr lang="bg-BG" dirty="0"/>
              <a:t>(планетата джудже)</a:t>
            </a:r>
          </a:p>
        </p:txBody>
      </p:sp>
      <p:sp>
        <p:nvSpPr>
          <p:cNvPr id="3" name="Content Placeholder 2">
            <a:extLst>
              <a:ext uri="{FF2B5EF4-FFF2-40B4-BE49-F238E27FC236}">
                <a16:creationId xmlns:a16="http://schemas.microsoft.com/office/drawing/2014/main" id="{FB511CAE-4828-422D-BBFE-C6A94B887B72}"/>
              </a:ext>
            </a:extLst>
          </p:cNvPr>
          <p:cNvSpPr>
            <a:spLocks noGrp="1"/>
          </p:cNvSpPr>
          <p:nvPr>
            <p:ph idx="1"/>
          </p:nvPr>
        </p:nvSpPr>
        <p:spPr>
          <a:xfrm>
            <a:off x="315919" y="1805917"/>
            <a:ext cx="6322274" cy="4735560"/>
          </a:xfrm>
        </p:spPr>
        <p:txBody>
          <a:bodyPr>
            <a:normAutofit/>
          </a:bodyPr>
          <a:lstStyle/>
          <a:p>
            <a:r>
              <a:rPr lang="ru-RU" dirty="0"/>
              <a:t>Плутон е един замръзнал, безжизнен свят в покрайнините на Слънчевата сиситема и за това носи името на древноримския бог на подземното царство на мъртвите. Плутон е твърде далеч от Земята и заради това трудно се забелязва от нея.Дори през мощните земни телескопи Плутон се вижда като малко кръгче без нищо на повърхността му. Фотографиите на космическият телескоп "Хабъл" навеждат на мисълта, че вероятно прилича на Тритон - спътника на Нептун.Диаметърът му е около 2 300km, т.е. малко по-малък от този на Тритон. </a:t>
            </a:r>
            <a:endParaRPr lang="bg-BG" dirty="0"/>
          </a:p>
        </p:txBody>
      </p:sp>
      <p:pic>
        <p:nvPicPr>
          <p:cNvPr id="5" name="Picture 4">
            <a:extLst>
              <a:ext uri="{FF2B5EF4-FFF2-40B4-BE49-F238E27FC236}">
                <a16:creationId xmlns:a16="http://schemas.microsoft.com/office/drawing/2014/main" id="{8F230609-19F2-4516-AAD1-A82DB3445E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1093" y="1354015"/>
            <a:ext cx="4275992" cy="427599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74669490"/>
      </p:ext>
    </p:extLst>
  </p:cSld>
  <p:clrMapOvr>
    <a:masterClrMapping/>
  </p:clrMapOvr>
  <p:transition spd="slow" advClick="0" advTm="11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0E7FA-641A-4C2A-93B0-1126EE625506}"/>
              </a:ext>
            </a:extLst>
          </p:cNvPr>
          <p:cNvSpPr>
            <a:spLocks noGrp="1"/>
          </p:cNvSpPr>
          <p:nvPr>
            <p:ph type="title"/>
          </p:nvPr>
        </p:nvSpPr>
        <p:spPr>
          <a:xfrm>
            <a:off x="808287" y="205154"/>
            <a:ext cx="10353761" cy="1326321"/>
          </a:xfrm>
        </p:spPr>
        <p:txBody>
          <a:bodyPr/>
          <a:lstStyle/>
          <a:p>
            <a:r>
              <a:rPr lang="bg-BG" dirty="0"/>
              <a:t>Слънчевата система</a:t>
            </a:r>
          </a:p>
        </p:txBody>
      </p:sp>
      <p:pic>
        <p:nvPicPr>
          <p:cNvPr id="7" name="Content Placeholder 6">
            <a:extLst>
              <a:ext uri="{FF2B5EF4-FFF2-40B4-BE49-F238E27FC236}">
                <a16:creationId xmlns:a16="http://schemas.microsoft.com/office/drawing/2014/main" id="{07B874C2-BC47-487C-AABB-9E3418C26F6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18945" y="1389683"/>
            <a:ext cx="8361485" cy="4764102"/>
          </a:xfrm>
        </p:spPr>
      </p:pic>
    </p:spTree>
    <p:extLst>
      <p:ext uri="{BB962C8B-B14F-4D97-AF65-F5344CB8AC3E}">
        <p14:creationId xmlns:p14="http://schemas.microsoft.com/office/powerpoint/2010/main" val="3539231904"/>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BFBB6-D6AA-4EAF-A6F3-C30DD7EDAEC1}"/>
              </a:ext>
            </a:extLst>
          </p:cNvPr>
          <p:cNvSpPr>
            <a:spLocks noGrp="1"/>
          </p:cNvSpPr>
          <p:nvPr>
            <p:ph type="title"/>
          </p:nvPr>
        </p:nvSpPr>
        <p:spPr/>
        <p:txBody>
          <a:bodyPr/>
          <a:lstStyle/>
          <a:p>
            <a:endParaRPr lang="bg-BG" dirty="0"/>
          </a:p>
        </p:txBody>
      </p:sp>
      <p:pic>
        <p:nvPicPr>
          <p:cNvPr id="5" name="Слънчевата система за деца">
            <a:hlinkClick r:id="" action="ppaction://media"/>
            <a:extLst>
              <a:ext uri="{FF2B5EF4-FFF2-40B4-BE49-F238E27FC236}">
                <a16:creationId xmlns:a16="http://schemas.microsoft.com/office/drawing/2014/main" id="{8789AEF6-395D-4591-9EC2-862764EEA3F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924444" y="378359"/>
            <a:ext cx="10436469" cy="58700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32885600"/>
      </p:ext>
    </p:extLst>
  </p:cSld>
  <p:clrMapOvr>
    <a:masterClrMapping/>
  </p:clrMapOvr>
  <p:transition spd="slow" advClick="0" advTm="15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8" fill="hold" display="0">
                  <p:stCondLst>
                    <p:cond delay="indefinite"/>
                  </p:stCondLst>
                </p:cTn>
                <p:tgtEl>
                  <p:spTgt spid="5"/>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3EDE0-EC98-4371-B51F-092C4AE9CE56}"/>
              </a:ext>
            </a:extLst>
          </p:cNvPr>
          <p:cNvSpPr>
            <a:spLocks noGrp="1"/>
          </p:cNvSpPr>
          <p:nvPr>
            <p:ph type="title"/>
          </p:nvPr>
        </p:nvSpPr>
        <p:spPr/>
        <p:txBody>
          <a:bodyPr/>
          <a:lstStyle/>
          <a:p>
            <a:r>
              <a:rPr lang="bg-BG" dirty="0"/>
              <a:t>Материалите са използвани от:</a:t>
            </a:r>
          </a:p>
        </p:txBody>
      </p:sp>
      <p:sp>
        <p:nvSpPr>
          <p:cNvPr id="4" name="Content Placeholder 3">
            <a:extLst>
              <a:ext uri="{FF2B5EF4-FFF2-40B4-BE49-F238E27FC236}">
                <a16:creationId xmlns:a16="http://schemas.microsoft.com/office/drawing/2014/main" id="{8F42B204-3BB9-48B4-AC35-E09BD7AE5E71}"/>
              </a:ext>
            </a:extLst>
          </p:cNvPr>
          <p:cNvSpPr>
            <a:spLocks noGrp="1"/>
          </p:cNvSpPr>
          <p:nvPr>
            <p:ph idx="1"/>
          </p:nvPr>
        </p:nvSpPr>
        <p:spPr/>
        <p:txBody>
          <a:bodyPr>
            <a:normAutofit lnSpcReduction="10000"/>
          </a:bodyPr>
          <a:lstStyle/>
          <a:p>
            <a:r>
              <a:rPr lang="en-US" sz="4800" dirty="0"/>
              <a:t>sl.system.free.bg</a:t>
            </a:r>
            <a:endParaRPr lang="bg-BG" sz="4800" dirty="0"/>
          </a:p>
          <a:p>
            <a:r>
              <a:rPr lang="bg-BG" sz="4800" dirty="0"/>
              <a:t>Уикипедия</a:t>
            </a:r>
          </a:p>
          <a:p>
            <a:r>
              <a:rPr lang="en-US" sz="4800" dirty="0"/>
              <a:t>sites.google.com</a:t>
            </a:r>
            <a:endParaRPr lang="bg-BG" sz="4800" dirty="0"/>
          </a:p>
          <a:p>
            <a:r>
              <a:rPr lang="en-US" sz="4800" dirty="0"/>
              <a:t>YouTube</a:t>
            </a:r>
          </a:p>
          <a:p>
            <a:endParaRPr lang="bg-BG" dirty="0"/>
          </a:p>
          <a:p>
            <a:endParaRPr lang="en-US" dirty="0"/>
          </a:p>
          <a:p>
            <a:endParaRPr lang="bg-BG" dirty="0"/>
          </a:p>
        </p:txBody>
      </p:sp>
    </p:spTree>
    <p:extLst>
      <p:ext uri="{BB962C8B-B14F-4D97-AF65-F5344CB8AC3E}">
        <p14:creationId xmlns:p14="http://schemas.microsoft.com/office/powerpoint/2010/main" val="1333650231"/>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1" dur="500"/>
                                        <p:tgtEl>
                                          <p:spTgt spid="4">
                                            <p:txEl>
                                              <p:pRg st="0" end="0"/>
                                            </p:txEl>
                                          </p:spTgt>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5" dur="500"/>
                                        <p:tgtEl>
                                          <p:spTgt spid="4">
                                            <p:txEl>
                                              <p:pRg st="1" end="1"/>
                                            </p:txEl>
                                          </p:spTgt>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9" dur="500"/>
                                        <p:tgtEl>
                                          <p:spTgt spid="4">
                                            <p:txEl>
                                              <p:pRg st="2" end="2"/>
                                            </p:txEl>
                                          </p:spTgt>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randombar(horizontal)">
                                      <p:cBhvr>
                                        <p:cTn id="23"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D0AFD-392A-49A3-A3D9-26D250C7C5C9}"/>
              </a:ext>
            </a:extLst>
          </p:cNvPr>
          <p:cNvSpPr>
            <a:spLocks noGrp="1"/>
          </p:cNvSpPr>
          <p:nvPr>
            <p:ph type="title"/>
          </p:nvPr>
        </p:nvSpPr>
        <p:spPr/>
        <p:txBody>
          <a:bodyPr/>
          <a:lstStyle/>
          <a:p>
            <a:endParaRPr lang="bg-BG"/>
          </a:p>
        </p:txBody>
      </p:sp>
      <p:pic>
        <p:nvPicPr>
          <p:cNvPr id="4" name="Content Placeholder 3">
            <a:extLst>
              <a:ext uri="{FF2B5EF4-FFF2-40B4-BE49-F238E27FC236}">
                <a16:creationId xmlns:a16="http://schemas.microsoft.com/office/drawing/2014/main" id="{4CEBC210-75A4-49C8-8085-41F4ACB0950F}"/>
              </a:ext>
            </a:extLst>
          </p:cNvPr>
          <p:cNvPicPr>
            <a:picLocks noGrp="1" noChangeAspect="1"/>
          </p:cNvPicPr>
          <p:nvPr>
            <p:ph idx="1"/>
          </p:nvPr>
        </p:nvPicPr>
        <p:blipFill>
          <a:blip r:embed="rId2"/>
          <a:stretch>
            <a:fillRect/>
          </a:stretch>
        </p:blipFill>
        <p:spPr>
          <a:xfrm>
            <a:off x="2180493" y="283386"/>
            <a:ext cx="8431823" cy="6422819"/>
          </a:xfrm>
          <a:prstGeom prst="rect">
            <a:avLst/>
          </a:prstGeom>
        </p:spPr>
      </p:pic>
    </p:spTree>
    <p:extLst>
      <p:ext uri="{BB962C8B-B14F-4D97-AF65-F5344CB8AC3E}">
        <p14:creationId xmlns:p14="http://schemas.microsoft.com/office/powerpoint/2010/main" val="2568504804"/>
      </p:ext>
    </p:extLst>
  </p:cSld>
  <p:clrMapOvr>
    <a:masterClrMapping/>
  </p:clrMapOvr>
  <p:transition spd="slow" advClick="0" advTm="10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TM04033921[[fn=Damask]]</Template>
  <TotalTime>114</TotalTime>
  <Words>946</Words>
  <Application>Microsoft Office PowerPoint</Application>
  <PresentationFormat>Широк екран</PresentationFormat>
  <Paragraphs>43</Paragraphs>
  <Slides>14</Slides>
  <Notes>0</Notes>
  <HiddenSlides>0</HiddenSlides>
  <MMClips>1</MMClips>
  <ScaleCrop>false</ScaleCrop>
  <HeadingPairs>
    <vt:vector size="6" baseType="variant">
      <vt:variant>
        <vt:lpstr>Използвани шрифтове</vt:lpstr>
      </vt:variant>
      <vt:variant>
        <vt:i4>3</vt:i4>
      </vt:variant>
      <vt:variant>
        <vt:lpstr>Тема</vt:lpstr>
      </vt:variant>
      <vt:variant>
        <vt:i4>1</vt:i4>
      </vt:variant>
      <vt:variant>
        <vt:lpstr>Заглавия на слайдовете</vt:lpstr>
      </vt:variant>
      <vt:variant>
        <vt:i4>14</vt:i4>
      </vt:variant>
    </vt:vector>
  </HeadingPairs>
  <TitlesOfParts>
    <vt:vector size="18" baseType="lpstr">
      <vt:lpstr>Arial</vt:lpstr>
      <vt:lpstr>Bookman Old Style</vt:lpstr>
      <vt:lpstr>Rockwell</vt:lpstr>
      <vt:lpstr>Damask</vt:lpstr>
      <vt:lpstr>Слънчевата система-ние,земята и другите планети</vt:lpstr>
      <vt:lpstr>Меркурий</vt:lpstr>
      <vt:lpstr>Венера</vt:lpstr>
      <vt:lpstr>Земя</vt:lpstr>
      <vt:lpstr>Марс</vt:lpstr>
      <vt:lpstr>Юпитер</vt:lpstr>
      <vt:lpstr>Сатурн</vt:lpstr>
      <vt:lpstr>Уран</vt:lpstr>
      <vt:lpstr>Нептун</vt:lpstr>
      <vt:lpstr>Плутон (планетата джудже)</vt:lpstr>
      <vt:lpstr>Слънчевата система</vt:lpstr>
      <vt:lpstr>Презентация на PowerPoint</vt:lpstr>
      <vt:lpstr>Материалите са използвани от:</vt:lpstr>
      <vt:lpstr>Презентация на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Слънчевата система-ние,земятя и другите планети</dc:title>
  <dc:creator>User-PC</dc:creator>
  <cp:lastModifiedBy>Гергана Проданова</cp:lastModifiedBy>
  <cp:revision>14</cp:revision>
  <dcterms:created xsi:type="dcterms:W3CDTF">2020-06-19T06:24:11Z</dcterms:created>
  <dcterms:modified xsi:type="dcterms:W3CDTF">2020-06-22T08:06:51Z</dcterms:modified>
</cp:coreProperties>
</file>