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823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1" roundtripDataSignature="AMtx7mjKCwLxDeFN9ZrXHejfaUrpYJjI2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2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image" Target="../media/image21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image" Target="../media/image21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40057A-F491-40BE-8287-AE34ED08245B}" type="doc">
      <dgm:prSet loTypeId="urn:microsoft.com/office/officeart/2008/layout/BendingPictureCaption" loCatId="picture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FA6EECF6-EB98-4B95-BB94-3D49E51133B8}">
      <dgm:prSet phldrT="[Текст]"/>
      <dgm:spPr/>
      <dgm:t>
        <a:bodyPr/>
        <a:lstStyle/>
        <a:p>
          <a:r>
            <a:rPr lang="ru-RU" dirty="0">
              <a:solidFill>
                <a:schemeClr val="tx1"/>
              </a:solidFill>
            </a:rPr>
            <a:t>Свежие фрукты и овощи</a:t>
          </a:r>
          <a:endParaRPr lang="bg-BG" dirty="0">
            <a:solidFill>
              <a:schemeClr val="tx1"/>
            </a:solidFill>
          </a:endParaRPr>
        </a:p>
      </dgm:t>
    </dgm:pt>
    <dgm:pt modelId="{E6DDB022-CD1F-475B-B898-9709903E294A}" type="parTrans" cxnId="{CC426624-0983-42B5-BF75-DC7FE5F8D63C}">
      <dgm:prSet/>
      <dgm:spPr/>
      <dgm:t>
        <a:bodyPr/>
        <a:lstStyle/>
        <a:p>
          <a:endParaRPr lang="bg-BG"/>
        </a:p>
      </dgm:t>
    </dgm:pt>
    <dgm:pt modelId="{4E328435-5676-476F-8D5F-1D7E9FD2B293}" type="sibTrans" cxnId="{CC426624-0983-42B5-BF75-DC7FE5F8D63C}">
      <dgm:prSet/>
      <dgm:spPr/>
      <dgm:t>
        <a:bodyPr/>
        <a:lstStyle/>
        <a:p>
          <a:endParaRPr lang="bg-BG"/>
        </a:p>
      </dgm:t>
    </dgm:pt>
    <dgm:pt modelId="{B02A50FD-9912-4610-B508-B0AD86FAE207}">
      <dgm:prSet phldrT="[Текст]" custT="1"/>
      <dgm:spPr/>
      <dgm:t>
        <a:bodyPr/>
        <a:lstStyle/>
        <a:p>
          <a:r>
            <a:rPr lang="ru-RU" sz="1600" kern="1200" dirty="0">
              <a:solidFill>
                <a:schemeClr val="tx1"/>
              </a:solidFill>
            </a:rPr>
            <a:t>Газированные напитки</a:t>
          </a:r>
          <a:endParaRPr lang="bg-BG" sz="1600" kern="1200" dirty="0">
            <a:solidFill>
              <a:schemeClr val="tx1"/>
            </a:solidFill>
            <a:latin typeface="Arial"/>
            <a:ea typeface="+mn-ea"/>
            <a:cs typeface="+mn-cs"/>
          </a:endParaRPr>
        </a:p>
      </dgm:t>
    </dgm:pt>
    <dgm:pt modelId="{1153E147-7FD2-4FB2-8947-138FDDBC4C3A}" type="parTrans" cxnId="{EC16161E-D0A4-42D6-BA14-8269FFCF73BC}">
      <dgm:prSet/>
      <dgm:spPr/>
      <dgm:t>
        <a:bodyPr/>
        <a:lstStyle/>
        <a:p>
          <a:endParaRPr lang="bg-BG"/>
        </a:p>
      </dgm:t>
    </dgm:pt>
    <dgm:pt modelId="{29DACFBD-5472-4248-90AB-C9EA4B78AD53}" type="sibTrans" cxnId="{EC16161E-D0A4-42D6-BA14-8269FFCF73BC}">
      <dgm:prSet/>
      <dgm:spPr/>
      <dgm:t>
        <a:bodyPr/>
        <a:lstStyle/>
        <a:p>
          <a:endParaRPr lang="bg-BG"/>
        </a:p>
      </dgm:t>
    </dgm:pt>
    <dgm:pt modelId="{BD73B6C9-0149-4043-911B-8E7CCE75354F}">
      <dgm:prSet phldrT="[Текст]"/>
      <dgm:spPr/>
      <dgm:t>
        <a:bodyPr/>
        <a:lstStyle/>
        <a:p>
          <a:r>
            <a:rPr lang="ru-RU" dirty="0">
              <a:solidFill>
                <a:schemeClr val="tx1"/>
              </a:solidFill>
            </a:rPr>
            <a:t>Рыбы</a:t>
          </a:r>
          <a:endParaRPr lang="bg-BG" dirty="0">
            <a:solidFill>
              <a:schemeClr val="tx1"/>
            </a:solidFill>
          </a:endParaRPr>
        </a:p>
      </dgm:t>
    </dgm:pt>
    <dgm:pt modelId="{A29542D6-4491-4916-ABB9-6F31104973C0}" type="parTrans" cxnId="{1344506D-3FE6-468D-BDE1-E6495C92CE1F}">
      <dgm:prSet/>
      <dgm:spPr/>
      <dgm:t>
        <a:bodyPr/>
        <a:lstStyle/>
        <a:p>
          <a:endParaRPr lang="bg-BG"/>
        </a:p>
      </dgm:t>
    </dgm:pt>
    <dgm:pt modelId="{6F5829CF-8628-4248-81F7-447703226360}" type="sibTrans" cxnId="{1344506D-3FE6-468D-BDE1-E6495C92CE1F}">
      <dgm:prSet/>
      <dgm:spPr/>
      <dgm:t>
        <a:bodyPr/>
        <a:lstStyle/>
        <a:p>
          <a:endParaRPr lang="bg-BG"/>
        </a:p>
      </dgm:t>
    </dgm:pt>
    <dgm:pt modelId="{2AACCB83-C4AA-424B-9DF1-CBCA71AC81FA}">
      <dgm:prSet/>
      <dgm:spPr/>
      <dgm:t>
        <a:bodyPr/>
        <a:lstStyle/>
        <a:p>
          <a:r>
            <a:rPr lang="ru-RU" dirty="0">
              <a:solidFill>
                <a:schemeClr val="tx1"/>
              </a:solidFill>
            </a:rPr>
            <a:t>Хлеб</a:t>
          </a:r>
          <a:r>
            <a:rPr lang="bg-BG" dirty="0"/>
            <a:t>	</a:t>
          </a:r>
        </a:p>
      </dgm:t>
    </dgm:pt>
    <dgm:pt modelId="{67A4B05B-5D78-48D9-9696-18751ABB71C1}" type="parTrans" cxnId="{7F2580FA-A88F-46BE-9308-2BDC84F71EC8}">
      <dgm:prSet/>
      <dgm:spPr/>
      <dgm:t>
        <a:bodyPr/>
        <a:lstStyle/>
        <a:p>
          <a:endParaRPr lang="bg-BG"/>
        </a:p>
      </dgm:t>
    </dgm:pt>
    <dgm:pt modelId="{F5E945D3-02B1-4C6A-9019-3504FC272B8E}" type="sibTrans" cxnId="{7F2580FA-A88F-46BE-9308-2BDC84F71EC8}">
      <dgm:prSet/>
      <dgm:spPr/>
      <dgm:t>
        <a:bodyPr/>
        <a:lstStyle/>
        <a:p>
          <a:endParaRPr lang="bg-BG"/>
        </a:p>
      </dgm:t>
    </dgm:pt>
    <dgm:pt modelId="{CCCC6014-EBF9-4FA6-8BDD-77518ACEA197}">
      <dgm:prSet/>
      <dgm:spPr/>
      <dgm:t>
        <a:bodyPr/>
        <a:lstStyle/>
        <a:p>
          <a:r>
            <a:rPr lang="ru-RU" dirty="0">
              <a:solidFill>
                <a:schemeClr val="tx1"/>
              </a:solidFill>
            </a:rPr>
            <a:t>Специи</a:t>
          </a:r>
          <a:endParaRPr lang="bg-BG" dirty="0">
            <a:solidFill>
              <a:schemeClr val="tx1"/>
            </a:solidFill>
          </a:endParaRPr>
        </a:p>
      </dgm:t>
    </dgm:pt>
    <dgm:pt modelId="{615D57F1-A029-4EDD-BE1D-3A4B0BCD4AD2}" type="parTrans" cxnId="{C0171D47-D357-4400-92A0-A61F30B6A778}">
      <dgm:prSet/>
      <dgm:spPr/>
      <dgm:t>
        <a:bodyPr/>
        <a:lstStyle/>
        <a:p>
          <a:endParaRPr lang="bg-BG"/>
        </a:p>
      </dgm:t>
    </dgm:pt>
    <dgm:pt modelId="{672BA17E-1D3B-4D70-9BD4-6639E7959892}" type="sibTrans" cxnId="{C0171D47-D357-4400-92A0-A61F30B6A778}">
      <dgm:prSet/>
      <dgm:spPr/>
      <dgm:t>
        <a:bodyPr/>
        <a:lstStyle/>
        <a:p>
          <a:endParaRPr lang="bg-BG"/>
        </a:p>
      </dgm:t>
    </dgm:pt>
    <dgm:pt modelId="{477B4434-A1C5-4633-A702-1EFC7A0B5729}" type="pres">
      <dgm:prSet presAssocID="{3140057A-F491-40BE-8287-AE34ED08245B}" presName="diagram" presStyleCnt="0">
        <dgm:presLayoutVars>
          <dgm:dir/>
        </dgm:presLayoutVars>
      </dgm:prSet>
      <dgm:spPr/>
    </dgm:pt>
    <dgm:pt modelId="{A3523B5C-4B8B-4975-82C9-E523411A9784}" type="pres">
      <dgm:prSet presAssocID="{FA6EECF6-EB98-4B95-BB94-3D49E51133B8}" presName="composite" presStyleCnt="0"/>
      <dgm:spPr/>
    </dgm:pt>
    <dgm:pt modelId="{40BD3E51-D770-4348-B2F2-3B495B6F3AA7}" type="pres">
      <dgm:prSet presAssocID="{FA6EECF6-EB98-4B95-BB94-3D49E51133B8}" presName="Image" presStyleLbl="bgShp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</dgm:spPr>
    </dgm:pt>
    <dgm:pt modelId="{439198E2-81EA-492F-A06F-F5F5CBFDFFC9}" type="pres">
      <dgm:prSet presAssocID="{FA6EECF6-EB98-4B95-BB94-3D49E51133B8}" presName="Parent" presStyleLbl="node0" presStyleIdx="0" presStyleCnt="5">
        <dgm:presLayoutVars>
          <dgm:bulletEnabled val="1"/>
        </dgm:presLayoutVars>
      </dgm:prSet>
      <dgm:spPr/>
    </dgm:pt>
    <dgm:pt modelId="{1DCE8D33-DCDB-405C-BC10-B96277A27CFC}" type="pres">
      <dgm:prSet presAssocID="{4E328435-5676-476F-8D5F-1D7E9FD2B293}" presName="sibTrans" presStyleCnt="0"/>
      <dgm:spPr/>
    </dgm:pt>
    <dgm:pt modelId="{852A0C1A-2298-4590-8DEB-FDC60E7F3A26}" type="pres">
      <dgm:prSet presAssocID="{B02A50FD-9912-4610-B508-B0AD86FAE207}" presName="composite" presStyleCnt="0"/>
      <dgm:spPr/>
    </dgm:pt>
    <dgm:pt modelId="{6434CE66-A30F-4DD2-B9FF-2B8834A1A9DD}" type="pres">
      <dgm:prSet presAssocID="{B02A50FD-9912-4610-B508-B0AD86FAE207}" presName="Image" presStyleLbl="bgShp" presStyleIdx="1" presStyleCnt="5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</dgm:spPr>
    </dgm:pt>
    <dgm:pt modelId="{23819C5F-AFB0-458B-B2B2-5D962F75C36A}" type="pres">
      <dgm:prSet presAssocID="{B02A50FD-9912-4610-B508-B0AD86FAE207}" presName="Parent" presStyleLbl="node0" presStyleIdx="1" presStyleCnt="5">
        <dgm:presLayoutVars>
          <dgm:bulletEnabled val="1"/>
        </dgm:presLayoutVars>
      </dgm:prSet>
      <dgm:spPr/>
    </dgm:pt>
    <dgm:pt modelId="{158CC84D-144B-48BA-98B5-D6AF6719C051}" type="pres">
      <dgm:prSet presAssocID="{29DACFBD-5472-4248-90AB-C9EA4B78AD53}" presName="sibTrans" presStyleCnt="0"/>
      <dgm:spPr/>
    </dgm:pt>
    <dgm:pt modelId="{9738E9FD-82D0-4057-8EFE-5F3308FC5102}" type="pres">
      <dgm:prSet presAssocID="{BD73B6C9-0149-4043-911B-8E7CCE75354F}" presName="composite" presStyleCnt="0"/>
      <dgm:spPr/>
    </dgm:pt>
    <dgm:pt modelId="{619A08A4-44D3-49C2-931F-1C9228B2A328}" type="pres">
      <dgm:prSet presAssocID="{BD73B6C9-0149-4043-911B-8E7CCE75354F}" presName="Image" presStyleLbl="bgShp" presStyleIdx="2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000" r="-16000"/>
          </a:stretch>
        </a:blipFill>
      </dgm:spPr>
    </dgm:pt>
    <dgm:pt modelId="{D9538D03-3930-4C1E-94FE-F5BCE1C886B6}" type="pres">
      <dgm:prSet presAssocID="{BD73B6C9-0149-4043-911B-8E7CCE75354F}" presName="Parent" presStyleLbl="node0" presStyleIdx="2" presStyleCnt="5" custLinFactNeighborX="2096">
        <dgm:presLayoutVars>
          <dgm:bulletEnabled val="1"/>
        </dgm:presLayoutVars>
      </dgm:prSet>
      <dgm:spPr/>
    </dgm:pt>
    <dgm:pt modelId="{88FA2EEC-FAA5-4229-B948-CFE4618B940C}" type="pres">
      <dgm:prSet presAssocID="{6F5829CF-8628-4248-81F7-447703226360}" presName="sibTrans" presStyleCnt="0"/>
      <dgm:spPr/>
    </dgm:pt>
    <dgm:pt modelId="{50033993-0A10-4AA8-8BF3-FA3E1A60E42C}" type="pres">
      <dgm:prSet presAssocID="{2AACCB83-C4AA-424B-9DF1-CBCA71AC81FA}" presName="composite" presStyleCnt="0"/>
      <dgm:spPr/>
    </dgm:pt>
    <dgm:pt modelId="{B0353743-51E3-4A20-B357-CD682DC69F1A}" type="pres">
      <dgm:prSet presAssocID="{2AACCB83-C4AA-424B-9DF1-CBCA71AC81FA}" presName="Image" presStyleLbl="bgShp" presStyleIdx="3" presStyleCnt="5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</dgm:spPr>
    </dgm:pt>
    <dgm:pt modelId="{78BE709E-5E02-4FF0-98E6-0BBED55739B9}" type="pres">
      <dgm:prSet presAssocID="{2AACCB83-C4AA-424B-9DF1-CBCA71AC81FA}" presName="Parent" presStyleLbl="node0" presStyleIdx="3" presStyleCnt="5">
        <dgm:presLayoutVars>
          <dgm:bulletEnabled val="1"/>
        </dgm:presLayoutVars>
      </dgm:prSet>
      <dgm:spPr/>
    </dgm:pt>
    <dgm:pt modelId="{DEC5E77F-D334-4550-B842-370EDA1C00F0}" type="pres">
      <dgm:prSet presAssocID="{F5E945D3-02B1-4C6A-9019-3504FC272B8E}" presName="sibTrans" presStyleCnt="0"/>
      <dgm:spPr/>
    </dgm:pt>
    <dgm:pt modelId="{EAC017BD-EF4D-4429-9DC3-54FE2538D18D}" type="pres">
      <dgm:prSet presAssocID="{CCCC6014-EBF9-4FA6-8BDD-77518ACEA197}" presName="composite" presStyleCnt="0"/>
      <dgm:spPr/>
    </dgm:pt>
    <dgm:pt modelId="{8FBE413E-EB52-473B-A348-4EC9E792B4B4}" type="pres">
      <dgm:prSet presAssocID="{CCCC6014-EBF9-4FA6-8BDD-77518ACEA197}" presName="Image" presStyleLbl="bgShp" presStyleIdx="4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</dgm:spPr>
    </dgm:pt>
    <dgm:pt modelId="{7AEBA6A3-8C78-4478-B1BC-8CFDECE7A08D}" type="pres">
      <dgm:prSet presAssocID="{CCCC6014-EBF9-4FA6-8BDD-77518ACEA197}" presName="Parent" presStyleLbl="node0" presStyleIdx="4" presStyleCnt="5">
        <dgm:presLayoutVars>
          <dgm:bulletEnabled val="1"/>
        </dgm:presLayoutVars>
      </dgm:prSet>
      <dgm:spPr/>
    </dgm:pt>
  </dgm:ptLst>
  <dgm:cxnLst>
    <dgm:cxn modelId="{8FF0E415-6FFA-4851-89CC-A754981C7DC5}" type="presOf" srcId="{CCCC6014-EBF9-4FA6-8BDD-77518ACEA197}" destId="{7AEBA6A3-8C78-4478-B1BC-8CFDECE7A08D}" srcOrd="0" destOrd="0" presId="urn:microsoft.com/office/officeart/2008/layout/BendingPictureCaption"/>
    <dgm:cxn modelId="{EC16161E-D0A4-42D6-BA14-8269FFCF73BC}" srcId="{3140057A-F491-40BE-8287-AE34ED08245B}" destId="{B02A50FD-9912-4610-B508-B0AD86FAE207}" srcOrd="1" destOrd="0" parTransId="{1153E147-7FD2-4FB2-8947-138FDDBC4C3A}" sibTransId="{29DACFBD-5472-4248-90AB-C9EA4B78AD53}"/>
    <dgm:cxn modelId="{ADD3841E-DAFB-47D1-BDEB-50FB30700445}" type="presOf" srcId="{2AACCB83-C4AA-424B-9DF1-CBCA71AC81FA}" destId="{78BE709E-5E02-4FF0-98E6-0BBED55739B9}" srcOrd="0" destOrd="0" presId="urn:microsoft.com/office/officeart/2008/layout/BendingPictureCaption"/>
    <dgm:cxn modelId="{CC426624-0983-42B5-BF75-DC7FE5F8D63C}" srcId="{3140057A-F491-40BE-8287-AE34ED08245B}" destId="{FA6EECF6-EB98-4B95-BB94-3D49E51133B8}" srcOrd="0" destOrd="0" parTransId="{E6DDB022-CD1F-475B-B898-9709903E294A}" sibTransId="{4E328435-5676-476F-8D5F-1D7E9FD2B293}"/>
    <dgm:cxn modelId="{5528A75C-B812-402B-B2CD-3D6DCD50D48D}" type="presOf" srcId="{FA6EECF6-EB98-4B95-BB94-3D49E51133B8}" destId="{439198E2-81EA-492F-A06F-F5F5CBFDFFC9}" srcOrd="0" destOrd="0" presId="urn:microsoft.com/office/officeart/2008/layout/BendingPictureCaption"/>
    <dgm:cxn modelId="{458E845D-AAC1-4180-B950-0A1168E766E8}" type="presOf" srcId="{B02A50FD-9912-4610-B508-B0AD86FAE207}" destId="{23819C5F-AFB0-458B-B2B2-5D962F75C36A}" srcOrd="0" destOrd="0" presId="urn:microsoft.com/office/officeart/2008/layout/BendingPictureCaption"/>
    <dgm:cxn modelId="{C0171D47-D357-4400-92A0-A61F30B6A778}" srcId="{3140057A-F491-40BE-8287-AE34ED08245B}" destId="{CCCC6014-EBF9-4FA6-8BDD-77518ACEA197}" srcOrd="4" destOrd="0" parTransId="{615D57F1-A029-4EDD-BE1D-3A4B0BCD4AD2}" sibTransId="{672BA17E-1D3B-4D70-9BD4-6639E7959892}"/>
    <dgm:cxn modelId="{1344506D-3FE6-468D-BDE1-E6495C92CE1F}" srcId="{3140057A-F491-40BE-8287-AE34ED08245B}" destId="{BD73B6C9-0149-4043-911B-8E7CCE75354F}" srcOrd="2" destOrd="0" parTransId="{A29542D6-4491-4916-ABB9-6F31104973C0}" sibTransId="{6F5829CF-8628-4248-81F7-447703226360}"/>
    <dgm:cxn modelId="{85C99872-BE73-4B3C-B676-46A4BEC0FFD1}" type="presOf" srcId="{3140057A-F491-40BE-8287-AE34ED08245B}" destId="{477B4434-A1C5-4633-A702-1EFC7A0B5729}" srcOrd="0" destOrd="0" presId="urn:microsoft.com/office/officeart/2008/layout/BendingPictureCaption"/>
    <dgm:cxn modelId="{0F2738F3-8026-4CA1-9466-21A57F07F878}" type="presOf" srcId="{BD73B6C9-0149-4043-911B-8E7CCE75354F}" destId="{D9538D03-3930-4C1E-94FE-F5BCE1C886B6}" srcOrd="0" destOrd="0" presId="urn:microsoft.com/office/officeart/2008/layout/BendingPictureCaption"/>
    <dgm:cxn modelId="{7F2580FA-A88F-46BE-9308-2BDC84F71EC8}" srcId="{3140057A-F491-40BE-8287-AE34ED08245B}" destId="{2AACCB83-C4AA-424B-9DF1-CBCA71AC81FA}" srcOrd="3" destOrd="0" parTransId="{67A4B05B-5D78-48D9-9696-18751ABB71C1}" sibTransId="{F5E945D3-02B1-4C6A-9019-3504FC272B8E}"/>
    <dgm:cxn modelId="{5449656B-4AE6-448F-9B7A-17867ABDA4D8}" type="presParOf" srcId="{477B4434-A1C5-4633-A702-1EFC7A0B5729}" destId="{A3523B5C-4B8B-4975-82C9-E523411A9784}" srcOrd="0" destOrd="0" presId="urn:microsoft.com/office/officeart/2008/layout/BendingPictureCaption"/>
    <dgm:cxn modelId="{CFBE15BF-6A42-439D-8AA5-EEE407F0B262}" type="presParOf" srcId="{A3523B5C-4B8B-4975-82C9-E523411A9784}" destId="{40BD3E51-D770-4348-B2F2-3B495B6F3AA7}" srcOrd="0" destOrd="0" presId="urn:microsoft.com/office/officeart/2008/layout/BendingPictureCaption"/>
    <dgm:cxn modelId="{1532C2E9-C22F-4BBB-84B9-E76BAF025F7A}" type="presParOf" srcId="{A3523B5C-4B8B-4975-82C9-E523411A9784}" destId="{439198E2-81EA-492F-A06F-F5F5CBFDFFC9}" srcOrd="1" destOrd="0" presId="urn:microsoft.com/office/officeart/2008/layout/BendingPictureCaption"/>
    <dgm:cxn modelId="{FB35010C-8059-4FEE-BB09-C45D7E46BDEC}" type="presParOf" srcId="{477B4434-A1C5-4633-A702-1EFC7A0B5729}" destId="{1DCE8D33-DCDB-405C-BC10-B96277A27CFC}" srcOrd="1" destOrd="0" presId="urn:microsoft.com/office/officeart/2008/layout/BendingPictureCaption"/>
    <dgm:cxn modelId="{E40D4C8D-727F-4929-88DB-EDDBDD2BF62F}" type="presParOf" srcId="{477B4434-A1C5-4633-A702-1EFC7A0B5729}" destId="{852A0C1A-2298-4590-8DEB-FDC60E7F3A26}" srcOrd="2" destOrd="0" presId="urn:microsoft.com/office/officeart/2008/layout/BendingPictureCaption"/>
    <dgm:cxn modelId="{0E938D91-02A6-4A1D-84A2-599FDEA0A198}" type="presParOf" srcId="{852A0C1A-2298-4590-8DEB-FDC60E7F3A26}" destId="{6434CE66-A30F-4DD2-B9FF-2B8834A1A9DD}" srcOrd="0" destOrd="0" presId="urn:microsoft.com/office/officeart/2008/layout/BendingPictureCaption"/>
    <dgm:cxn modelId="{57967BEA-4D03-4848-96F0-B7D31FB7D023}" type="presParOf" srcId="{852A0C1A-2298-4590-8DEB-FDC60E7F3A26}" destId="{23819C5F-AFB0-458B-B2B2-5D962F75C36A}" srcOrd="1" destOrd="0" presId="urn:microsoft.com/office/officeart/2008/layout/BendingPictureCaption"/>
    <dgm:cxn modelId="{5F194A9C-4ED6-4FE3-AFB4-83B113D9ABD7}" type="presParOf" srcId="{477B4434-A1C5-4633-A702-1EFC7A0B5729}" destId="{158CC84D-144B-48BA-98B5-D6AF6719C051}" srcOrd="3" destOrd="0" presId="urn:microsoft.com/office/officeart/2008/layout/BendingPictureCaption"/>
    <dgm:cxn modelId="{CB5779DA-C3F3-4D9F-BDDB-9AF520472838}" type="presParOf" srcId="{477B4434-A1C5-4633-A702-1EFC7A0B5729}" destId="{9738E9FD-82D0-4057-8EFE-5F3308FC5102}" srcOrd="4" destOrd="0" presId="urn:microsoft.com/office/officeart/2008/layout/BendingPictureCaption"/>
    <dgm:cxn modelId="{F5E20DFF-AF8A-4DFF-88D0-D344DE7DB324}" type="presParOf" srcId="{9738E9FD-82D0-4057-8EFE-5F3308FC5102}" destId="{619A08A4-44D3-49C2-931F-1C9228B2A328}" srcOrd="0" destOrd="0" presId="urn:microsoft.com/office/officeart/2008/layout/BendingPictureCaption"/>
    <dgm:cxn modelId="{D58AB8E9-A9C9-4BED-9C93-6B18982DC909}" type="presParOf" srcId="{9738E9FD-82D0-4057-8EFE-5F3308FC5102}" destId="{D9538D03-3930-4C1E-94FE-F5BCE1C886B6}" srcOrd="1" destOrd="0" presId="urn:microsoft.com/office/officeart/2008/layout/BendingPictureCaption"/>
    <dgm:cxn modelId="{B74CD885-7BFA-4A5A-8BD0-6822B6A09BBD}" type="presParOf" srcId="{477B4434-A1C5-4633-A702-1EFC7A0B5729}" destId="{88FA2EEC-FAA5-4229-B948-CFE4618B940C}" srcOrd="5" destOrd="0" presId="urn:microsoft.com/office/officeart/2008/layout/BendingPictureCaption"/>
    <dgm:cxn modelId="{8F02412E-2CA5-4237-AEDB-181D37BF3F6D}" type="presParOf" srcId="{477B4434-A1C5-4633-A702-1EFC7A0B5729}" destId="{50033993-0A10-4AA8-8BF3-FA3E1A60E42C}" srcOrd="6" destOrd="0" presId="urn:microsoft.com/office/officeart/2008/layout/BendingPictureCaption"/>
    <dgm:cxn modelId="{AC33A6B0-BC59-44EC-B7CF-1E78F858EE2A}" type="presParOf" srcId="{50033993-0A10-4AA8-8BF3-FA3E1A60E42C}" destId="{B0353743-51E3-4A20-B357-CD682DC69F1A}" srcOrd="0" destOrd="0" presId="urn:microsoft.com/office/officeart/2008/layout/BendingPictureCaption"/>
    <dgm:cxn modelId="{833DD1E2-17E0-48DD-918B-DE3FE1A6FF3B}" type="presParOf" srcId="{50033993-0A10-4AA8-8BF3-FA3E1A60E42C}" destId="{78BE709E-5E02-4FF0-98E6-0BBED55739B9}" srcOrd="1" destOrd="0" presId="urn:microsoft.com/office/officeart/2008/layout/BendingPictureCaption"/>
    <dgm:cxn modelId="{7B47536E-EBA7-401C-8D40-D985389FF026}" type="presParOf" srcId="{477B4434-A1C5-4633-A702-1EFC7A0B5729}" destId="{DEC5E77F-D334-4550-B842-370EDA1C00F0}" srcOrd="7" destOrd="0" presId="urn:microsoft.com/office/officeart/2008/layout/BendingPictureCaption"/>
    <dgm:cxn modelId="{5B50EFD6-9AFF-48E6-8687-50AF6058CF1F}" type="presParOf" srcId="{477B4434-A1C5-4633-A702-1EFC7A0B5729}" destId="{EAC017BD-EF4D-4429-9DC3-54FE2538D18D}" srcOrd="8" destOrd="0" presId="urn:microsoft.com/office/officeart/2008/layout/BendingPictureCaption"/>
    <dgm:cxn modelId="{B7F53130-A267-418B-8469-DFF4784F6982}" type="presParOf" srcId="{EAC017BD-EF4D-4429-9DC3-54FE2538D18D}" destId="{8FBE413E-EB52-473B-A348-4EC9E792B4B4}" srcOrd="0" destOrd="0" presId="urn:microsoft.com/office/officeart/2008/layout/BendingPictureCaption"/>
    <dgm:cxn modelId="{77DF1826-206D-4329-8AC3-47204CA9B11F}" type="presParOf" srcId="{EAC017BD-EF4D-4429-9DC3-54FE2538D18D}" destId="{7AEBA6A3-8C78-4478-B1BC-8CFDECE7A08D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BD3E51-D770-4348-B2F2-3B495B6F3AA7}">
      <dsp:nvSpPr>
        <dsp:cNvPr id="0" name=""/>
        <dsp:cNvSpPr/>
      </dsp:nvSpPr>
      <dsp:spPr>
        <a:xfrm>
          <a:off x="1001364" y="108720"/>
          <a:ext cx="2336166" cy="172641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9198E2-81EA-492F-A06F-F5F5CBFDFFC9}">
      <dsp:nvSpPr>
        <dsp:cNvPr id="0" name=""/>
        <dsp:cNvSpPr/>
      </dsp:nvSpPr>
      <dsp:spPr>
        <a:xfrm>
          <a:off x="1473568" y="1522107"/>
          <a:ext cx="2013079" cy="483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ru-RU" sz="1500" kern="1200" dirty="0">
              <a:solidFill>
                <a:schemeClr val="tx1"/>
              </a:solidFill>
            </a:rPr>
            <a:t>Свежие фрукты и овощи</a:t>
          </a:r>
          <a:endParaRPr lang="bg-BG" sz="1500" kern="1200" dirty="0">
            <a:solidFill>
              <a:schemeClr val="tx1"/>
            </a:solidFill>
          </a:endParaRPr>
        </a:p>
      </dsp:txBody>
      <dsp:txXfrm>
        <a:off x="1473568" y="1522107"/>
        <a:ext cx="2013079" cy="483776"/>
      </dsp:txXfrm>
    </dsp:sp>
    <dsp:sp modelId="{6434CE66-A30F-4DD2-B9FF-2B8834A1A9DD}">
      <dsp:nvSpPr>
        <dsp:cNvPr id="0" name=""/>
        <dsp:cNvSpPr/>
      </dsp:nvSpPr>
      <dsp:spPr>
        <a:xfrm>
          <a:off x="3949031" y="108720"/>
          <a:ext cx="2336166" cy="1726418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819C5F-AFB0-458B-B2B2-5D962F75C36A}">
      <dsp:nvSpPr>
        <dsp:cNvPr id="0" name=""/>
        <dsp:cNvSpPr/>
      </dsp:nvSpPr>
      <dsp:spPr>
        <a:xfrm>
          <a:off x="4421235" y="1522107"/>
          <a:ext cx="2013079" cy="483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ru-RU" sz="1600" kern="1200" dirty="0">
              <a:solidFill>
                <a:schemeClr val="tx1"/>
              </a:solidFill>
            </a:rPr>
            <a:t>Газированные напитки</a:t>
          </a:r>
          <a:endParaRPr lang="bg-BG" sz="1600" kern="1200" dirty="0">
            <a:solidFill>
              <a:schemeClr val="tx1"/>
            </a:solidFill>
            <a:latin typeface="Arial"/>
            <a:ea typeface="+mn-ea"/>
            <a:cs typeface="+mn-cs"/>
          </a:endParaRPr>
        </a:p>
      </dsp:txBody>
      <dsp:txXfrm>
        <a:off x="4421235" y="1522107"/>
        <a:ext cx="2013079" cy="483776"/>
      </dsp:txXfrm>
    </dsp:sp>
    <dsp:sp modelId="{619A08A4-44D3-49C2-931F-1C9228B2A328}">
      <dsp:nvSpPr>
        <dsp:cNvPr id="0" name=""/>
        <dsp:cNvSpPr/>
      </dsp:nvSpPr>
      <dsp:spPr>
        <a:xfrm>
          <a:off x="6896698" y="108720"/>
          <a:ext cx="2336166" cy="172641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000" r="-16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538D03-3930-4C1E-94FE-F5BCE1C886B6}">
      <dsp:nvSpPr>
        <dsp:cNvPr id="0" name=""/>
        <dsp:cNvSpPr/>
      </dsp:nvSpPr>
      <dsp:spPr>
        <a:xfrm>
          <a:off x="7411096" y="1522107"/>
          <a:ext cx="2013079" cy="483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ru-RU" sz="1500" kern="1200" dirty="0">
              <a:solidFill>
                <a:schemeClr val="tx1"/>
              </a:solidFill>
            </a:rPr>
            <a:t>Рыбы</a:t>
          </a:r>
          <a:endParaRPr lang="bg-BG" sz="1500" kern="1200" dirty="0">
            <a:solidFill>
              <a:schemeClr val="tx1"/>
            </a:solidFill>
          </a:endParaRPr>
        </a:p>
      </dsp:txBody>
      <dsp:txXfrm>
        <a:off x="7411096" y="1522107"/>
        <a:ext cx="2013079" cy="483776"/>
      </dsp:txXfrm>
    </dsp:sp>
    <dsp:sp modelId="{B0353743-51E3-4A20-B357-CD682DC69F1A}">
      <dsp:nvSpPr>
        <dsp:cNvPr id="0" name=""/>
        <dsp:cNvSpPr/>
      </dsp:nvSpPr>
      <dsp:spPr>
        <a:xfrm>
          <a:off x="2475197" y="2254412"/>
          <a:ext cx="2336166" cy="1726418"/>
        </a:xfrm>
        <a:prstGeom prst="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BE709E-5E02-4FF0-98E6-0BBED55739B9}">
      <dsp:nvSpPr>
        <dsp:cNvPr id="0" name=""/>
        <dsp:cNvSpPr/>
      </dsp:nvSpPr>
      <dsp:spPr>
        <a:xfrm>
          <a:off x="2947401" y="3667798"/>
          <a:ext cx="2013079" cy="483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ru-RU" sz="1500" kern="1200" dirty="0">
              <a:solidFill>
                <a:schemeClr val="tx1"/>
              </a:solidFill>
            </a:rPr>
            <a:t>Хлеб</a:t>
          </a:r>
          <a:r>
            <a:rPr lang="bg-BG" sz="1500" kern="1200" dirty="0"/>
            <a:t>	</a:t>
          </a:r>
        </a:p>
      </dsp:txBody>
      <dsp:txXfrm>
        <a:off x="2947401" y="3667798"/>
        <a:ext cx="2013079" cy="483776"/>
      </dsp:txXfrm>
    </dsp:sp>
    <dsp:sp modelId="{8FBE413E-EB52-473B-A348-4EC9E792B4B4}">
      <dsp:nvSpPr>
        <dsp:cNvPr id="0" name=""/>
        <dsp:cNvSpPr/>
      </dsp:nvSpPr>
      <dsp:spPr>
        <a:xfrm>
          <a:off x="5422864" y="2254412"/>
          <a:ext cx="2336166" cy="172641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EBA6A3-8C78-4478-B1BC-8CFDECE7A08D}">
      <dsp:nvSpPr>
        <dsp:cNvPr id="0" name=""/>
        <dsp:cNvSpPr/>
      </dsp:nvSpPr>
      <dsp:spPr>
        <a:xfrm>
          <a:off x="5895068" y="3667798"/>
          <a:ext cx="2013079" cy="483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ru-RU" sz="1500" kern="1200" dirty="0">
              <a:solidFill>
                <a:schemeClr val="tx1"/>
              </a:solidFill>
            </a:rPr>
            <a:t>Специи</a:t>
          </a:r>
          <a:endParaRPr lang="bg-BG" sz="1500" kern="1200" dirty="0">
            <a:solidFill>
              <a:schemeClr val="tx1"/>
            </a:solidFill>
          </a:endParaRPr>
        </a:p>
      </dsp:txBody>
      <dsp:txXfrm>
        <a:off x="5895068" y="3667798"/>
        <a:ext cx="2013079" cy="4837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6968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872588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470755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4841845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77231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66015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724122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35992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65429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486450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31164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5397389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394715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896194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348802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1522852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0748679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Картичка с име на цитат">
  <p:cSld name="Картичка с име на цитат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9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9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42" name="Google Shape;42;p19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19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9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9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81760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9365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  <p:sldLayoutId id="2147483835" r:id="rId12"/>
    <p:sldLayoutId id="2147483836" r:id="rId13"/>
    <p:sldLayoutId id="2147483837" r:id="rId14"/>
    <p:sldLayoutId id="2147483838" r:id="rId15"/>
    <p:sldLayoutId id="2147483839" r:id="rId16"/>
    <p:sldLayoutId id="2147483840" r:id="rId17"/>
    <p:sldLayoutId id="2147483841" r:id="rId18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6" name="Rectangle 84">
            <a:extLst>
              <a:ext uri="{FF2B5EF4-FFF2-40B4-BE49-F238E27FC236}">
                <a16:creationId xmlns:a16="http://schemas.microsoft.com/office/drawing/2014/main" id="{5C8530BA-D033-45C5-9BCB-6E6D7E3FDA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7" name="Picture 86">
            <a:extLst>
              <a:ext uri="{FF2B5EF4-FFF2-40B4-BE49-F238E27FC236}">
                <a16:creationId xmlns:a16="http://schemas.microsoft.com/office/drawing/2014/main" id="{6385B07B-13A2-4BCA-9D6F-FBEB3778C0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143" name="Google Shape;143;p1"/>
          <p:cNvSpPr txBox="1">
            <a:spLocks noGrp="1"/>
          </p:cNvSpPr>
          <p:nvPr>
            <p:ph type="ctrTitle"/>
          </p:nvPr>
        </p:nvSpPr>
        <p:spPr>
          <a:xfrm>
            <a:off x="1371600" y="3723837"/>
            <a:ext cx="9448800" cy="1416100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lvl="0">
              <a:buSzPts val="6000"/>
            </a:pPr>
            <a:r>
              <a:rPr lang="ru-RU" dirty="0"/>
              <a:t>Еда в Космосе</a:t>
            </a:r>
            <a:endParaRPr lang="en-US" dirty="0"/>
          </a:p>
        </p:txBody>
      </p:sp>
      <p:sp>
        <p:nvSpPr>
          <p:cNvPr id="144" name="Google Shape;144;p1"/>
          <p:cNvSpPr txBox="1">
            <a:spLocks noGrp="1"/>
          </p:cNvSpPr>
          <p:nvPr>
            <p:ph type="subTitle" idx="1"/>
          </p:nvPr>
        </p:nvSpPr>
        <p:spPr>
          <a:xfrm>
            <a:off x="1371600" y="5143638"/>
            <a:ext cx="9448800" cy="685800"/>
          </a:xfrm>
          <a:prstGeom prst="rect">
            <a:avLst/>
          </a:prstGeom>
        </p:spPr>
        <p:txBody>
          <a:bodyPr spcFirstLastPara="1" lIns="91425" tIns="45700" rIns="91425" bIns="45700" anchorCtr="0">
            <a:normAutofit fontScale="92500" lnSpcReduction="20000"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SzPct val="79999"/>
              <a:buNone/>
            </a:pPr>
            <a:endParaRPr lang="bg-BG" sz="800" dirty="0"/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endParaRPr lang="bg-BG" sz="800" dirty="0"/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SzPct val="51325"/>
              <a:buNone/>
            </a:pPr>
            <a:r>
              <a:rPr lang="bg-BG" sz="1600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Подготовил</a:t>
            </a:r>
            <a:r>
              <a:rPr lang="bg-BG" sz="16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: Кристиян </a:t>
            </a:r>
            <a:r>
              <a:rPr lang="bg-BG" sz="1600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Горинов</a:t>
            </a:r>
            <a:r>
              <a:rPr lang="bg-BG" sz="16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7е</a:t>
            </a:r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endParaRPr lang="bg-BG" sz="8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8" name="Rounded Rectangle 8">
            <a:extLst>
              <a:ext uri="{FF2B5EF4-FFF2-40B4-BE49-F238E27FC236}">
                <a16:creationId xmlns:a16="http://schemas.microsoft.com/office/drawing/2014/main" id="{837AA9A9-D0C9-4920-991E-22D23E3E60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71600" y="942975"/>
            <a:ext cx="2238705" cy="2468880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Графика 2" descr="Outer Space Landscape outline">
            <a:extLst>
              <a:ext uri="{FF2B5EF4-FFF2-40B4-BE49-F238E27FC236}">
                <a16:creationId xmlns:a16="http://schemas.microsoft.com/office/drawing/2014/main" id="{9C49CBEA-6B42-4E07-9E9B-F33FD05C52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99412" y="1285875"/>
            <a:ext cx="1783080" cy="1783080"/>
          </a:xfrm>
          <a:prstGeom prst="rect">
            <a:avLst/>
          </a:prstGeom>
        </p:spPr>
      </p:pic>
      <p:sp>
        <p:nvSpPr>
          <p:cNvPr id="149" name="Rounded Rectangle 38">
            <a:extLst>
              <a:ext uri="{FF2B5EF4-FFF2-40B4-BE49-F238E27FC236}">
                <a16:creationId xmlns:a16="http://schemas.microsoft.com/office/drawing/2014/main" id="{BCE026D8-869C-4BFB-B49D-5B74997EF7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74672" y="942975"/>
            <a:ext cx="2238705" cy="2468880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Графика 4" descr="Rocket with solid fill">
            <a:extLst>
              <a:ext uri="{FF2B5EF4-FFF2-40B4-BE49-F238E27FC236}">
                <a16:creationId xmlns:a16="http://schemas.microsoft.com/office/drawing/2014/main" id="{3D1E3815-6AC1-4CA4-9D00-3E21AAC1B4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002484" y="1285875"/>
            <a:ext cx="1783080" cy="1783080"/>
          </a:xfrm>
          <a:prstGeom prst="rect">
            <a:avLst/>
          </a:prstGeom>
        </p:spPr>
      </p:pic>
      <p:sp>
        <p:nvSpPr>
          <p:cNvPr id="150" name="Rounded Rectangle 40">
            <a:extLst>
              <a:ext uri="{FF2B5EF4-FFF2-40B4-BE49-F238E27FC236}">
                <a16:creationId xmlns:a16="http://schemas.microsoft.com/office/drawing/2014/main" id="{2343C509-DC80-44C6-94A6-8C87330AB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86718" y="942975"/>
            <a:ext cx="2238705" cy="2468880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Графика 6" descr="Astronaut male outline">
            <a:extLst>
              <a:ext uri="{FF2B5EF4-FFF2-40B4-BE49-F238E27FC236}">
                <a16:creationId xmlns:a16="http://schemas.microsoft.com/office/drawing/2014/main" id="{192010D5-51C5-403D-82E3-61FACE54751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414530" y="1285875"/>
            <a:ext cx="1783080" cy="1783080"/>
          </a:xfrm>
          <a:prstGeom prst="rect">
            <a:avLst/>
          </a:prstGeom>
        </p:spPr>
      </p:pic>
      <p:sp>
        <p:nvSpPr>
          <p:cNvPr id="95" name="Rounded Rectangle 42">
            <a:extLst>
              <a:ext uri="{FF2B5EF4-FFF2-40B4-BE49-F238E27FC236}">
                <a16:creationId xmlns:a16="http://schemas.microsoft.com/office/drawing/2014/main" id="{6B60CBEF-F9B3-4D2B-8095-71D94D18EA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80819" y="942975"/>
            <a:ext cx="2238705" cy="2468880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Графика 8" descr="Astronaut female with solid fill">
            <a:extLst>
              <a:ext uri="{FF2B5EF4-FFF2-40B4-BE49-F238E27FC236}">
                <a16:creationId xmlns:a16="http://schemas.microsoft.com/office/drawing/2014/main" id="{3345BB80-65F7-4FFC-8BF6-5A2C1D3F95C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809508" y="1285875"/>
            <a:ext cx="1783080" cy="17830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" grpId="0"/>
      <p:bldP spid="14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"/>
          <p:cNvSpPr txBox="1">
            <a:spLocks noGrp="1"/>
          </p:cNvSpPr>
          <p:nvPr>
            <p:ph type="body" idx="1"/>
          </p:nvPr>
        </p:nvSpPr>
        <p:spPr>
          <a:xfrm>
            <a:off x="357369" y="526685"/>
            <a:ext cx="10181700" cy="33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>
              <a:lnSpc>
                <a:spcPct val="150000"/>
              </a:lnSpc>
              <a:spcBef>
                <a:spcPts val="0"/>
              </a:spcBef>
              <a:buSzPts val="1760"/>
            </a:pPr>
            <a:r>
              <a:rPr lang="ru-RU" sz="2200" dirty="0">
                <a:solidFill>
                  <a:schemeClr val="dk1"/>
                </a:solidFill>
                <a:latin typeface="Times New Roman"/>
                <a:cs typeface="Times New Roman"/>
                <a:sym typeface="Times New Roman"/>
              </a:rPr>
              <a:t>	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Столетия назад корабли проплыли тысячи миль с командой из сотен человек, но вернулись только десятки. Причиной тому стала смерть от цинги - тяжелой формы дефицита витамина С в организме. Сегодняшние исследователи космоса должны заранее обеспечить на борту все необходимое продовольствие для своей миссии. </a:t>
            </a:r>
            <a:endParaRPr sz="2400" dirty="0">
              <a:solidFill>
                <a:schemeClr val="tx1"/>
              </a:solidFill>
              <a:latin typeface="Arial" pitchFamily="34" charset="0"/>
              <a:ea typeface="Times New Roman"/>
              <a:cs typeface="Arial" pitchFamily="34" charset="0"/>
              <a:sym typeface="Times New Roman"/>
            </a:endParaRPr>
          </a:p>
        </p:txBody>
      </p:sp>
      <p:pic>
        <p:nvPicPr>
          <p:cNvPr id="150" name="Google Shape;150;p2" descr="Храната в открития космос: технология на съхранение, приготвяне и видове използвани в космическите кораби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70616" y="3674797"/>
            <a:ext cx="4956900" cy="2528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Picture 161">
            <a:extLst>
              <a:ext uri="{FF2B5EF4-FFF2-40B4-BE49-F238E27FC236}">
                <a16:creationId xmlns:a16="http://schemas.microsoft.com/office/drawing/2014/main" id="{EC3BBC63-DC19-41B8-AB81-E30CC21AEB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155" name="Google Shape;155;p3"/>
          <p:cNvSpPr txBox="1">
            <a:spLocks noGrp="1"/>
          </p:cNvSpPr>
          <p:nvPr>
            <p:ph type="title"/>
          </p:nvPr>
        </p:nvSpPr>
        <p:spPr>
          <a:xfrm>
            <a:off x="619760" y="764373"/>
            <a:ext cx="6832600" cy="1293028"/>
          </a:xfrm>
          <a:prstGeom prst="rect">
            <a:avLst/>
          </a:prstGeom>
        </p:spPr>
        <p:txBody>
          <a:bodyPr spcFirstLastPara="1" vert="horz" lIns="91440" tIns="45720" rIns="91440" bIns="45720" rtlCol="0" anchor="ctr" anchorCtr="0">
            <a:normAutofit/>
          </a:bodyPr>
          <a:lstStyle/>
          <a:p>
            <a:pPr lvl="0">
              <a:buClr>
                <a:schemeClr val="dk1"/>
              </a:buClr>
              <a:buSzPts val="3000"/>
            </a:pPr>
            <a:r>
              <a:rPr lang="en-US" sz="4000" dirty="0" err="1"/>
              <a:t>Звездное</a:t>
            </a:r>
            <a:r>
              <a:rPr lang="en-US" sz="4000" dirty="0"/>
              <a:t> </a:t>
            </a:r>
            <a:r>
              <a:rPr lang="en-US" sz="4000" dirty="0" err="1"/>
              <a:t>меню</a:t>
            </a:r>
            <a:endParaRPr lang="en-US" sz="4000" dirty="0"/>
          </a:p>
        </p:txBody>
      </p:sp>
      <p:sp>
        <p:nvSpPr>
          <p:cNvPr id="156" name="Google Shape;156;p3"/>
          <p:cNvSpPr txBox="1">
            <a:spLocks noGrp="1"/>
          </p:cNvSpPr>
          <p:nvPr>
            <p:ph type="body" sz="half" idx="2"/>
          </p:nvPr>
        </p:nvSpPr>
        <p:spPr>
          <a:xfrm>
            <a:off x="619760" y="2194560"/>
            <a:ext cx="5398485" cy="4024125"/>
          </a:xfrm>
          <a:prstGeom prst="rect">
            <a:avLst/>
          </a:prstGeom>
        </p:spPr>
        <p:txBody>
          <a:bodyPr spcFirstLastPara="1" vert="horz" lIns="91440" tIns="45720" rIns="91440" bIns="45720" rtlCol="0" anchorCtr="0">
            <a:normAutofit/>
          </a:bodyPr>
          <a:lstStyle/>
          <a:p>
            <a:pPr lvl="0" algn="just">
              <a:spcBef>
                <a:spcPts val="0"/>
              </a:spcBef>
              <a:spcAft>
                <a:spcPts val="600"/>
              </a:spcAft>
              <a:buSzPts val="1760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Типичное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звездное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меню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состоит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из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множества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элементов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которые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вы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можете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найти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как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дома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так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и в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ресторанах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здесь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земле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В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его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состав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могут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входить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такие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продукты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как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брауни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рисовая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каша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тушеная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курица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яичница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ананас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мюсли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паста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с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сыром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даже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шоколадный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пудинг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 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Картина 1">
            <a:extLst>
              <a:ext uri="{FF2B5EF4-FFF2-40B4-BE49-F238E27FC236}">
                <a16:creationId xmlns:a16="http://schemas.microsoft.com/office/drawing/2014/main" id="{8C8BA206-1FED-44AF-9835-6F58C34CA09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3128" b="49041"/>
          <a:stretch/>
        </p:blipFill>
        <p:spPr>
          <a:xfrm>
            <a:off x="6604987" y="933693"/>
            <a:ext cx="4901214" cy="2377440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57" name="Google Shape;157;p3" descr="космическа храна"/>
          <p:cNvPicPr preferRelativeResize="0"/>
          <p:nvPr/>
        </p:nvPicPr>
        <p:blipFill rotWithShape="1">
          <a:blip r:embed="rId5"/>
          <a:srcRect r="-4" b="1912"/>
          <a:stretch/>
        </p:blipFill>
        <p:spPr>
          <a:xfrm>
            <a:off x="7155402" y="3588301"/>
            <a:ext cx="4350798" cy="2377440"/>
          </a:xfrm>
          <a:prstGeom prst="rect">
            <a:avLst/>
          </a:prstGeom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/>
      <p:bldP spid="15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Picture 120">
            <a:extLst>
              <a:ext uri="{FF2B5EF4-FFF2-40B4-BE49-F238E27FC236}">
                <a16:creationId xmlns:a16="http://schemas.microsoft.com/office/drawing/2014/main" id="{EC3BBC63-DC19-41B8-AB81-E30CC21AEB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162" name="Google Shape;162;p4"/>
          <p:cNvSpPr txBox="1">
            <a:spLocks noGrp="1"/>
          </p:cNvSpPr>
          <p:nvPr>
            <p:ph type="title"/>
          </p:nvPr>
        </p:nvSpPr>
        <p:spPr>
          <a:xfrm>
            <a:off x="4673600" y="764373"/>
            <a:ext cx="6832600" cy="1293028"/>
          </a:xfrm>
          <a:prstGeom prst="rect">
            <a:avLst/>
          </a:prstGeom>
        </p:spPr>
        <p:txBody>
          <a:bodyPr spcFirstLastPara="1" vert="horz" lIns="91440" tIns="45720" rIns="91440" bIns="45720" rtlCol="0" anchor="ctr" anchorCtr="0">
            <a:normAutofit/>
          </a:bodyPr>
          <a:lstStyle/>
          <a:p>
            <a:pPr lvl="0" algn="r">
              <a:buClr>
                <a:schemeClr val="dk1"/>
              </a:buClr>
              <a:buSzPts val="3000"/>
            </a:pPr>
            <a:r>
              <a:rPr lang="en-US" sz="4000"/>
              <a:t>Упаковка звездного меню</a:t>
            </a:r>
            <a:endParaRPr lang="en-US" sz="4000" dirty="0"/>
          </a:p>
        </p:txBody>
      </p:sp>
      <p:pic>
        <p:nvPicPr>
          <p:cNvPr id="5" name="Google Shape;172;p5">
            <a:extLst>
              <a:ext uri="{FF2B5EF4-FFF2-40B4-BE49-F238E27FC236}">
                <a16:creationId xmlns:a16="http://schemas.microsoft.com/office/drawing/2014/main" id="{CDB640E0-7FC3-4401-A9D0-94E03559C39D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4"/>
          <a:srcRect t="289" r="-1" b="8728"/>
          <a:stretch/>
        </p:blipFill>
        <p:spPr>
          <a:xfrm rot="21600000">
            <a:off x="630705" y="1101969"/>
            <a:ext cx="4389164" cy="2441448"/>
          </a:xfrm>
          <a:prstGeom prst="rect">
            <a:avLst/>
          </a:prstGeom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64" name="Google Shape;164;p4"/>
          <p:cNvPicPr preferRelativeResize="0"/>
          <p:nvPr/>
        </p:nvPicPr>
        <p:blipFill rotWithShape="1">
          <a:blip r:embed="rId5"/>
          <a:srcRect t="10997" r="3" b="1994"/>
          <a:stretch/>
        </p:blipFill>
        <p:spPr>
          <a:xfrm>
            <a:off x="630704" y="3763108"/>
            <a:ext cx="4042895" cy="2443852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63" name="Google Shape;163;p4"/>
          <p:cNvSpPr txBox="1">
            <a:spLocks noGrp="1"/>
          </p:cNvSpPr>
          <p:nvPr>
            <p:ph type="body" sz="half" idx="2"/>
          </p:nvPr>
        </p:nvSpPr>
        <p:spPr>
          <a:xfrm>
            <a:off x="6270170" y="2194560"/>
            <a:ext cx="5236029" cy="4024125"/>
          </a:xfrm>
          <a:prstGeom prst="rect">
            <a:avLst/>
          </a:prstGeom>
        </p:spPr>
        <p:txBody>
          <a:bodyPr spcFirstLastPara="1" vert="horz" lIns="91440" tIns="45720" rIns="91440" bIns="45720" rtlCol="0" anchorCtr="0">
            <a:normAutofit/>
          </a:bodyPr>
          <a:lstStyle/>
          <a:p>
            <a:pPr lvl="0" algn="just">
              <a:spcBef>
                <a:spcPts val="0"/>
              </a:spcBef>
              <a:spcAft>
                <a:spcPts val="600"/>
              </a:spcAft>
              <a:buSzPts val="1760"/>
            </a:pPr>
            <a:r>
              <a:rPr lang="en-US" dirty="0"/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Самые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большие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различия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между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космической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едой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обычной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земной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это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дизайн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упаковки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способы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приготовления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Пищу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сушили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быстрым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замораживанием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а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затем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помещали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вакуумную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камеру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для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удаления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воды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воздуха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Для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регидратации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космонавты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вводили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воду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вакуумные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пакеты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с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помощью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специального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водяного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пистолета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" grpId="0"/>
      <p:bldP spid="16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6"/>
          <p:cNvSpPr txBox="1">
            <a:spLocks noGrp="1"/>
          </p:cNvSpPr>
          <p:nvPr>
            <p:ph type="title"/>
          </p:nvPr>
        </p:nvSpPr>
        <p:spPr>
          <a:xfrm>
            <a:off x="1790700" y="801696"/>
            <a:ext cx="8610600" cy="1293028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lvl="0">
              <a:buClr>
                <a:schemeClr val="dk1"/>
              </a:buClr>
              <a:buSzPts val="3000"/>
            </a:pPr>
            <a:r>
              <a:rPr lang="ru-RU" dirty="0"/>
              <a:t>Болгария и звездное меню</a:t>
            </a:r>
            <a:endParaRPr lang="ru-RU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6"/>
          <p:cNvSpPr txBox="1">
            <a:spLocks noGrp="1"/>
          </p:cNvSpPr>
          <p:nvPr>
            <p:ph idx="1"/>
          </p:nvPr>
        </p:nvSpPr>
        <p:spPr>
          <a:xfrm>
            <a:off x="677333" y="2194560"/>
            <a:ext cx="5816600" cy="4024125"/>
          </a:xfrm>
          <a:prstGeom prst="rect">
            <a:avLst/>
          </a:prstGeom>
        </p:spPr>
        <p:txBody>
          <a:bodyPr spcFirstLastPara="1" lIns="91425" tIns="45700" rIns="91425" bIns="45700" anchorCtr="0">
            <a:normAutofit lnSpcReduction="10000"/>
          </a:bodyPr>
          <a:lstStyle/>
          <a:p>
            <a:pPr marL="0" lvl="0" indent="0" algn="just">
              <a:spcBef>
                <a:spcPts val="0"/>
              </a:spcBef>
              <a:spcAft>
                <a:spcPts val="600"/>
              </a:spcAft>
              <a:buSzPts val="1760"/>
              <a:buNone/>
            </a:pPr>
            <a:r>
              <a:rPr lang="ru-RU" dirty="0"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Болгария - третья страна в мире после США и России, которая начала производить продукты питания для космоса. Их сушат или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лиофилизируют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они теряют в 7-8 раз больше своего веса, но при этом сохраняют ценные ингредиенты. Таратор, суповые шарики, свинина с мясом, фасоль, сарма, перец с сыром, горох, йогурт, черника, бананы. Это было меню болгарских космонавтов много лет назад.</a:t>
            </a:r>
            <a:endParaRPr lang="ru-RU" sz="2400" dirty="0">
              <a:latin typeface="Arial" pitchFamily="34" charset="0"/>
              <a:ea typeface="Times New Roman"/>
              <a:cs typeface="Arial" pitchFamily="34" charset="0"/>
              <a:sym typeface="Times New Roman"/>
            </a:endParaRPr>
          </a:p>
        </p:txBody>
      </p:sp>
      <p:pic>
        <p:nvPicPr>
          <p:cNvPr id="180" name="Google Shape;180;p6" descr="Храната на космонавтите влиза в кухнята на българина | Gotvach.bg"/>
          <p:cNvPicPr preferRelativeResize="0"/>
          <p:nvPr/>
        </p:nvPicPr>
        <p:blipFill rotWithShape="1">
          <a:blip r:embed="rId3"/>
          <a:srcRect l="17312" r="5477" b="-1"/>
          <a:stretch/>
        </p:blipFill>
        <p:spPr>
          <a:xfrm>
            <a:off x="6985000" y="2501159"/>
            <a:ext cx="4521200" cy="3410926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/>
      <p:bldP spid="17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7"/>
          <p:cNvSpPr txBox="1">
            <a:spLocks noGrp="1"/>
          </p:cNvSpPr>
          <p:nvPr>
            <p:ph type="title"/>
          </p:nvPr>
        </p:nvSpPr>
        <p:spPr>
          <a:xfrm>
            <a:off x="573832" y="251190"/>
            <a:ext cx="3977639" cy="1600200"/>
          </a:xfrm>
          <a:prstGeom prst="rect">
            <a:avLst/>
          </a:prstGeom>
        </p:spPr>
        <p:txBody>
          <a:bodyPr spcFirstLastPara="1" lIns="91425" tIns="45700" rIns="91425" bIns="45700" anchor="b" anchorCtr="0">
            <a:normAutofit/>
          </a:bodyPr>
          <a:lstStyle/>
          <a:p>
            <a:pPr lvl="0" algn="l">
              <a:buClr>
                <a:schemeClr val="dk1"/>
              </a:buClr>
              <a:buSzPts val="3000"/>
            </a:pPr>
            <a:r>
              <a:rPr lang="ru-RU" sz="3200" dirty="0"/>
              <a:t>Звездное меню сегодня</a:t>
            </a:r>
            <a:endParaRPr lang="en-US" sz="32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5" name="Google Shape;185;p7"/>
          <p:cNvSpPr txBox="1">
            <a:spLocks noGrp="1"/>
          </p:cNvSpPr>
          <p:nvPr>
            <p:ph idx="1"/>
          </p:nvPr>
        </p:nvSpPr>
        <p:spPr>
          <a:xfrm>
            <a:off x="573832" y="2151509"/>
            <a:ext cx="3977639" cy="3854112"/>
          </a:xfrm>
          <a:prstGeom prst="rect">
            <a:avLst/>
          </a:prstGeom>
        </p:spPr>
        <p:txBody>
          <a:bodyPr spcFirstLastPara="1" lIns="91425" tIns="45700" rIns="91425" bIns="45700" anchorCtr="0">
            <a:normAutofit fontScale="92500" lnSpcReduction="10000"/>
          </a:bodyPr>
          <a:lstStyle/>
          <a:p>
            <a:pPr marL="0" lvl="0" indent="0" algn="just">
              <a:spcBef>
                <a:spcPts val="0"/>
              </a:spcBef>
              <a:buSzPts val="1760"/>
              <a:buNone/>
            </a:pPr>
            <a:r>
              <a:rPr lang="ru-RU" sz="1600" dirty="0"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Сегодня космонавты могут составить собственное меню из разнообразных продуктов и напитков. Все, что им нужно для приготовления пищи, - это вода и плита. Пища должна быть не только вкусной, но и содержать достаточно витаминов и минералов. В космосе людям нужно немного больше этих веществ.</a:t>
            </a:r>
          </a:p>
          <a:p>
            <a:pPr marL="342900" lvl="0" indent="-251459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 lang="ru-RU" sz="1600" dirty="0"/>
          </a:p>
        </p:txBody>
      </p:sp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8D25211A-4CA0-4B53-82BB-1EE7C7F3C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51379" y="0"/>
            <a:ext cx="72406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7" name="Google Shape;187;p7" descr="С какво се хранят космонавтите?"/>
          <p:cNvPicPr preferRelativeResize="0"/>
          <p:nvPr/>
        </p:nvPicPr>
        <p:blipFill rotWithShape="1">
          <a:blip r:embed="rId3"/>
          <a:srcRect l="5856" r="27605" b="-1"/>
          <a:stretch/>
        </p:blipFill>
        <p:spPr>
          <a:xfrm>
            <a:off x="5304147" y="10"/>
            <a:ext cx="6887853" cy="6857990"/>
          </a:xfrm>
          <a:prstGeom prst="rect">
            <a:avLst/>
          </a:prstGeom>
          <a:solidFill>
            <a:srgbClr val="FFFFFF"/>
          </a:solidFill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/>
      <p:bldP spid="18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8"/>
          <p:cNvSpPr txBox="1"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lvl="0">
              <a:buClr>
                <a:schemeClr val="dk1"/>
              </a:buClr>
              <a:buSzPts val="2970"/>
            </a:pPr>
            <a:r>
              <a:rPr lang="ru-RU" sz="3400" dirty="0"/>
              <a:t>Болгария – космические</a:t>
            </a:r>
            <a:r>
              <a:rPr lang="en-US" sz="3400" dirty="0"/>
              <a:t> </a:t>
            </a:r>
            <a:r>
              <a:rPr lang="ru-RU" sz="3400" dirty="0"/>
              <a:t>теплицы </a:t>
            </a:r>
            <a:br>
              <a:rPr lang="ru-RU" sz="3400" dirty="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lang="ru-RU" sz="34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4" name="Google Shape;194;p8" descr="Българска космическа оранжерия може да изхранва първата колония на Марс"/>
          <p:cNvPicPr preferRelativeResize="0"/>
          <p:nvPr/>
        </p:nvPicPr>
        <p:blipFill rotWithShape="1">
          <a:blip r:embed="rId3"/>
          <a:srcRect l="12792" r="12650" b="2"/>
          <a:stretch/>
        </p:blipFill>
        <p:spPr>
          <a:xfrm>
            <a:off x="685800" y="2501159"/>
            <a:ext cx="4521200" cy="3410926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3" name="Google Shape;193;p8"/>
          <p:cNvSpPr txBox="1">
            <a:spLocks noGrp="1"/>
          </p:cNvSpPr>
          <p:nvPr>
            <p:ph idx="1"/>
          </p:nvPr>
        </p:nvSpPr>
        <p:spPr>
          <a:xfrm>
            <a:off x="5689600" y="2194560"/>
            <a:ext cx="5816600" cy="4024125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0" lvl="0" indent="0" algn="just">
              <a:spcBef>
                <a:spcPts val="0"/>
              </a:spcBef>
              <a:spcAft>
                <a:spcPts val="600"/>
              </a:spcAft>
              <a:buSzPct val="39999"/>
              <a:buNone/>
            </a:pPr>
            <a:r>
              <a:rPr lang="ru-RU" dirty="0">
                <a:latin typeface="Times New Roman"/>
                <a:ea typeface="Times New Roman"/>
                <a:cs typeface="Times New Roman"/>
                <a:sym typeface="Times New Roman"/>
              </a:rPr>
              <a:t>	 </a:t>
            </a:r>
            <a:r>
              <a:rPr lang="ru-RU" dirty="0"/>
              <a:t> </a:t>
            </a:r>
            <a:r>
              <a:rPr lang="ru-RU" dirty="0">
                <a:latin typeface="Arial" pitchFamily="34" charset="0"/>
                <a:cs typeface="Arial" pitchFamily="34" charset="0"/>
              </a:rPr>
              <a:t>Болгария первой в мире провела исследование поведения растений в космосе. Существуют различные продукты из пшеницы, которые можно выращивать в космосе с идеей выращивания зеленых растений в космосе с тремя основными показателями.</a:t>
            </a:r>
            <a:endParaRPr lang="ru-RU" dirty="0">
              <a:latin typeface="Arial" pitchFamily="34" charset="0"/>
              <a:ea typeface="Times New Roman"/>
              <a:cs typeface="Arial" pitchFamily="34" charset="0"/>
              <a:sym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" grpId="0"/>
      <p:bldP spid="19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9"/>
          <p:cNvSpPr txBox="1">
            <a:spLocks noGrp="1"/>
          </p:cNvSpPr>
          <p:nvPr>
            <p:ph type="title"/>
          </p:nvPr>
        </p:nvSpPr>
        <p:spPr>
          <a:xfrm>
            <a:off x="1790700" y="755495"/>
            <a:ext cx="8610600" cy="1293028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lvl="0">
              <a:buClr>
                <a:schemeClr val="dk1"/>
              </a:buClr>
              <a:buSzPts val="2970"/>
            </a:pPr>
            <a:r>
              <a:rPr lang="ru-RU" sz="3100" dirty="0"/>
              <a:t>Индикаторы космических растений </a:t>
            </a:r>
            <a:br>
              <a:rPr lang="ru-RU" sz="3100" dirty="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lang="ru-RU" sz="31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1" name="Google Shape;201;p9" descr="Българска космическа оранжерия, която  вече е била ползвана за изследвания в Космоса "/>
          <p:cNvPicPr preferRelativeResize="0"/>
          <p:nvPr/>
        </p:nvPicPr>
        <p:blipFill rotWithShape="1">
          <a:blip r:embed="rId3"/>
          <a:srcRect r="2" b="17400"/>
          <a:stretch/>
        </p:blipFill>
        <p:spPr>
          <a:xfrm>
            <a:off x="685800" y="2386955"/>
            <a:ext cx="4521200" cy="341092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00" name="Google Shape;200;p9"/>
          <p:cNvSpPr txBox="1">
            <a:spLocks noGrp="1"/>
          </p:cNvSpPr>
          <p:nvPr>
            <p:ph idx="1"/>
          </p:nvPr>
        </p:nvSpPr>
        <p:spPr>
          <a:xfrm>
            <a:off x="5689600" y="2194560"/>
            <a:ext cx="5816600" cy="4024125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0" lvl="0" indent="0" algn="just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ru-RU" dirty="0">
                <a:latin typeface="Arial" pitchFamily="34" charset="0"/>
                <a:cs typeface="Arial" pitchFamily="34" charset="0"/>
              </a:rPr>
              <a:t>	Первый - для еды</a:t>
            </a:r>
          </a:p>
          <a:p>
            <a:pPr marL="0" lvl="0" indent="0" algn="just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ru-RU" dirty="0">
                <a:latin typeface="Arial" pitchFamily="34" charset="0"/>
                <a:cs typeface="Arial" pitchFamily="34" charset="0"/>
              </a:rPr>
              <a:t>        Второй - для создания зеленого пояса в космическом корабле, чтобы изменить выделяемый нами углекислый газ.</a:t>
            </a:r>
          </a:p>
          <a:p>
            <a:pPr marL="0" lvl="0" indent="0" algn="just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ru-RU" dirty="0">
                <a:latin typeface="Arial" pitchFamily="34" charset="0"/>
                <a:cs typeface="Arial" pitchFamily="34" charset="0"/>
              </a:rPr>
              <a:t>         Третий - для увеличения количества кислорода и создания естественной зеленой среды, которая помогает чувствовать себя более комфортно в космосе.</a:t>
            </a:r>
            <a:endParaRPr lang="ru-RU" dirty="0">
              <a:latin typeface="Arial" pitchFamily="34" charset="0"/>
              <a:ea typeface="Times New Roman"/>
              <a:cs typeface="Arial" pitchFamily="34" charset="0"/>
              <a:sym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" grpId="0"/>
      <p:bldP spid="20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0"/>
          <p:cNvSpPr txBox="1">
            <a:spLocks noGrp="1"/>
          </p:cNvSpPr>
          <p:nvPr>
            <p:ph type="title"/>
          </p:nvPr>
        </p:nvSpPr>
        <p:spPr>
          <a:xfrm>
            <a:off x="685799" y="764373"/>
            <a:ext cx="3977639" cy="1600200"/>
          </a:xfrm>
          <a:prstGeom prst="rect">
            <a:avLst/>
          </a:prstGeom>
        </p:spPr>
        <p:txBody>
          <a:bodyPr spcFirstLastPara="1" lIns="91425" tIns="45700" rIns="91425" bIns="45700" anchor="b" anchorCtr="0">
            <a:normAutofit/>
          </a:bodyPr>
          <a:lstStyle/>
          <a:p>
            <a:pPr lvl="0" algn="l">
              <a:buClr>
                <a:schemeClr val="dk1"/>
              </a:buClr>
              <a:buSzPts val="3000"/>
            </a:pPr>
            <a:r>
              <a:rPr lang="ru-RU" sz="2200" b="1"/>
              <a:t>Редис и салаты из космоса - болгарские космические технологии </a:t>
            </a:r>
            <a:br>
              <a:rPr lang="ru-RU" sz="22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lang="ru-RU" sz="22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7" name="Google Shape;207;p10"/>
          <p:cNvSpPr txBox="1">
            <a:spLocks noGrp="1"/>
          </p:cNvSpPr>
          <p:nvPr>
            <p:ph idx="1"/>
          </p:nvPr>
        </p:nvSpPr>
        <p:spPr>
          <a:xfrm>
            <a:off x="685800" y="2364573"/>
            <a:ext cx="3977639" cy="3854112"/>
          </a:xfrm>
          <a:prstGeom prst="rect">
            <a:avLst/>
          </a:prstGeom>
        </p:spPr>
        <p:txBody>
          <a:bodyPr spcFirstLastPara="1" lIns="91425" tIns="45700" rIns="91425" bIns="45700" anchorCtr="0">
            <a:normAutofit fontScale="92500"/>
          </a:bodyPr>
          <a:lstStyle/>
          <a:p>
            <a:pPr marL="0" lvl="0" indent="0" algn="just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1600" b="1" dirty="0"/>
              <a:t>	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Салат из свежего редиса и салата, несколько видов супов, блюда из говядины и курицы, йогуртовые десерты, клубника и малина, свежие фрукты. Меню предлагают космический «ресторан», работы болгарских ученых, а потребители - космонавты с орбитальных станций.</a:t>
            </a:r>
            <a:endParaRPr lang="ru-RU" sz="2400" dirty="0">
              <a:latin typeface="Arial" panose="020B0604020202020204" pitchFamily="34" charset="0"/>
              <a:ea typeface="Times New Roman"/>
              <a:cs typeface="Arial" pitchFamily="34" charset="0"/>
              <a:sym typeface="Times New Roman"/>
            </a:endParaRPr>
          </a:p>
        </p:txBody>
      </p:sp>
      <p:sp useBgFill="1">
        <p:nvSpPr>
          <p:cNvPr id="85" name="Rectangle 84">
            <a:extLst>
              <a:ext uri="{FF2B5EF4-FFF2-40B4-BE49-F238E27FC236}">
                <a16:creationId xmlns:a16="http://schemas.microsoft.com/office/drawing/2014/main" id="{8D25211A-4CA0-4B53-82BB-1EE7C7F3C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51379" y="0"/>
            <a:ext cx="72406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8" name="Google Shape;208;p10"/>
          <p:cNvPicPr preferRelativeResize="0"/>
          <p:nvPr/>
        </p:nvPicPr>
        <p:blipFill rotWithShape="1">
          <a:blip r:embed="rId3"/>
          <a:srcRect l="28945" r="14560"/>
          <a:stretch/>
        </p:blipFill>
        <p:spPr>
          <a:xfrm>
            <a:off x="5304147" y="10"/>
            <a:ext cx="6887853" cy="6857990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1"/>
          <p:cNvSpPr txBox="1">
            <a:spLocks noGrp="1"/>
          </p:cNvSpPr>
          <p:nvPr>
            <p:ph type="title"/>
          </p:nvPr>
        </p:nvSpPr>
        <p:spPr>
          <a:xfrm>
            <a:off x="965100" y="160003"/>
            <a:ext cx="10261800" cy="12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algn="ctr">
              <a:buSzPts val="3240"/>
            </a:pPr>
            <a:br>
              <a:rPr lang="ru-RU" sz="3608" dirty="0">
                <a:solidFill>
                  <a:srgbClr val="20124D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4000" dirty="0"/>
              <a:t> Пять продуктов, запрещенных в космосе</a:t>
            </a:r>
            <a:endParaRPr sz="3608" dirty="0">
              <a:solidFill>
                <a:srgbClr val="20124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2" name="Диаграма 1">
            <a:extLst>
              <a:ext uri="{FF2B5EF4-FFF2-40B4-BE49-F238E27FC236}">
                <a16:creationId xmlns:a16="http://schemas.microsoft.com/office/drawing/2014/main" id="{415934A0-0CE4-4FB4-98F2-85CB501DCA1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85230816"/>
              </p:ext>
            </p:extLst>
          </p:nvPr>
        </p:nvGraphicFramePr>
        <p:xfrm>
          <a:off x="904327" y="1834701"/>
          <a:ext cx="10383346" cy="4260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3546" y="826517"/>
            <a:ext cx="8610600" cy="1293028"/>
          </a:xfrm>
        </p:spPr>
        <p:txBody>
          <a:bodyPr/>
          <a:lstStyle/>
          <a:p>
            <a:pPr algn="ctr"/>
            <a:r>
              <a:rPr lang="ru-RU" dirty="0"/>
              <a:t>Спасибо за Ваше внимание!</a:t>
            </a:r>
            <a:endParaRPr lang="bg-BG" dirty="0"/>
          </a:p>
        </p:txBody>
      </p:sp>
      <p:pic>
        <p:nvPicPr>
          <p:cNvPr id="4" name="Picture 3" descr="94Cq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5721" y="2684334"/>
            <a:ext cx="4286250" cy="31718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99</TotalTime>
  <Words>475</Words>
  <Application>Microsoft Office PowerPoint</Application>
  <PresentationFormat>Widescreen</PresentationFormat>
  <Paragraphs>28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Century Gothic</vt:lpstr>
      <vt:lpstr>Times New Roman</vt:lpstr>
      <vt:lpstr>Trebuchet MS</vt:lpstr>
      <vt:lpstr>Wingdings</vt:lpstr>
      <vt:lpstr>Vapor Trail</vt:lpstr>
      <vt:lpstr>Еда в Космосе</vt:lpstr>
      <vt:lpstr>PowerPoint Presentation</vt:lpstr>
      <vt:lpstr>Звездное меню</vt:lpstr>
      <vt:lpstr>Упаковка звездного меню</vt:lpstr>
      <vt:lpstr>Болгария и звездное меню</vt:lpstr>
      <vt:lpstr>Звездное меню сегодня</vt:lpstr>
      <vt:lpstr>Болгария – космические теплицы  </vt:lpstr>
      <vt:lpstr>Индикаторы космических растений  </vt:lpstr>
      <vt:lpstr>Редис и салаты из космоса - болгарские космические технологии  </vt:lpstr>
      <vt:lpstr>  Пять продуктов, запрещенных в космосе</vt:lpstr>
      <vt:lpstr>Спасибо за Ваше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Храната в открития космос</dc:title>
  <dc:creator>USER</dc:creator>
  <cp:lastModifiedBy>ninjoooo</cp:lastModifiedBy>
  <cp:revision>11</cp:revision>
  <dcterms:created xsi:type="dcterms:W3CDTF">2021-03-20T10:31:47Z</dcterms:created>
  <dcterms:modified xsi:type="dcterms:W3CDTF">2021-04-11T10:56:56Z</dcterms:modified>
</cp:coreProperties>
</file>