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57" r:id="rId6"/>
    <p:sldId id="258" r:id="rId7"/>
    <p:sldId id="259" r:id="rId8"/>
    <p:sldId id="262" r:id="rId9"/>
    <p:sldId id="263" r:id="rId10"/>
    <p:sldId id="264" r:id="rId11"/>
    <p:sldId id="266" r:id="rId12"/>
    <p:sldId id="265" r:id="rId13"/>
  </p:sldIdLst>
  <p:sldSz cx="12192000" cy="6858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122" d="100"/>
          <a:sy n="122" d="100"/>
        </p:scale>
        <p:origin x="-1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smtClean="0"/>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2">
                    <a:lumMod val="50000"/>
                  </a:schemeClr>
                </a:solidFill>
              </a:defRPr>
            </a:lvl1pPr>
          </a:lstStyle>
          <a:p>
            <a:fld id="{16EB23E3-84D7-427D-8DB3-B80EEA11444E}" type="datetimeFigureOut">
              <a:rPr lang="bg-BG" smtClean="0"/>
              <a:t>22.4.2021 г.</a:t>
            </a:fld>
            <a:endParaRPr lang="bg-BG"/>
          </a:p>
        </p:txBody>
      </p:sp>
      <p:sp>
        <p:nvSpPr>
          <p:cNvPr id="5" name="Footer Placeholder 4"/>
          <p:cNvSpPr>
            <a:spLocks noGrp="1"/>
          </p:cNvSpPr>
          <p:nvPr>
            <p:ph type="ftr" sz="quarter" idx="11"/>
          </p:nvPr>
        </p:nvSpPr>
        <p:spPr>
          <a:xfrm rot="21420000">
            <a:off x="-9144" y="4882896"/>
            <a:ext cx="4050792" cy="1197864"/>
          </a:xfrm>
        </p:spPr>
        <p:txBody>
          <a:bodyPr vert="horz" lIns="91440" tIns="45720" rIns="91440" bIns="45720" rtlCol="0" anchor="ctr"/>
          <a:lstStyle>
            <a:lvl1pPr algn="r">
              <a:defRPr lang="en-US" sz="5400" dirty="0"/>
            </a:lvl1pPr>
          </a:lstStyle>
          <a:p>
            <a:endParaRPr lang="bg-BG"/>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E48B4734-2515-4683-9F3E-AFDBE2E5E8AB}" type="slidenum">
              <a:rPr lang="bg-BG" smtClean="0"/>
              <a:t>‹#›</a:t>
            </a:fld>
            <a:endParaRPr lang="bg-BG"/>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913282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EB23E3-84D7-427D-8DB3-B80EEA11444E}" type="datetimeFigureOut">
              <a:rPr lang="bg-BG" smtClean="0"/>
              <a:t>22.4.2021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2439883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smtClean="0"/>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6EB23E3-84D7-427D-8DB3-B80EEA11444E}" type="datetimeFigureOut">
              <a:rPr lang="bg-BG" smtClean="0"/>
              <a:t>22.4.2021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3413423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6EB23E3-84D7-427D-8DB3-B80EEA11444E}" type="datetimeFigureOut">
              <a:rPr lang="bg-BG" smtClean="0"/>
              <a:t>22.4.2021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1587342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6EB23E3-84D7-427D-8DB3-B80EEA11444E}" type="datetimeFigureOut">
              <a:rPr lang="bg-BG" smtClean="0"/>
              <a:t>22.4.2021 г.</a:t>
            </a:fld>
            <a:endParaRPr lang="bg-BG"/>
          </a:p>
        </p:txBody>
      </p:sp>
      <p:sp>
        <p:nvSpPr>
          <p:cNvPr id="8" name="Footer Placeholder 7"/>
          <p:cNvSpPr>
            <a:spLocks noGrp="1"/>
          </p:cNvSpPr>
          <p:nvPr>
            <p:ph type="ftr" sz="quarter" idx="11"/>
          </p:nvPr>
        </p:nvSpPr>
        <p:spPr/>
        <p:txBody>
          <a:bodyPr/>
          <a:lstStyle/>
          <a:p>
            <a:endParaRPr lang="bg-BG"/>
          </a:p>
        </p:txBody>
      </p:sp>
      <p:sp>
        <p:nvSpPr>
          <p:cNvPr id="9" name="Slide Number Placeholder 8"/>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453969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6EB23E3-84D7-427D-8DB3-B80EEA11444E}" type="datetimeFigureOut">
              <a:rPr lang="bg-BG" smtClean="0"/>
              <a:t>22.4.2021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3166387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EB23E3-84D7-427D-8DB3-B80EEA11444E}" type="datetimeFigureOut">
              <a:rPr lang="bg-BG" smtClean="0"/>
              <a:t>22.4.2021 г.</a:t>
            </a:fld>
            <a:endParaRPr lang="bg-BG"/>
          </a:p>
        </p:txBody>
      </p:sp>
      <p:sp>
        <p:nvSpPr>
          <p:cNvPr id="3" name="Footer Placeholder 2"/>
          <p:cNvSpPr>
            <a:spLocks noGrp="1"/>
          </p:cNvSpPr>
          <p:nvPr>
            <p:ph type="ftr" sz="quarter" idx="11"/>
          </p:nvPr>
        </p:nvSpPr>
        <p:spPr/>
        <p:txBody>
          <a:bodyPr/>
          <a:lstStyle/>
          <a:p>
            <a:endParaRPr lang="bg-BG"/>
          </a:p>
        </p:txBody>
      </p:sp>
      <p:sp>
        <p:nvSpPr>
          <p:cNvPr id="4" name="Slide Number Placeholder 3"/>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32106042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smtClean="0"/>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EB23E3-84D7-427D-8DB3-B80EEA11444E}" type="datetimeFigureOut">
              <a:rPr lang="bg-BG" smtClean="0"/>
              <a:t>22.4.2021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3649812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EB23E3-84D7-427D-8DB3-B80EEA11444E}" type="datetimeFigureOut">
              <a:rPr lang="bg-BG" smtClean="0"/>
              <a:t>22.4.2021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1364105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EB23E3-84D7-427D-8DB3-B80EEA11444E}" type="datetimeFigureOut">
              <a:rPr lang="bg-BG" smtClean="0"/>
              <a:t>22.4.2021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1824970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EB23E3-84D7-427D-8DB3-B80EEA11444E}" type="datetimeFigureOut">
              <a:rPr lang="bg-BG" smtClean="0"/>
              <a:t>22.4.2021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3347424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EB23E3-84D7-427D-8DB3-B80EEA11444E}" type="datetimeFigureOut">
              <a:rPr lang="bg-BG" smtClean="0"/>
              <a:t>22.4.2021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E48B4734-2515-4683-9F3E-AFDBE2E5E8AB}" type="slidenum">
              <a:rPr lang="bg-BG" smtClean="0"/>
              <a:t>‹#›</a:t>
            </a:fld>
            <a:endParaRPr lang="bg-BG"/>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71815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EB23E3-84D7-427D-8DB3-B80EEA11444E}" type="datetimeFigureOut">
              <a:rPr lang="bg-BG" smtClean="0"/>
              <a:t>22.4.2021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17464047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smtClean="0"/>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16EB23E3-84D7-427D-8DB3-B80EEA11444E}" type="datetimeFigureOut">
              <a:rPr lang="bg-BG" smtClean="0"/>
              <a:t>22.4.2021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30439407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smtClean="0"/>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16EB23E3-84D7-427D-8DB3-B80EEA11444E}" type="datetimeFigureOut">
              <a:rPr lang="bg-BG" smtClean="0"/>
              <a:t>22.4.2021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34847239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EB23E3-84D7-427D-8DB3-B80EEA11444E}" type="datetimeFigureOut">
              <a:rPr lang="bg-BG" smtClean="0"/>
              <a:t>22.4.2021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11016868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EB23E3-84D7-427D-8DB3-B80EEA11444E}" type="datetimeFigureOut">
              <a:rPr lang="bg-BG" smtClean="0"/>
              <a:t>22.4.2021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E48B4734-2515-4683-9F3E-AFDBE2E5E8AB}" type="slidenum">
              <a:rPr lang="bg-BG" smtClean="0"/>
              <a:t>‹#›</a:t>
            </a:fld>
            <a:endParaRPr lang="bg-BG"/>
          </a:p>
        </p:txBody>
      </p:sp>
    </p:spTree>
    <p:extLst>
      <p:ext uri="{BB962C8B-B14F-4D97-AF65-F5344CB8AC3E}">
        <p14:creationId xmlns:p14="http://schemas.microsoft.com/office/powerpoint/2010/main" val="2814236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2">
                    <a:lumMod val="50000"/>
                  </a:schemeClr>
                </a:solidFill>
              </a:defRPr>
            </a:lvl1pPr>
          </a:lstStyle>
          <a:p>
            <a:fld id="{16EB23E3-84D7-427D-8DB3-B80EEA11444E}" type="datetimeFigureOut">
              <a:rPr lang="bg-BG" smtClean="0"/>
              <a:t>22.4.2021 г.</a:t>
            </a:fld>
            <a:endParaRPr lang="bg-BG"/>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2">
                    <a:lumMod val="50000"/>
                  </a:schemeClr>
                </a:solidFill>
              </a:defRPr>
            </a:lvl1pPr>
          </a:lstStyle>
          <a:p>
            <a:endParaRPr lang="bg-BG"/>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2">
                    <a:lumMod val="50000"/>
                  </a:schemeClr>
                </a:solidFill>
              </a:defRPr>
            </a:lvl1pPr>
          </a:lstStyle>
          <a:p>
            <a:fld id="{E48B4734-2515-4683-9F3E-AFDBE2E5E8AB}" type="slidenum">
              <a:rPr lang="bg-BG" smtClean="0"/>
              <a:t>‹#›</a:t>
            </a:fld>
            <a:endParaRPr lang="bg-BG"/>
          </a:p>
        </p:txBody>
      </p:sp>
    </p:spTree>
    <p:extLst>
      <p:ext uri="{BB962C8B-B14F-4D97-AF65-F5344CB8AC3E}">
        <p14:creationId xmlns:p14="http://schemas.microsoft.com/office/powerpoint/2010/main" val="363560375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video" Target="https://www.youtube.com/embed/6QrZWLaP2Q8"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21420000">
            <a:off x="2033762" y="632737"/>
            <a:ext cx="8611842" cy="2766528"/>
          </a:xfrm>
        </p:spPr>
        <p:txBody>
          <a:bodyPr>
            <a:normAutofit/>
          </a:bodyPr>
          <a:lstStyle/>
          <a:p>
            <a:r>
              <a:rPr lang="bg-BG" dirty="0" smtClean="0"/>
              <a:t>Птица додо</a:t>
            </a:r>
            <a:endParaRPr lang="bg-BG" dirty="0"/>
          </a:p>
        </p:txBody>
      </p:sp>
      <p:sp>
        <p:nvSpPr>
          <p:cNvPr id="3" name="Subtitle 2"/>
          <p:cNvSpPr>
            <a:spLocks noGrp="1"/>
          </p:cNvSpPr>
          <p:nvPr>
            <p:ph type="subTitle" idx="1"/>
          </p:nvPr>
        </p:nvSpPr>
        <p:spPr/>
        <p:txBody>
          <a:bodyPr/>
          <a:lstStyle/>
          <a:p>
            <a:r>
              <a:rPr lang="bg-BG" dirty="0" smtClean="0"/>
              <a:t>От :ловеца на додо (ани 7ж)</a:t>
            </a:r>
            <a:endParaRPr lang="bg-BG" dirty="0"/>
          </a:p>
        </p:txBody>
      </p:sp>
      <p:pic>
        <p:nvPicPr>
          <p:cNvPr id="4" name="Picture 3"/>
          <p:cNvPicPr>
            <a:picLocks noChangeAspect="1"/>
          </p:cNvPicPr>
          <p:nvPr/>
        </p:nvPicPr>
        <p:blipFill>
          <a:blip r:embed="rId2"/>
          <a:stretch>
            <a:fillRect/>
          </a:stretch>
        </p:blipFill>
        <p:spPr>
          <a:xfrm rot="21439534">
            <a:off x="55108" y="492961"/>
            <a:ext cx="3644049" cy="2447099"/>
          </a:xfrm>
          <a:prstGeom prst="rect">
            <a:avLst/>
          </a:prstGeom>
        </p:spPr>
      </p:pic>
    </p:spTree>
    <p:extLst>
      <p:ext uri="{BB962C8B-B14F-4D97-AF65-F5344CB8AC3E}">
        <p14:creationId xmlns:p14="http://schemas.microsoft.com/office/powerpoint/2010/main" val="121270833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bg-BG" dirty="0"/>
              <a:t>Краткое описание "птичьего" дронта.</a:t>
            </a:r>
          </a:p>
        </p:txBody>
      </p:sp>
      <p:sp>
        <p:nvSpPr>
          <p:cNvPr id="3" name="Rectangle 2"/>
          <p:cNvSpPr/>
          <p:nvPr/>
        </p:nvSpPr>
        <p:spPr>
          <a:xfrm>
            <a:off x="120946" y="1837765"/>
            <a:ext cx="11526592" cy="1200329"/>
          </a:xfrm>
          <a:prstGeom prst="rect">
            <a:avLst/>
          </a:prstGeom>
        </p:spPr>
        <p:txBody>
          <a:bodyPr wrap="square">
            <a:spAutoFit/>
          </a:bodyPr>
          <a:lstStyle/>
          <a:p>
            <a:pPr marL="342900" indent="-342900">
              <a:buFont typeface="Arial" panose="020B0604020202020204" pitchFamily="34" charset="0"/>
              <a:buChar char="•"/>
            </a:pPr>
            <a:r>
              <a:rPr lang="ru-RU" sz="2400" dirty="0"/>
              <a:t>Додо - вымершая птица из семейства Голубиных. Додо жили на Маскаренских островах: Маврикий, Реюньон и Родригес. Его высота была больше метра. Додо звали португальцы; пришедшие позже голландцы назвали его дроном.</a:t>
            </a:r>
          </a:p>
        </p:txBody>
      </p:sp>
      <p:sp>
        <p:nvSpPr>
          <p:cNvPr id="4" name="Rectangle 3"/>
          <p:cNvSpPr/>
          <p:nvPr/>
        </p:nvSpPr>
        <p:spPr>
          <a:xfrm>
            <a:off x="120946" y="2989730"/>
            <a:ext cx="11431403" cy="2308324"/>
          </a:xfrm>
          <a:prstGeom prst="rect">
            <a:avLst/>
          </a:prstGeom>
        </p:spPr>
        <p:txBody>
          <a:bodyPr wrap="square">
            <a:spAutoFit/>
          </a:bodyPr>
          <a:lstStyle/>
          <a:p>
            <a:pPr marL="342900" indent="-342900">
              <a:buFont typeface="Arial" panose="020B0604020202020204" pitchFamily="34" charset="0"/>
              <a:buChar char="•"/>
            </a:pPr>
            <a:r>
              <a:rPr lang="ru-RU" sz="2400" dirty="0"/>
              <a:t>Есть три типа дронта: темный дронт (Маврикий), белый дронт (Реюньон) и длиннокрылый дронт (Родригес). Их вес достигал около 20 килограммов (столько же, сколько у 3-летнего ребенка). Додото от о. Родригес был меньше и мог летать на два или три метра, в отличие от двух других видов, которые не умели летать. Их крылья были низкорослыми, и на их месте были небольшие пучки перьев. У всех трех видов были массивные изогнутые клювы.</a:t>
            </a:r>
          </a:p>
        </p:txBody>
      </p:sp>
    </p:spTree>
    <p:extLst>
      <p:ext uri="{BB962C8B-B14F-4D97-AF65-F5344CB8AC3E}">
        <p14:creationId xmlns:p14="http://schemas.microsoft.com/office/powerpoint/2010/main" val="8819348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162" y="192669"/>
            <a:ext cx="10396882" cy="1151965"/>
          </a:xfrm>
        </p:spPr>
        <p:txBody>
          <a:bodyPr/>
          <a:lstStyle/>
          <a:p>
            <a:r>
              <a:rPr lang="bg-BG" dirty="0"/>
              <a:t>Как он исчез?!?</a:t>
            </a:r>
          </a:p>
        </p:txBody>
      </p:sp>
      <p:pic>
        <p:nvPicPr>
          <p:cNvPr id="4" name="Picture 3"/>
          <p:cNvPicPr>
            <a:picLocks noChangeAspect="1"/>
          </p:cNvPicPr>
          <p:nvPr/>
        </p:nvPicPr>
        <p:blipFill>
          <a:blip r:embed="rId2"/>
          <a:stretch>
            <a:fillRect/>
          </a:stretch>
        </p:blipFill>
        <p:spPr>
          <a:xfrm>
            <a:off x="222162" y="1477156"/>
            <a:ext cx="6033672" cy="3713029"/>
          </a:xfrm>
          <a:prstGeom prst="rect">
            <a:avLst/>
          </a:prstGeom>
        </p:spPr>
      </p:pic>
      <p:sp>
        <p:nvSpPr>
          <p:cNvPr id="5" name="Rectangle 4"/>
          <p:cNvSpPr/>
          <p:nvPr/>
        </p:nvSpPr>
        <p:spPr>
          <a:xfrm>
            <a:off x="6255834" y="325191"/>
            <a:ext cx="5606603" cy="5324535"/>
          </a:xfrm>
          <a:prstGeom prst="rect">
            <a:avLst/>
          </a:prstGeom>
        </p:spPr>
        <p:txBody>
          <a:bodyPr wrap="square">
            <a:spAutoFit/>
          </a:bodyPr>
          <a:lstStyle/>
          <a:p>
            <a:r>
              <a:rPr lang="ru-RU" sz="2000" dirty="0"/>
              <a:t>Возможно, наиболее часто упоминаемая причина исчезновения птицы додо заключается в том, что ее преследовали до исчезновения. В основе этой теории лежит тот факт, что эта птица практически не боится людей. Это бесстрашие - результат отсутствия естественных хищников на всем острове Маврикий. Птица додо не научилась бояться других видов и поэтому вызывает у европейских исследователей любопытство, а не страх. Такое поведение в сочетании с его статусом полета сделало дронта легкой мишенью для охотников за людьми и быстро стало основной частью рациона европейских моряков. Исследователи теперь говорят, что, хотя он и является действительным фактором, он проложил путь к его исчезновению.</a:t>
            </a:r>
          </a:p>
        </p:txBody>
      </p:sp>
    </p:spTree>
    <p:extLst>
      <p:ext uri="{BB962C8B-B14F-4D97-AF65-F5344CB8AC3E}">
        <p14:creationId xmlns:p14="http://schemas.microsoft.com/office/powerpoint/2010/main" val="21677544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ru-RU" dirty="0"/>
              <a:t>В результате вмешательства человека птица додо теряет</a:t>
            </a:r>
          </a:p>
        </p:txBody>
      </p:sp>
      <p:cxnSp>
        <p:nvCxnSpPr>
          <p:cNvPr id="4" name="Straight Arrow Connector 3"/>
          <p:cNvCxnSpPr/>
          <p:nvPr/>
        </p:nvCxnSpPr>
        <p:spPr>
          <a:xfrm flipH="1">
            <a:off x="972353" y="1837765"/>
            <a:ext cx="1275009" cy="1906073"/>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6" name="Straight Arrow Connector 5"/>
          <p:cNvCxnSpPr>
            <a:stCxn id="2" idx="2"/>
          </p:cNvCxnSpPr>
          <p:nvPr/>
        </p:nvCxnSpPr>
        <p:spPr>
          <a:xfrm>
            <a:off x="5884242" y="1837765"/>
            <a:ext cx="40040" cy="1909987"/>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9" name="Straight Arrow Connector 8"/>
          <p:cNvCxnSpPr/>
          <p:nvPr/>
        </p:nvCxnSpPr>
        <p:spPr>
          <a:xfrm>
            <a:off x="9105364" y="1646539"/>
            <a:ext cx="1017431" cy="2099256"/>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10" name="TextBox 9"/>
          <p:cNvSpPr txBox="1"/>
          <p:nvPr/>
        </p:nvSpPr>
        <p:spPr>
          <a:xfrm>
            <a:off x="169240" y="3766875"/>
            <a:ext cx="1558343"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bg-BG" dirty="0"/>
              <a:t>Ваше место для жизни</a:t>
            </a:r>
          </a:p>
        </p:txBody>
      </p:sp>
      <p:sp>
        <p:nvSpPr>
          <p:cNvPr id="11" name="TextBox 10"/>
          <p:cNvSpPr txBox="1"/>
          <p:nvPr/>
        </p:nvSpPr>
        <p:spPr>
          <a:xfrm>
            <a:off x="4616374" y="3928504"/>
            <a:ext cx="2575775"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bg-BG" dirty="0"/>
              <a:t>Численность птиц резко сокращается</a:t>
            </a:r>
          </a:p>
        </p:txBody>
      </p:sp>
      <p:sp>
        <p:nvSpPr>
          <p:cNvPr id="13" name="TextBox 12"/>
          <p:cNvSpPr txBox="1"/>
          <p:nvPr/>
        </p:nvSpPr>
        <p:spPr>
          <a:xfrm>
            <a:off x="8976575" y="3743838"/>
            <a:ext cx="2292439"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bg-BG" dirty="0"/>
              <a:t>Вымирание птиц будущего</a:t>
            </a:r>
          </a:p>
        </p:txBody>
      </p:sp>
    </p:spTree>
    <p:extLst>
      <p:ext uri="{BB962C8B-B14F-4D97-AF65-F5344CB8AC3E}">
        <p14:creationId xmlns:p14="http://schemas.microsoft.com/office/powerpoint/2010/main" val="11354884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par>
                          <p:cTn id="29" fill="hold">
                            <p:stCondLst>
                              <p:cond delay="1000"/>
                            </p:stCondLst>
                            <p:childTnLst>
                              <p:par>
                                <p:cTn id="30" presetID="42" presetClass="entr" presetSubtype="0" fill="hold" grpId="0" nodeType="afterEffect">
                                  <p:stCondLst>
                                    <p:cond delay="25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animBg="1"/>
      <p:bldP spid="11"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28788"/>
            <a:ext cx="10396882" cy="1151965"/>
          </a:xfrm>
        </p:spPr>
        <p:txBody>
          <a:bodyPr>
            <a:normAutofit fontScale="90000"/>
          </a:bodyPr>
          <a:lstStyle/>
          <a:p>
            <a:r>
              <a:rPr lang="ru-RU" dirty="0"/>
              <a:t>Теории о вымирании птицы додо</a:t>
            </a:r>
          </a:p>
        </p:txBody>
      </p:sp>
      <p:sp>
        <p:nvSpPr>
          <p:cNvPr id="3" name="Rectangle 2"/>
          <p:cNvSpPr/>
          <p:nvPr/>
        </p:nvSpPr>
        <p:spPr>
          <a:xfrm>
            <a:off x="-1" y="1280753"/>
            <a:ext cx="11990232" cy="2862322"/>
          </a:xfrm>
          <a:prstGeom prst="rect">
            <a:avLst/>
          </a:prstGeom>
        </p:spPr>
        <p:txBody>
          <a:bodyPr wrap="square">
            <a:spAutoFit/>
          </a:bodyPr>
          <a:lstStyle/>
          <a:p>
            <a:pPr marL="342900" indent="-342900">
              <a:buFont typeface="+mj-lt"/>
              <a:buAutoNum type="arabicPeriod"/>
            </a:pPr>
            <a:r>
              <a:rPr lang="ru-RU" sz="2000" dirty="0"/>
              <a:t>Стихийное бедствие стало причиной исчезновения птиц додо</a:t>
            </a:r>
          </a:p>
          <a:p>
            <a:pPr marL="342900" indent="-342900">
              <a:buFont typeface="+mj-lt"/>
              <a:buAutoNum type="arabicPeriod"/>
            </a:pPr>
            <a:endParaRPr lang="ru-RU" sz="2000" dirty="0" smtClean="0"/>
          </a:p>
          <a:p>
            <a:pPr marL="285750" indent="-285750">
              <a:buFont typeface="Arial" panose="020B0604020202020204" pitchFamily="34" charset="0"/>
              <a:buChar char="•"/>
            </a:pPr>
            <a:r>
              <a:rPr lang="ru-RU" sz="2000" dirty="0"/>
              <a:t>Птицы додо были уничтожены в результате стихийного бедствия задолго до того, как люди прибыли на остров Маврикий в Индийском океане, где недавно в братской могиле были обнаружены окаменелости пропавших без вести существ, сообщает Reuters.</a:t>
            </a:r>
          </a:p>
          <a:p>
            <a:pPr marL="285750" indent="-285750">
              <a:buFont typeface="Arial" panose="020B0604020202020204" pitchFamily="34" charset="0"/>
              <a:buChar char="•"/>
            </a:pPr>
            <a:endParaRPr lang="ru-RU" sz="2000" dirty="0" smtClean="0"/>
          </a:p>
          <a:p>
            <a:pPr marL="285750" indent="-285750">
              <a:buFont typeface="Arial" panose="020B0604020202020204" pitchFamily="34" charset="0"/>
              <a:buChar char="•"/>
            </a:pPr>
            <a:r>
              <a:rPr lang="ru-RU" sz="2000" dirty="0"/>
              <a:t>Птицы додо были уничтожены в результате стихийного бедствия задолго до того, как люди прибыли на остров Маврикий в Индийском океане, где недавно в братской могиле были обнаружены окаменелости пропавших без вести существ, сообщает Reuters.</a:t>
            </a:r>
          </a:p>
        </p:txBody>
      </p:sp>
      <p:sp>
        <p:nvSpPr>
          <p:cNvPr id="5" name="Rectangle 4"/>
          <p:cNvSpPr/>
          <p:nvPr/>
        </p:nvSpPr>
        <p:spPr>
          <a:xfrm>
            <a:off x="0" y="4152032"/>
            <a:ext cx="11286185" cy="1015663"/>
          </a:xfrm>
          <a:prstGeom prst="rect">
            <a:avLst/>
          </a:prstGeom>
        </p:spPr>
        <p:txBody>
          <a:bodyPr wrap="square">
            <a:spAutoFit/>
          </a:bodyPr>
          <a:lstStyle/>
          <a:p>
            <a:pPr marL="285750" indent="-285750">
              <a:buFont typeface="Arial" panose="020B0604020202020204" pitchFamily="34" charset="0"/>
              <a:buChar char="•"/>
            </a:pPr>
            <a:r>
              <a:rPr lang="ru-RU" sz="2000" dirty="0"/>
              <a:t>Однако эксперты, финансировавшие исследовательскую программу Dodo, целью которой является ответ на вопрос, почему эти птицы исчезли с лица земли, считают, что причиной является стихийное бедствие, а не вмешательство человека.</a:t>
            </a:r>
          </a:p>
        </p:txBody>
      </p:sp>
    </p:spTree>
    <p:extLst>
      <p:ext uri="{BB962C8B-B14F-4D97-AF65-F5344CB8AC3E}">
        <p14:creationId xmlns:p14="http://schemas.microsoft.com/office/powerpoint/2010/main" val="38126742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6096000" cy="1631216"/>
          </a:xfrm>
          <a:prstGeom prst="rect">
            <a:avLst/>
          </a:prstGeom>
        </p:spPr>
        <p:txBody>
          <a:bodyPr>
            <a:spAutoFit/>
          </a:bodyPr>
          <a:lstStyle/>
          <a:p>
            <a:pPr marL="457200" indent="-457200">
              <a:buFont typeface="+mj-lt"/>
              <a:buAutoNum type="arabicPeriod" startAt="2"/>
            </a:pPr>
            <a:r>
              <a:rPr lang="ru-RU" sz="2000" dirty="0"/>
              <a:t>Позже, когда голландцы поселились на острове, они привезли с собой домашних животных, что способствовало исчезновению птиц. Собаки и свиньи уничтожили ее яйца, потому что могли легко получить доступ к своим гнездам.</a:t>
            </a:r>
          </a:p>
        </p:txBody>
      </p:sp>
      <p:sp>
        <p:nvSpPr>
          <p:cNvPr id="9" name="Rectangle 8"/>
          <p:cNvSpPr/>
          <p:nvPr/>
        </p:nvSpPr>
        <p:spPr>
          <a:xfrm>
            <a:off x="0" y="1938992"/>
            <a:ext cx="6096000" cy="1938992"/>
          </a:xfrm>
          <a:prstGeom prst="rect">
            <a:avLst/>
          </a:prstGeom>
        </p:spPr>
        <p:txBody>
          <a:bodyPr>
            <a:spAutoFit/>
          </a:bodyPr>
          <a:lstStyle/>
          <a:p>
            <a:pPr marL="342900" indent="-342900">
              <a:buFont typeface="Arial" panose="020B0604020202020204" pitchFamily="34" charset="0"/>
              <a:buChar char="•"/>
            </a:pPr>
            <a:r>
              <a:rPr lang="ru-RU" sz="2000" dirty="0"/>
              <a:t>Комбинация эксплуатации человека и новых интродуцированных видов значительно сократила популяции птиц додо. За 100 лет после прибытия людей на остров Маврикий додо стал редким видом. Последняя птица додо была убита в 1681 году.</a:t>
            </a:r>
          </a:p>
        </p:txBody>
      </p:sp>
      <p:sp>
        <p:nvSpPr>
          <p:cNvPr id="10" name="Rectangle 9"/>
          <p:cNvSpPr/>
          <p:nvPr/>
        </p:nvSpPr>
        <p:spPr>
          <a:xfrm>
            <a:off x="5701048" y="0"/>
            <a:ext cx="6096000" cy="2862322"/>
          </a:xfrm>
          <a:prstGeom prst="rect">
            <a:avLst/>
          </a:prstGeom>
        </p:spPr>
        <p:txBody>
          <a:bodyPr>
            <a:spAutoFit/>
          </a:bodyPr>
          <a:lstStyle/>
          <a:p>
            <a:pPr marL="342900" indent="-342900">
              <a:buFont typeface="Arial" panose="020B0604020202020204" pitchFamily="34" charset="0"/>
              <a:buChar char="•"/>
            </a:pPr>
            <a:r>
              <a:rPr lang="ru-RU" sz="2000" dirty="0"/>
              <a:t>Из 45 видов птиц, первоначально обитавших на острове Маврикий, выжил только 21. Хотя Додо исчез в 1681 году, ее история не закончена. Только несколько лет назад стали осознаваться последствия его исчезновения для экосистемы.Ученые отмечают, что некоторые виды деревьев становятся все более редкими. Фактически, они замечают, что всем 13 другим деревьям этого вида около 300 лет.</a:t>
            </a:r>
          </a:p>
        </p:txBody>
      </p:sp>
      <p:pic>
        <p:nvPicPr>
          <p:cNvPr id="11" name="Picture 10"/>
          <p:cNvPicPr>
            <a:picLocks noChangeAspect="1"/>
          </p:cNvPicPr>
          <p:nvPr/>
        </p:nvPicPr>
        <p:blipFill>
          <a:blip r:embed="rId2"/>
          <a:stretch>
            <a:fillRect/>
          </a:stretch>
        </p:blipFill>
        <p:spPr>
          <a:xfrm>
            <a:off x="6444467" y="3062376"/>
            <a:ext cx="3394992" cy="3320212"/>
          </a:xfrm>
          <a:prstGeom prst="rect">
            <a:avLst/>
          </a:prstGeom>
        </p:spPr>
      </p:pic>
    </p:spTree>
    <p:extLst>
      <p:ext uri="{BB962C8B-B14F-4D97-AF65-F5344CB8AC3E}">
        <p14:creationId xmlns:p14="http://schemas.microsoft.com/office/powerpoint/2010/main" val="18241596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circle(in)">
                                      <p:cBhvr>
                                        <p:cTn id="2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6096000" cy="4401205"/>
          </a:xfrm>
          <a:prstGeom prst="rect">
            <a:avLst/>
          </a:prstGeom>
        </p:spPr>
        <p:txBody>
          <a:bodyPr>
            <a:spAutoFit/>
          </a:bodyPr>
          <a:lstStyle/>
          <a:p>
            <a:pPr marL="457200" indent="-457200">
              <a:buFont typeface="+mj-lt"/>
              <a:buAutoNum type="arabicPeriod" startAt="3"/>
            </a:pPr>
            <a:r>
              <a:rPr lang="ru-RU" sz="2000" dirty="0"/>
              <a:t>Голландские моряки высадились на острове Маврикий, предположительно для того, чтобы пополнить запасы воды и еды, а затем наткнулись на странную птицу. Несмотря на то, что несколько представителей были вывезены в Европу для выращивания нового вида домашней птицы, популяция быстро сокращалась, пока в 1664 году не было обнаружено катастрофическое сокращение количества особей в естественной среде обитания. Мясо птицы додо было съедено, и долгое отсутствие каких-либо угроз для острова привело к тому, что этот вид не смог выжить во время миграции.</a:t>
            </a:r>
          </a:p>
        </p:txBody>
      </p:sp>
      <p:pic>
        <p:nvPicPr>
          <p:cNvPr id="3" name="Picture 2"/>
          <p:cNvPicPr>
            <a:picLocks noChangeAspect="1"/>
          </p:cNvPicPr>
          <p:nvPr/>
        </p:nvPicPr>
        <p:blipFill>
          <a:blip r:embed="rId2"/>
          <a:stretch>
            <a:fillRect/>
          </a:stretch>
        </p:blipFill>
        <p:spPr>
          <a:xfrm>
            <a:off x="5540061" y="3855545"/>
            <a:ext cx="6201839" cy="2519497"/>
          </a:xfrm>
          <a:prstGeom prst="rect">
            <a:avLst/>
          </a:prstGeom>
        </p:spPr>
      </p:pic>
    </p:spTree>
    <p:extLst>
      <p:ext uri="{BB962C8B-B14F-4D97-AF65-F5344CB8AC3E}">
        <p14:creationId xmlns:p14="http://schemas.microsoft.com/office/powerpoint/2010/main" val="4672675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6QrZWLaP2Q8"/>
          <p:cNvPicPr>
            <a:picLocks noRot="1" noChangeAspect="1"/>
          </p:cNvPicPr>
          <p:nvPr>
            <a:videoFile r:link="rId1"/>
          </p:nvPr>
        </p:nvPicPr>
        <p:blipFill>
          <a:blip r:embed="rId3"/>
          <a:stretch>
            <a:fillRect/>
          </a:stretch>
        </p:blipFill>
        <p:spPr>
          <a:xfrm>
            <a:off x="1594834" y="610539"/>
            <a:ext cx="8386293" cy="4717290"/>
          </a:xfrm>
          <a:prstGeom prst="rect">
            <a:avLst/>
          </a:prstGeom>
          <a:ln>
            <a:noFill/>
          </a:ln>
          <a:effectLst/>
          <a:scene3d>
            <a:camera prst="orthographicFront"/>
            <a:lightRig rig="balanced" dir="t"/>
          </a:scene3d>
          <a:sp3d prstMaterial="softEdge">
            <a:bevelT w="203200" h="101600" prst="cross"/>
            <a:contourClr>
              <a:srgbClr val="FFFFFF"/>
            </a:contourClr>
          </a:sp3d>
        </p:spPr>
      </p:pic>
    </p:spTree>
    <p:extLst>
      <p:ext uri="{BB962C8B-B14F-4D97-AF65-F5344CB8AC3E}">
        <p14:creationId xmlns:p14="http://schemas.microsoft.com/office/powerpoint/2010/main" val="2732908057"/>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p:cTn id="7" fill="hold" display="0">
                  <p:stCondLst>
                    <p:cond delay="indefinite"/>
                  </p:stCondLst>
                </p:cTn>
                <p:tgtEl>
                  <p:spTgt spid="2"/>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97" y="0"/>
            <a:ext cx="10396882" cy="1151965"/>
          </a:xfrm>
        </p:spPr>
        <p:txBody>
          <a:bodyPr/>
          <a:lstStyle/>
          <a:p>
            <a:r>
              <a:rPr lang="bg-BG" dirty="0"/>
              <a:t>спасибо за Ваше внимание</a:t>
            </a:r>
          </a:p>
        </p:txBody>
      </p:sp>
      <p:pic>
        <p:nvPicPr>
          <p:cNvPr id="4" name="Picture 3"/>
          <p:cNvPicPr>
            <a:picLocks noChangeAspect="1"/>
          </p:cNvPicPr>
          <p:nvPr/>
        </p:nvPicPr>
        <p:blipFill>
          <a:blip r:embed="rId2"/>
          <a:stretch>
            <a:fillRect/>
          </a:stretch>
        </p:blipFill>
        <p:spPr>
          <a:xfrm>
            <a:off x="353705" y="2616557"/>
            <a:ext cx="5530537" cy="3403407"/>
          </a:xfrm>
          <a:prstGeom prst="rect">
            <a:avLst/>
          </a:prstGeom>
        </p:spPr>
      </p:pic>
      <p:sp>
        <p:nvSpPr>
          <p:cNvPr id="5" name="Oval 4"/>
          <p:cNvSpPr/>
          <p:nvPr/>
        </p:nvSpPr>
        <p:spPr>
          <a:xfrm>
            <a:off x="5652422" y="1151965"/>
            <a:ext cx="3928056" cy="1481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bg-BG" dirty="0" smtClean="0"/>
              <a:t>Ех, </a:t>
            </a:r>
            <a:r>
              <a:rPr lang="bg-BG" smtClean="0"/>
              <a:t>тези </a:t>
            </a:r>
            <a:r>
              <a:rPr lang="bg-BG" smtClean="0"/>
              <a:t>хора!!!</a:t>
            </a:r>
            <a:endParaRPr lang="bg-BG" dirty="0"/>
          </a:p>
        </p:txBody>
      </p:sp>
      <p:sp>
        <p:nvSpPr>
          <p:cNvPr id="6" name="Oval 5"/>
          <p:cNvSpPr/>
          <p:nvPr/>
        </p:nvSpPr>
        <p:spPr>
          <a:xfrm>
            <a:off x="4340180" y="2343955"/>
            <a:ext cx="334851" cy="2726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7" name="Oval 6"/>
          <p:cNvSpPr/>
          <p:nvPr/>
        </p:nvSpPr>
        <p:spPr>
          <a:xfrm>
            <a:off x="4881093" y="2131453"/>
            <a:ext cx="605307" cy="485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Tree>
    <p:extLst>
      <p:ext uri="{BB962C8B-B14F-4D97-AF65-F5344CB8AC3E}">
        <p14:creationId xmlns:p14="http://schemas.microsoft.com/office/powerpoint/2010/main" val="1078775153"/>
      </p:ext>
    </p:extLst>
  </p:cSld>
  <p:clrMapOvr>
    <a:masterClrMapping/>
  </p:clrMapOvr>
  <mc:AlternateContent xmlns:mc="http://schemas.openxmlformats.org/markup-compatibility/2006" xmlns:p14="http://schemas.microsoft.com/office/powerpoint/2010/main">
    <mc:Choice Requires="p14">
      <p:transition spd="slow" p14:dur="5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anim calcmode="lin" valueType="num">
                                      <p:cBhvr>
                                        <p:cTn id="15" dur="2000" fill="hold"/>
                                        <p:tgtEl>
                                          <p:spTgt spid="4"/>
                                        </p:tgtEl>
                                        <p:attrNameLst>
                                          <p:attrName>ppt_w</p:attrName>
                                        </p:attrNameLst>
                                      </p:cBhvr>
                                      <p:tavLst>
                                        <p:tav tm="0" fmla="#ppt_w*sin(2.5*pi*$)">
                                          <p:val>
                                            <p:fltVal val="0"/>
                                          </p:val>
                                        </p:tav>
                                        <p:tav tm="100000">
                                          <p:val>
                                            <p:fltVal val="1"/>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childTnLst>
                                </p:cTn>
                              </p:par>
                              <p:par>
                                <p:cTn id="17" presetID="45"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anim calcmode="lin" valueType="num">
                                      <p:cBhvr>
                                        <p:cTn id="20" dur="2000" fill="hold"/>
                                        <p:tgtEl>
                                          <p:spTgt spid="5"/>
                                        </p:tgtEl>
                                        <p:attrNameLst>
                                          <p:attrName>ppt_w</p:attrName>
                                        </p:attrNameLst>
                                      </p:cBhvr>
                                      <p:tavLst>
                                        <p:tav tm="0" fmla="#ppt_w*sin(2.5*pi*$)">
                                          <p:val>
                                            <p:fltVal val="0"/>
                                          </p:val>
                                        </p:tav>
                                        <p:tav tm="100000">
                                          <p:val>
                                            <p:fltVal val="1"/>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childTnLst>
                                </p:cTn>
                              </p:par>
                              <p:par>
                                <p:cTn id="22" presetID="45"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000"/>
                                        <p:tgtEl>
                                          <p:spTgt spid="6"/>
                                        </p:tgtEl>
                                      </p:cBhvr>
                                    </p:animEffect>
                                    <p:anim calcmode="lin" valueType="num">
                                      <p:cBhvr>
                                        <p:cTn id="25" dur="2000" fill="hold"/>
                                        <p:tgtEl>
                                          <p:spTgt spid="6"/>
                                        </p:tgtEl>
                                        <p:attrNameLst>
                                          <p:attrName>ppt_w</p:attrName>
                                        </p:attrNameLst>
                                      </p:cBhvr>
                                      <p:tavLst>
                                        <p:tav tm="0" fmla="#ppt_w*sin(2.5*pi*$)">
                                          <p:val>
                                            <p:fltVal val="0"/>
                                          </p:val>
                                        </p:tav>
                                        <p:tav tm="100000">
                                          <p:val>
                                            <p:fltVal val="1"/>
                                          </p:val>
                                        </p:tav>
                                      </p:tavLst>
                                    </p:anim>
                                    <p:anim calcmode="lin" valueType="num">
                                      <p:cBhvr>
                                        <p:cTn id="26" dur="2000" fill="hold"/>
                                        <p:tgtEl>
                                          <p:spTgt spid="6"/>
                                        </p:tgtEl>
                                        <p:attrNameLst>
                                          <p:attrName>ppt_h</p:attrName>
                                        </p:attrNameLst>
                                      </p:cBhvr>
                                      <p:tavLst>
                                        <p:tav tm="0">
                                          <p:val>
                                            <p:strVal val="#ppt_h"/>
                                          </p:val>
                                        </p:tav>
                                        <p:tav tm="100000">
                                          <p:val>
                                            <p:strVal val="#ppt_h"/>
                                          </p:val>
                                        </p:tav>
                                      </p:tavLst>
                                    </p:anim>
                                  </p:childTnLst>
                                </p:cTn>
                              </p:par>
                              <p:par>
                                <p:cTn id="27" presetID="45"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2000"/>
                                        <p:tgtEl>
                                          <p:spTgt spid="7"/>
                                        </p:tgtEl>
                                      </p:cBhvr>
                                    </p:animEffect>
                                    <p:anim calcmode="lin" valueType="num">
                                      <p:cBhvr>
                                        <p:cTn id="30" dur="2000" fill="hold"/>
                                        <p:tgtEl>
                                          <p:spTgt spid="7"/>
                                        </p:tgtEl>
                                        <p:attrNameLst>
                                          <p:attrName>ppt_w</p:attrName>
                                        </p:attrNameLst>
                                      </p:cBhvr>
                                      <p:tavLst>
                                        <p:tav tm="0" fmla="#ppt_w*sin(2.5*pi*$)">
                                          <p:val>
                                            <p:fltVal val="0"/>
                                          </p:val>
                                        </p:tav>
                                        <p:tav tm="100000">
                                          <p:val>
                                            <p:fltVal val="1"/>
                                          </p:val>
                                        </p:tav>
                                      </p:tavLst>
                                    </p:anim>
                                    <p:anim calcmode="lin" valueType="num">
                                      <p:cBhvr>
                                        <p:cTn id="3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P spid="7"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8FA751"/>
      </a:accent1>
      <a:accent2>
        <a:srgbClr val="629D7D"/>
      </a:accent2>
      <a:accent3>
        <a:srgbClr val="5A7AAB"/>
      </a:accent3>
      <a:accent4>
        <a:srgbClr val="AA618F"/>
      </a:accent4>
      <a:accent5>
        <a:srgbClr val="BA5445"/>
      </a:accent5>
      <a:accent6>
        <a:srgbClr val="C8A547"/>
      </a:accent6>
      <a:hlink>
        <a:srgbClr val="91BF1A"/>
      </a:hlink>
      <a:folHlink>
        <a:srgbClr val="ADBE82"/>
      </a:folHlink>
    </a:clrScheme>
    <a:fontScheme name="Main Event">
      <a:majorFont>
        <a:latin typeface="Impac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xmlns="" name="Main Event" id="{AC372BB4-D83D-411E-B849-B641926BA760}" vid="{CF823853-53CC-4249-AEDB-2EA9F718B2D2}"/>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ferenceId xmlns="b0a3bcef-c04d-46c9-b63b-30cac49f6d6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Документ" ma:contentTypeID="0x01010097FD9FBE8C903A4980681FBF9D0BFD7F" ma:contentTypeVersion="11" ma:contentTypeDescription="Създаване на нов документ" ma:contentTypeScope="" ma:versionID="1c23bdf54916a95b329f2d9f7b031b31">
  <xsd:schema xmlns:xsd="http://www.w3.org/2001/XMLSchema" xmlns:xs="http://www.w3.org/2001/XMLSchema" xmlns:p="http://schemas.microsoft.com/office/2006/metadata/properties" xmlns:ns2="b0a3bcef-c04d-46c9-b63b-30cac49f6d61" targetNamespace="http://schemas.microsoft.com/office/2006/metadata/properties" ma:root="true" ma:fieldsID="ee84f2a7fce13bedcf62fd39fc3ad688" ns2:_="">
    <xsd:import namespace="b0a3bcef-c04d-46c9-b63b-30cac49f6d61"/>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a3bcef-c04d-46c9-b63b-30cac49f6d61"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Тип съдържание"/>
        <xsd:element ref="dc:title" minOccurs="0" maxOccurs="1" ma:index="4" ma:displayName="Заглавие"/>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AF31AF5-92F5-4DCF-B52E-A788543375E8}">
  <ds:schemaRefs>
    <ds:schemaRef ds:uri="http://schemas.microsoft.com/office/2006/metadata/properties"/>
    <ds:schemaRef ds:uri="http://schemas.microsoft.com/office/infopath/2007/PartnerControls"/>
    <ds:schemaRef ds:uri="b0a3bcef-c04d-46c9-b63b-30cac49f6d61"/>
  </ds:schemaRefs>
</ds:datastoreItem>
</file>

<file path=customXml/itemProps2.xml><?xml version="1.0" encoding="utf-8"?>
<ds:datastoreItem xmlns:ds="http://schemas.openxmlformats.org/officeDocument/2006/customXml" ds:itemID="{D506741E-6CEE-468A-B8C2-3EABC140A4C7}">
  <ds:schemaRefs>
    <ds:schemaRef ds:uri="http://schemas.microsoft.com/sharepoint/v3/contenttype/forms"/>
  </ds:schemaRefs>
</ds:datastoreItem>
</file>

<file path=customXml/itemProps3.xml><?xml version="1.0" encoding="utf-8"?>
<ds:datastoreItem xmlns:ds="http://schemas.openxmlformats.org/officeDocument/2006/customXml" ds:itemID="{BD657069-9F2F-4C90-9F67-D59DC9ECA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0a3bcef-c04d-46c9-b63b-30cac49f6d6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TM04033927[[fn=Main Event]]</Template>
  <TotalTime>123</TotalTime>
  <Words>636</Words>
  <Application>Microsoft Office PowerPoint</Application>
  <PresentationFormat>Custom</PresentationFormat>
  <Paragraphs>24</Paragraphs>
  <Slides>9</Slides>
  <Notes>0</Notes>
  <HiddenSlides>0</HiddenSlides>
  <MMClips>1</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Main Event</vt:lpstr>
      <vt:lpstr>Птица додо</vt:lpstr>
      <vt:lpstr>Краткое описание "птичьего" дронта.</vt:lpstr>
      <vt:lpstr>Как он исчез?!?</vt:lpstr>
      <vt:lpstr>В результате вмешательства человека птица додо теряет</vt:lpstr>
      <vt:lpstr>Теории о вымирании птицы додо</vt:lpstr>
      <vt:lpstr>PowerPoint Presentation</vt:lpstr>
      <vt:lpstr>PowerPoint Presentation</vt:lpstr>
      <vt:lpstr>PowerPoint Presentation</vt:lpstr>
      <vt:lpstr>спасибо за Ваше внимание</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 Вида, които се радваме че ги няма.</dc:title>
  <dc:creator>Ани</dc:creator>
  <cp:lastModifiedBy>Dora</cp:lastModifiedBy>
  <cp:revision>13</cp:revision>
  <dcterms:created xsi:type="dcterms:W3CDTF">2021-02-18T05:50:14Z</dcterms:created>
  <dcterms:modified xsi:type="dcterms:W3CDTF">2021-04-22T06:48:19Z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0x01010097FD9FBE8C903A4980681FBF9D0BFD7F</vt:lpwstr>
  </property>
</Properties>
</file>