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2" autoAdjust="0"/>
    <p:restoredTop sz="92819" autoAdjust="0"/>
  </p:normalViewPr>
  <p:slideViewPr>
    <p:cSldViewPr snapToGrid="0">
      <p:cViewPr>
        <p:scale>
          <a:sx n="115" d="100"/>
          <a:sy n="115" d="100"/>
        </p:scale>
        <p:origin x="-51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446713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973815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011577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6579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83827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96449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12356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753853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dirty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902884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024028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9763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871577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322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722945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0933851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818940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0A4EA-2442-4F85-905E-1D85E07EC665}" type="datetimeFigureOut">
              <a:rPr lang="bg-BG" smtClean="0"/>
              <a:t>14.5.2021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B0849F4-DD84-485E-8EE9-64449BA7B129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27854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лавие 4">
            <a:extLst>
              <a:ext uri="{FF2B5EF4-FFF2-40B4-BE49-F238E27FC236}">
                <a16:creationId xmlns:a16="http://schemas.microsoft.com/office/drawing/2014/main" xmlns="" id="{BD0FC5CC-2F6A-47ED-8352-1F24DEBB3C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0832" y="1629370"/>
            <a:ext cx="9326895" cy="1709328"/>
          </a:xfrm>
        </p:spPr>
        <p:txBody>
          <a:bodyPr>
            <a:normAutofit/>
          </a:bodyPr>
          <a:lstStyle/>
          <a:p>
            <a:pPr algn="ctr"/>
            <a:r>
              <a:rPr lang="bg-BG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Желязото -  много наука </a:t>
            </a:r>
            <a:r>
              <a:rPr lang="bg-BG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в </a:t>
            </a:r>
            <a:r>
              <a:rPr lang="bg-BG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малко парче</a:t>
            </a:r>
          </a:p>
        </p:txBody>
      </p:sp>
      <p:sp>
        <p:nvSpPr>
          <p:cNvPr id="6" name="Подзаглавие 5">
            <a:extLst>
              <a:ext uri="{FF2B5EF4-FFF2-40B4-BE49-F238E27FC236}">
                <a16:creationId xmlns:a16="http://schemas.microsoft.com/office/drawing/2014/main" xmlns="" id="{183D7AAA-1679-4F38-B858-A500530A1F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7086" y="3620532"/>
            <a:ext cx="10014284" cy="2116715"/>
          </a:xfrm>
        </p:spPr>
        <p:txBody>
          <a:bodyPr>
            <a:noAutofit/>
          </a:bodyPr>
          <a:lstStyle/>
          <a:p>
            <a:r>
              <a:rPr lang="bg-BG" dirty="0">
                <a:latin typeface="Verdana" panose="020B0604030504040204" pitchFamily="34" charset="0"/>
                <a:ea typeface="Verdana" panose="020B0604030504040204" pitchFamily="34" charset="0"/>
              </a:rPr>
              <a:t>Обучението в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STEM </a:t>
            </a:r>
            <a:r>
              <a:rPr lang="bg-BG" dirty="0">
                <a:latin typeface="Verdana" panose="020B0604030504040204" pitchFamily="34" charset="0"/>
                <a:ea typeface="Verdana" panose="020B0604030504040204" pitchFamily="34" charset="0"/>
              </a:rPr>
              <a:t>среда - Интердисциплинарен урок по физика и химия</a:t>
            </a:r>
          </a:p>
          <a:p>
            <a:endParaRPr lang="bg-B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dirty="0">
                <a:latin typeface="Verdana" panose="020B0604030504040204" pitchFamily="34" charset="0"/>
                <a:ea typeface="Verdana" panose="020B0604030504040204" pitchFamily="34" charset="0"/>
              </a:rPr>
              <a:t>проведен от: Сениха Салим Талиб – учител по физика и астрономия</a:t>
            </a:r>
          </a:p>
          <a:p>
            <a:r>
              <a:rPr lang="bg-BG" dirty="0">
                <a:latin typeface="Verdana" panose="020B0604030504040204" pitchFamily="34" charset="0"/>
                <a:ea typeface="Verdana" panose="020B0604030504040204" pitchFamily="34" charset="0"/>
              </a:rPr>
              <a:t>                и Таня Стефанова – учител по химия и опазване на околната среда</a:t>
            </a:r>
          </a:p>
          <a:p>
            <a:r>
              <a:rPr lang="bg-BG" dirty="0">
                <a:latin typeface="Verdana" panose="020B0604030504040204" pitchFamily="34" charset="0"/>
                <a:ea typeface="Verdana" panose="020B0604030504040204" pitchFamily="34" charset="0"/>
              </a:rPr>
              <a:t>Средно училище „Гео Милев“ , България, гр. Варна</a:t>
            </a:r>
          </a:p>
        </p:txBody>
      </p:sp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xmlns="" id="{CB9E2F6D-7B46-4987-8396-05E45450771A}"/>
              </a:ext>
            </a:extLst>
          </p:cNvPr>
          <p:cNvSpPr txBox="1"/>
          <p:nvPr/>
        </p:nvSpPr>
        <p:spPr>
          <a:xfrm>
            <a:off x="1840832" y="701205"/>
            <a:ext cx="8173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800" dirty="0">
                <a:solidFill>
                  <a:srgbClr val="222222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Първи международен образователен онлайн форум </a:t>
            </a:r>
            <a:r>
              <a:rPr lang="bg-BG" sz="1800" i="1" dirty="0">
                <a:solidFill>
                  <a:srgbClr val="222222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гр. Варна </a:t>
            </a:r>
            <a:r>
              <a:rPr lang="bg-BG" sz="1800" dirty="0">
                <a:solidFill>
                  <a:srgbClr val="0070C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„Дигитализация и иновации в образованието и науката“</a:t>
            </a:r>
            <a:endParaRPr lang="bg-B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466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E5E4E198-D2A2-45E0-A9CE-1D047FCA5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09267"/>
          </a:xfrm>
        </p:spPr>
        <p:txBody>
          <a:bodyPr>
            <a:normAutofit/>
          </a:bodyPr>
          <a:lstStyle/>
          <a:p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В ОБУЧЕНИЕТО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B073BC5D-3C10-47AB-A23A-CCD698C0A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399953"/>
            <a:ext cx="8915400" cy="4224670"/>
          </a:xfrm>
        </p:spPr>
        <p:txBody>
          <a:bodyPr>
            <a:norm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STEM е нов начин, за изучаване на света, който ни заобикаля. Комбинира различни методи за разглеждане и проучване на актуални теми.</a:t>
            </a: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урокът представлява обучение чрез методите на науката, технологиите, инженерството и математиката (в превод STEM (Science – Technology – Engineering – Mathematics). Децата вз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мат участие в експерименти, биват насърчавани да споделят идеите си и да допринасят за развитие на групови проекти. 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Активното участие и обучение чрез практическо приложение и преживяване на наученото, са основните принципи залегнали във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всеки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 урок. 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Чрез интегриране на дейностите по STEM в учебните области на децата се предоставя възможност за развитие на умения, необходими за адаптация в динамично развиваща се прагматична и технологична среда. 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Чре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з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, учениците развиват ключови умения като творческо мислене, критичен анализ, работа в екип, инициатива, общуване, математическа грамотност, които им осигуряват много добра основа за успех, както в училище , така и в реалния живот.</a:t>
            </a:r>
          </a:p>
        </p:txBody>
      </p:sp>
    </p:spTree>
    <p:extLst>
      <p:ext uri="{BB962C8B-B14F-4D97-AF65-F5344CB8AC3E}">
        <p14:creationId xmlns:p14="http://schemas.microsoft.com/office/powerpoint/2010/main" val="3665368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A2263922-9084-4596-8614-5FC9C32A1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9220" y="826128"/>
            <a:ext cx="8911687" cy="704960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РЕЗЮМЕ НА УРОКА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872B57E2-B9B2-41EA-B971-95079EA2AD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804" y="1531088"/>
            <a:ext cx="10110234" cy="4712550"/>
          </a:xfrm>
        </p:spPr>
        <p:txBody>
          <a:bodyPr>
            <a:normAutofit fontScale="92500"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Желязото е известно на хората от древни времена. Той е най-употребяваният метал. Заема 95% от световния добив на метали. Желязото играе важна роля в живота на живите организми. Знанията, които учениците придобиват за него чрез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уроците им позволяват умело да го използват в практиката. 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В урока се използваха методи и средства на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STEM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обучението.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Урокът се проведе в рамките на два учебни часа и работа вкъщи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bg-BG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Учебните часове се проведоха в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новата лаборатория по природни науки, оборудвана с нови и  модерни работни мебели, лабораторни комплекти, уреди и материали, която се направи по проект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по Национална програма „Осигуряване на съвременна образователна среда“ към Министерството на образованието.</a:t>
            </a:r>
            <a:endParaRPr lang="bg-BG" sz="1200" dirty="0">
              <a:solidFill>
                <a:schemeClr val="tx1"/>
              </a:solidFill>
              <a:highlight>
                <a:srgbClr val="FF00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През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първия учебен час учениците експериментираха, извършваха опити, изчисления, анализираха и правиха изводи, за да установят  физичните и химични свойства на желязото. Използваха магнитните свойства на желязото, за да конструират компас. </a:t>
            </a:r>
            <a:endParaRPr lang="bg-BG" sz="12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През </a:t>
            </a: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втория учебен час учениците изследваха ръждясването на желязото и намериха информация за почистване на ръждата от желязото, представиха изготвените презентации за приложенията на желязото в практиката и значението на желязото за човешкия организъм  и направиха изводи за значението и недостатъците на желязото.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Разделени в малки работни екипи, учениците влязоха в ролята на изследователи и експериментатори, за да установят: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 някои от най-важните физични и химични свойства на желязото, които определят широкото му приложение в практиката;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чистотата на метала;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как могат да си направят компас;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недостатъка на желязото;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приложенията на желязото;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       - значението на желязото за здравето на </a:t>
            </a:r>
            <a:r>
              <a:rPr lang="bg-BG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човека.</a:t>
            </a: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608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34B484FD-B982-4F77-A501-939C6773C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5951" y="690997"/>
            <a:ext cx="8911687" cy="758123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ЦЕЛИ НА УРОКА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8FA3308C-98DA-4AF2-9760-9D597CE44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обяснят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основни понятия като: магнитни сили, физични и химични свойства, прости и сложни вещества, химично съединяване,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разлагане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и заместване, горене, ръжда и ръждясване;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 описват физични свойства по алгоритъм и да използват данни от интернет при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необходимост;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Да  установят опитно някои от физичните и химични  свойства на желязото;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установят дали веществото е чисто или има примеси, пресмятайки плътността му;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 конструират компас въз основа на знанията за свойствата на желязото;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свържат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областите на приложение на желязото с неговите свойства;</a:t>
            </a: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Да усвоят умения за извършване на опити и записване на получените резултати;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Да правят анализ на резултатите и изводи;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Да бъдат активни участници в учебния </a:t>
            </a:r>
            <a:r>
              <a:rPr lang="bg-BG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процес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;</a:t>
            </a: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Да се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развият ключови умения като творческо мислене, критичен анализ, работа в екип, инициатива, общуване, математическа грамотност, формиране сътрудничество, организация на времето.</a:t>
            </a: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ru-RU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bg-BG" dirty="0"/>
          </a:p>
        </p:txBody>
      </p:sp>
      <p:sp>
        <p:nvSpPr>
          <p:cNvPr id="5" name="Текстово поле 4">
            <a:extLst>
              <a:ext uri="{FF2B5EF4-FFF2-40B4-BE49-F238E27FC236}">
                <a16:creationId xmlns:a16="http://schemas.microsoft.com/office/drawing/2014/main" xmlns="" id="{BF5657A4-46FF-4A69-889D-CBF7B0F41A8A}"/>
              </a:ext>
            </a:extLst>
          </p:cNvPr>
          <p:cNvSpPr txBox="1"/>
          <p:nvPr/>
        </p:nvSpPr>
        <p:spPr>
          <a:xfrm>
            <a:off x="2387193" y="1449120"/>
            <a:ext cx="648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Основна цел: Да се покаже връзката на теорията с практиката. Изучените физични и химични свойства на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желязото,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учениците умело да прилагат в живота.</a:t>
            </a:r>
          </a:p>
        </p:txBody>
      </p:sp>
    </p:spTree>
    <p:extLst>
      <p:ext uri="{BB962C8B-B14F-4D97-AF65-F5344CB8AC3E}">
        <p14:creationId xmlns:p14="http://schemas.microsoft.com/office/powerpoint/2010/main" val="2686366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7DCB4251-C49E-49EF-A946-F12994E37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338" y="741932"/>
            <a:ext cx="8911687" cy="513574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ПРЕДВАРИТЕЛНА ПОДГОТОВКА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xmlns="" id="{C41A0C41-CFE4-4D17-9DCB-9AADCC6CB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0311" y="1409722"/>
            <a:ext cx="4313864" cy="4192772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На учениците се възложиха следните предварителни  задачи:</a:t>
            </a:r>
          </a:p>
          <a:p>
            <a:pPr marL="0" indent="0">
              <a:buNone/>
            </a:pP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       - да проучат и да изготвят презентации за приложенията на желязото и значението му за  човешкия организъм;</a:t>
            </a:r>
          </a:p>
          <a:p>
            <a:pPr marL="0" indent="0">
              <a:buNone/>
            </a:pP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     - да си набавят някои от необходимите материали за работа в часа: железни парчета, игла, стериопор или коркова тапа, железни гвоздеи.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Подготвихме работните места на екипите с останалите </a:t>
            </a: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</a:rPr>
              <a:t>необходими уреди, 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материали и вещества.</a:t>
            </a:r>
          </a:p>
          <a:p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</a:rPr>
              <a:t>Изготовихме работни листи със задачите  за изпълнение, с таблица към всяка, за описване на  резултатите, анализ и изводи.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  <a:p>
            <a:endParaRPr lang="bg-BG" dirty="0"/>
          </a:p>
          <a:p>
            <a:pPr marL="0" indent="0">
              <a:buNone/>
            </a:pPr>
            <a:endParaRPr lang="bg-BG" dirty="0"/>
          </a:p>
        </p:txBody>
      </p:sp>
      <p:pic>
        <p:nvPicPr>
          <p:cNvPr id="7" name="Контейнер за съдържание 6">
            <a:extLst>
              <a:ext uri="{FF2B5EF4-FFF2-40B4-BE49-F238E27FC236}">
                <a16:creationId xmlns:a16="http://schemas.microsoft.com/office/drawing/2014/main" xmlns="" id="{A84192D1-B63F-4CEE-A271-CBBDB641B35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181" y="3874755"/>
            <a:ext cx="2365097" cy="2738534"/>
          </a:xfrm>
        </p:spPr>
      </p:pic>
      <p:pic>
        <p:nvPicPr>
          <p:cNvPr id="15" name="Картина 14">
            <a:extLst>
              <a:ext uri="{FF2B5EF4-FFF2-40B4-BE49-F238E27FC236}">
                <a16:creationId xmlns:a16="http://schemas.microsoft.com/office/drawing/2014/main" xmlns="" id="{6E565ADA-0789-40CC-908E-7F1C2C1273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5967" y="3874755"/>
            <a:ext cx="2185800" cy="2983245"/>
          </a:xfrm>
          <a:prstGeom prst="rect">
            <a:avLst/>
          </a:prstGeom>
        </p:spPr>
      </p:pic>
      <p:pic>
        <p:nvPicPr>
          <p:cNvPr id="5" name="Картина 4">
            <a:extLst>
              <a:ext uri="{FF2B5EF4-FFF2-40B4-BE49-F238E27FC236}">
                <a16:creationId xmlns:a16="http://schemas.microsoft.com/office/drawing/2014/main" xmlns="" id="{5CD02328-ACE4-4FE4-87E8-C8E7D83A9E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3"/>
          <a:stretch/>
        </p:blipFill>
        <p:spPr>
          <a:xfrm>
            <a:off x="6981026" y="244711"/>
            <a:ext cx="3505201" cy="351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54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1F51B2D6-883D-4B1A-B71A-3473A3726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1761" y="539049"/>
            <a:ext cx="8911687" cy="464050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УРОКА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1549464E-E2EC-408B-9236-D88CF5B2B2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2268" y="1055703"/>
            <a:ext cx="6496494" cy="2831325"/>
          </a:xfrm>
        </p:spPr>
        <p:txBody>
          <a:bodyPr>
            <a:normAutofit lnSpcReduction="10000"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Учениците се разделиха на четири екипа.</a:t>
            </a:r>
            <a:endParaRPr lang="en-US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Екипите заеха работните си места и изпълниха поставените задачи.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Задачи: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1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Избройте възможно най-много предмети от желязо.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 Цел на задачата: </a:t>
            </a:r>
            <a:r>
              <a:rPr lang="bg-BG" sz="12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Да се развие бързина и наблюдателност.</a:t>
            </a:r>
          </a:p>
          <a:p>
            <a:endParaRPr lang="bg-BG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2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Наблюдавайте парче желязо и попълнете таблицата с физичните свойства на желязото. Стойностите на  физични константи намерете в интернет.</a:t>
            </a:r>
          </a:p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Цел на задачата: </a:t>
            </a:r>
            <a:r>
              <a:rPr lang="bg-BG" sz="12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Систематизиране на знанията за физичните свойства на желязото и извличане на информация от интернет.</a:t>
            </a:r>
          </a:p>
          <a:p>
            <a:endParaRPr lang="bg-BG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5DDA1347-A720-4A56-B2BC-211A2842C5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333920"/>
              </p:ext>
            </p:extLst>
          </p:nvPr>
        </p:nvGraphicFramePr>
        <p:xfrm>
          <a:off x="1382268" y="3953904"/>
          <a:ext cx="5655426" cy="2736482"/>
        </p:xfrm>
        <a:graphic>
          <a:graphicData uri="http://schemas.openxmlformats.org/drawingml/2006/table">
            <a:tbl>
              <a:tblPr firstRow="1" firstCol="1" bandRow="1"/>
              <a:tblGrid>
                <a:gridCol w="2865398">
                  <a:extLst>
                    <a:ext uri="{9D8B030D-6E8A-4147-A177-3AD203B41FA5}">
                      <a16:colId xmlns:a16="http://schemas.microsoft.com/office/drawing/2014/main" xmlns="" val="2136420052"/>
                    </a:ext>
                  </a:extLst>
                </a:gridCol>
                <a:gridCol w="2790028">
                  <a:extLst>
                    <a:ext uri="{9D8B030D-6E8A-4147-A177-3AD203B41FA5}">
                      <a16:colId xmlns:a16="http://schemas.microsoft.com/office/drawing/2014/main" xmlns="" val="3872887032"/>
                    </a:ext>
                  </a:extLst>
                </a:gridCol>
              </a:tblGrid>
              <a:tr h="411050"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  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</a:t>
                      </a: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ФИЗИЧНИ СВОЙСТВА НА ЖЕЛЯЗОТО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свойства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29915176"/>
                  </a:ext>
                </a:extLst>
              </a:tr>
              <a:tr h="40898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Състояние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3237647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Цвят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3979012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Метален блясък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08302208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Ковкост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37894912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Изтегливост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8294820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Топло- и електропроводимост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875763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Магнитни свойства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98012446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Плътност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49106589"/>
                  </a:ext>
                </a:extLst>
              </a:tr>
              <a:tr h="23147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Темпертура на топене</a:t>
                      </a:r>
                      <a:endParaRPr lang="bg-BG" sz="11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>
                          <a:effectLst/>
                        </a:rPr>
                        <a:t> </a:t>
                      </a:r>
                      <a:endParaRPr lang="bg-BG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150948"/>
                  </a:ext>
                </a:extLst>
              </a:tr>
            </a:tbl>
          </a:graphicData>
        </a:graphic>
      </p:graphicFrame>
      <p:pic>
        <p:nvPicPr>
          <p:cNvPr id="7" name="Картина 6">
            <a:extLst>
              <a:ext uri="{FF2B5EF4-FFF2-40B4-BE49-F238E27FC236}">
                <a16:creationId xmlns:a16="http://schemas.microsoft.com/office/drawing/2014/main" xmlns="" id="{16ADF154-EBBB-4707-9B52-93680A0B0B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2409" y="139757"/>
            <a:ext cx="4324047" cy="3234928"/>
          </a:xfrm>
          <a:prstGeom prst="rect">
            <a:avLst/>
          </a:prstGeom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xmlns="" id="{F83A7800-3CDB-4FAB-88B4-86A98F2167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2409" y="3527750"/>
            <a:ext cx="4324047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514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ACF51E74-304D-49A7-984C-1D5985F3F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891" y="681420"/>
            <a:ext cx="8911687" cy="545471"/>
          </a:xfrm>
        </p:spPr>
        <p:txBody>
          <a:bodyPr>
            <a:normAutofit fontScale="90000"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РАБОТА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ЕКСПЕРИМЕНТАЛНИ ЗАДАЧИ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DB25879D-C495-4056-9C16-7211F1D776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8948" y="1648046"/>
            <a:ext cx="5624623" cy="226167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3 Зад.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Проверете опитно  дали парчетата метал, които сте донесли  са от чисто желязо. Направете необходимите измервания и изчисления.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lang="ru-RU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Указание: Пресметнете плътността и сравнете с тази на желязото от данните в таблицата, която попълнихе към втора задача.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Цел на задачата: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Учениците да усвоят как чрез изчисления могат да открият дали металите са чисти или съдържат и примеси.</a:t>
            </a:r>
            <a:endParaRPr lang="bg-BG" dirty="0">
              <a:solidFill>
                <a:srgbClr val="002060"/>
              </a:solidFill>
            </a:endParaRPr>
          </a:p>
        </p:txBody>
      </p:sp>
      <p:pic>
        <p:nvPicPr>
          <p:cNvPr id="6" name="Контейнер за съдържание 5">
            <a:extLst>
              <a:ext uri="{FF2B5EF4-FFF2-40B4-BE49-F238E27FC236}">
                <a16:creationId xmlns:a16="http://schemas.microsoft.com/office/drawing/2014/main" xmlns="" id="{506774BB-C914-435C-B99A-82709551C7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8989" y="3195172"/>
            <a:ext cx="3159465" cy="3574556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A1B21E74-9006-4085-BD7C-ED0CD6183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56914"/>
              </p:ext>
            </p:extLst>
          </p:nvPr>
        </p:nvGraphicFramePr>
        <p:xfrm>
          <a:off x="299542" y="3909721"/>
          <a:ext cx="4515023" cy="1726819"/>
        </p:xfrm>
        <a:graphic>
          <a:graphicData uri="http://schemas.openxmlformats.org/drawingml/2006/table">
            <a:tbl>
              <a:tblPr firstRow="1" firstCol="1" bandRow="1"/>
              <a:tblGrid>
                <a:gridCol w="1480649">
                  <a:extLst>
                    <a:ext uri="{9D8B030D-6E8A-4147-A177-3AD203B41FA5}">
                      <a16:colId xmlns:a16="http://schemas.microsoft.com/office/drawing/2014/main" xmlns="" val="342771525"/>
                    </a:ext>
                  </a:extLst>
                </a:gridCol>
                <a:gridCol w="1480649">
                  <a:extLst>
                    <a:ext uri="{9D8B030D-6E8A-4147-A177-3AD203B41FA5}">
                      <a16:colId xmlns:a16="http://schemas.microsoft.com/office/drawing/2014/main" xmlns="" val="841207040"/>
                    </a:ext>
                  </a:extLst>
                </a:gridCol>
                <a:gridCol w="1553725">
                  <a:extLst>
                    <a:ext uri="{9D8B030D-6E8A-4147-A177-3AD203B41FA5}">
                      <a16:colId xmlns:a16="http://schemas.microsoft.com/office/drawing/2014/main" xmlns="" val="1976686459"/>
                    </a:ext>
                  </a:extLst>
                </a:gridCol>
              </a:tblGrid>
              <a:tr h="33243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изводи.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9348481"/>
                  </a:ext>
                </a:extLst>
              </a:tr>
              <a:tr h="1201881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Везна, мерителен цилиндър, вода, парче желязо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Измерих масата на желязото. Измерих обема на желязото и изчислих плътността на метала.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en-US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m=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V=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l-GR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ρ</a:t>
                      </a:r>
                      <a:r>
                        <a:rPr lang="en-US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=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9695222"/>
                  </a:ext>
                </a:extLst>
              </a:tr>
            </a:tbl>
          </a:graphicData>
        </a:graphic>
      </p:graphicFrame>
      <p:pic>
        <p:nvPicPr>
          <p:cNvPr id="5" name="Картина 4">
            <a:extLst>
              <a:ext uri="{FF2B5EF4-FFF2-40B4-BE49-F238E27FC236}">
                <a16:creationId xmlns:a16="http://schemas.microsoft.com/office/drawing/2014/main" xmlns="" id="{4F40480F-6A39-49CF-AACE-E30689732F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3404" y="0"/>
            <a:ext cx="4165212" cy="3123909"/>
          </a:xfrm>
          <a:prstGeom prst="rect">
            <a:avLst/>
          </a:prstGeom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xmlns="" id="{AB05DB3A-BC6E-4CE5-93C3-9C063B306AF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147" y="3731509"/>
            <a:ext cx="3807679" cy="284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7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38B7DA8E-214B-4302-A000-33A81805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5603" y="639339"/>
            <a:ext cx="8911687" cy="736857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РАБОТА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ЕКСПЕРИМЕНТАЛНИ ЗАДАЧИ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D51CE86E-9463-4FF2-8628-6F953B6CA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9656" y="1369343"/>
            <a:ext cx="5206344" cy="103697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4 Зад.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Изследвайте  магнитните свойства на желязото.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Цел на задачата: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Да установят опитно магнитните свойства на желязото и да открият тяхното приложение в практиката.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marL="0" indent="0">
              <a:buNone/>
            </a:pPr>
            <a:endParaRPr lang="bg-BG" dirty="0"/>
          </a:p>
        </p:txBody>
      </p:sp>
      <p:graphicFrame>
        <p:nvGraphicFramePr>
          <p:cNvPr id="7" name="Контейнер за съдържание 6">
            <a:extLst>
              <a:ext uri="{FF2B5EF4-FFF2-40B4-BE49-F238E27FC236}">
                <a16:creationId xmlns:a16="http://schemas.microsoft.com/office/drawing/2014/main" xmlns="" id="{F941D826-94C1-40C6-8D89-2A92237CC67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46787150"/>
              </p:ext>
            </p:extLst>
          </p:nvPr>
        </p:nvGraphicFramePr>
        <p:xfrm>
          <a:off x="824847" y="2324855"/>
          <a:ext cx="4973518" cy="1657477"/>
        </p:xfrm>
        <a:graphic>
          <a:graphicData uri="http://schemas.openxmlformats.org/drawingml/2006/table">
            <a:tbl>
              <a:tblPr firstRow="1" firstCol="1" bandRow="1"/>
              <a:tblGrid>
                <a:gridCol w="1095393">
                  <a:extLst>
                    <a:ext uri="{9D8B030D-6E8A-4147-A177-3AD203B41FA5}">
                      <a16:colId xmlns:a16="http://schemas.microsoft.com/office/drawing/2014/main" xmlns="" val="2321417809"/>
                    </a:ext>
                  </a:extLst>
                </a:gridCol>
                <a:gridCol w="1088744">
                  <a:extLst>
                    <a:ext uri="{9D8B030D-6E8A-4147-A177-3AD203B41FA5}">
                      <a16:colId xmlns:a16="http://schemas.microsoft.com/office/drawing/2014/main" xmlns="" val="1564878020"/>
                    </a:ext>
                  </a:extLst>
                </a:gridCol>
                <a:gridCol w="1131541">
                  <a:extLst>
                    <a:ext uri="{9D8B030D-6E8A-4147-A177-3AD203B41FA5}">
                      <a16:colId xmlns:a16="http://schemas.microsoft.com/office/drawing/2014/main" xmlns="" val="58965807"/>
                    </a:ext>
                  </a:extLst>
                </a:gridCol>
                <a:gridCol w="1657840">
                  <a:extLst>
                    <a:ext uri="{9D8B030D-6E8A-4147-A177-3AD203B41FA5}">
                      <a16:colId xmlns:a16="http://schemas.microsoft.com/office/drawing/2014/main" xmlns="" val="190604558"/>
                    </a:ext>
                  </a:extLst>
                </a:gridCol>
              </a:tblGrid>
              <a:tr h="29852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наблюдавах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5743417"/>
                  </a:ext>
                </a:extLst>
              </a:tr>
              <a:tr h="14237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55313395"/>
                  </a:ext>
                </a:extLst>
              </a:tr>
              <a:tr h="95595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Постоянни магнити, железни стърготини, хартия.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49104451"/>
                  </a:ext>
                </a:extLst>
              </a:tr>
            </a:tbl>
          </a:graphicData>
        </a:graphic>
      </p:graphicFrame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xmlns="" id="{F0426457-7069-4B58-9210-3A6CB9608835}"/>
              </a:ext>
            </a:extLst>
          </p:cNvPr>
          <p:cNvSpPr txBox="1"/>
          <p:nvPr/>
        </p:nvSpPr>
        <p:spPr>
          <a:xfrm>
            <a:off x="707303" y="4137150"/>
            <a:ext cx="5591516" cy="131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5 Зад.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Направете компас, използвайки магнитните свойства на желязото.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Цел на задачата: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Учениците сами да констуират компас с подръчни материали, с който да се ориентират в посоките. Развиване на   практическите уменеия и способности</a:t>
            </a:r>
            <a:r>
              <a:rPr lang="ru-RU" sz="12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да конструират.</a:t>
            </a: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0F45DAD6-DD7F-473F-8CD7-1F0C23CA2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009289"/>
              </p:ext>
            </p:extLst>
          </p:nvPr>
        </p:nvGraphicFramePr>
        <p:xfrm>
          <a:off x="674452" y="5678620"/>
          <a:ext cx="5274308" cy="986028"/>
        </p:xfrm>
        <a:graphic>
          <a:graphicData uri="http://schemas.openxmlformats.org/drawingml/2006/table">
            <a:tbl>
              <a:tblPr firstRow="1" firstCol="1" bandRow="1"/>
              <a:tblGrid>
                <a:gridCol w="1697229">
                  <a:extLst>
                    <a:ext uri="{9D8B030D-6E8A-4147-A177-3AD203B41FA5}">
                      <a16:colId xmlns:a16="http://schemas.microsoft.com/office/drawing/2014/main" xmlns="" val="1450008523"/>
                    </a:ext>
                  </a:extLst>
                </a:gridCol>
                <a:gridCol w="1688743">
                  <a:extLst>
                    <a:ext uri="{9D8B030D-6E8A-4147-A177-3AD203B41FA5}">
                      <a16:colId xmlns:a16="http://schemas.microsoft.com/office/drawing/2014/main" xmlns="" val="221624390"/>
                    </a:ext>
                  </a:extLst>
                </a:gridCol>
                <a:gridCol w="1763536">
                  <a:extLst>
                    <a:ext uri="{9D8B030D-6E8A-4147-A177-3AD203B41FA5}">
                      <a16:colId xmlns:a16="http://schemas.microsoft.com/office/drawing/2014/main" xmlns="" val="3648535400"/>
                    </a:ext>
                  </a:extLst>
                </a:gridCol>
                <a:gridCol w="124800">
                  <a:extLst>
                    <a:ext uri="{9D8B030D-6E8A-4147-A177-3AD203B41FA5}">
                      <a16:colId xmlns:a16="http://schemas.microsoft.com/office/drawing/2014/main" xmlns="" val="259490907"/>
                    </a:ext>
                  </a:extLst>
                </a:gridCol>
              </a:tblGrid>
              <a:tr h="14014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19386454"/>
                  </a:ext>
                </a:extLst>
              </a:tr>
              <a:tr h="68352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Магнит, игла, корк, купа с вода.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2586626"/>
                  </a:ext>
                </a:extLst>
              </a:tr>
            </a:tbl>
          </a:graphicData>
        </a:graphic>
      </p:graphicFrame>
      <p:pic>
        <p:nvPicPr>
          <p:cNvPr id="5" name="Картина 4">
            <a:extLst>
              <a:ext uri="{FF2B5EF4-FFF2-40B4-BE49-F238E27FC236}">
                <a16:creationId xmlns:a16="http://schemas.microsoft.com/office/drawing/2014/main" xmlns="" id="{2CA1FA3D-89F3-469F-867C-E4FCA3D75E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715"/>
          <a:stretch/>
        </p:blipFill>
        <p:spPr>
          <a:xfrm>
            <a:off x="6022380" y="3478020"/>
            <a:ext cx="3162563" cy="2840843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xmlns="" id="{27CCB3EE-8673-4D3E-92AE-7D2C355A33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7115" y="473005"/>
            <a:ext cx="1975977" cy="2641239"/>
          </a:xfrm>
          <a:prstGeom prst="rect">
            <a:avLst/>
          </a:prstGeom>
        </p:spPr>
      </p:pic>
      <p:pic>
        <p:nvPicPr>
          <p:cNvPr id="11" name="Картина 10">
            <a:extLst>
              <a:ext uri="{FF2B5EF4-FFF2-40B4-BE49-F238E27FC236}">
                <a16:creationId xmlns:a16="http://schemas.microsoft.com/office/drawing/2014/main" xmlns="" id="{6C63A07E-3B25-4E02-94C6-5EA762D08AA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789" t="38354" r="4561"/>
          <a:stretch/>
        </p:blipFill>
        <p:spPr>
          <a:xfrm>
            <a:off x="9408958" y="3439634"/>
            <a:ext cx="2744211" cy="2879229"/>
          </a:xfrm>
          <a:prstGeom prst="rect">
            <a:avLst/>
          </a:prstGeom>
        </p:spPr>
      </p:pic>
      <p:pic>
        <p:nvPicPr>
          <p:cNvPr id="4" name="Картина 3">
            <a:extLst>
              <a:ext uri="{FF2B5EF4-FFF2-40B4-BE49-F238E27FC236}">
                <a16:creationId xmlns:a16="http://schemas.microsoft.com/office/drawing/2014/main" xmlns="" id="{B6579689-0CF3-4CA5-940B-D2911FBD348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760" y="292566"/>
            <a:ext cx="4012857" cy="300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21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6A162254-7B6F-4966-99DD-95DC02C1B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091" y="698803"/>
            <a:ext cx="8911687" cy="651797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УРОКА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ЕКСПЕРИМАНТАЛНИ ЗАДАЧИ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A441B8A7-F276-4ADA-B21D-398C0B536D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95836" y="1377498"/>
            <a:ext cx="5241850" cy="595727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6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Изследвайте взаимодействието на желязото със сяра.</a:t>
            </a:r>
            <a:endParaRPr lang="bg-BG" dirty="0">
              <a:solidFill>
                <a:srgbClr val="0070C0"/>
              </a:solidFill>
            </a:endParaRPr>
          </a:p>
        </p:txBody>
      </p:sp>
      <p:graphicFrame>
        <p:nvGraphicFramePr>
          <p:cNvPr id="5" name="Контейнер за съдържание 4">
            <a:extLst>
              <a:ext uri="{FF2B5EF4-FFF2-40B4-BE49-F238E27FC236}">
                <a16:creationId xmlns:a16="http://schemas.microsoft.com/office/drawing/2014/main" xmlns="" id="{BB4E1BDE-0098-4477-B999-E5F555FD11C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58058072"/>
              </p:ext>
            </p:extLst>
          </p:nvPr>
        </p:nvGraphicFramePr>
        <p:xfrm>
          <a:off x="1461919" y="1892747"/>
          <a:ext cx="5475767" cy="1313854"/>
        </p:xfrm>
        <a:graphic>
          <a:graphicData uri="http://schemas.openxmlformats.org/drawingml/2006/table">
            <a:tbl>
              <a:tblPr firstRow="1" firstCol="1" bandRow="1"/>
              <a:tblGrid>
                <a:gridCol w="1854873">
                  <a:extLst>
                    <a:ext uri="{9D8B030D-6E8A-4147-A177-3AD203B41FA5}">
                      <a16:colId xmlns:a16="http://schemas.microsoft.com/office/drawing/2014/main" xmlns="" val="1292781253"/>
                    </a:ext>
                  </a:extLst>
                </a:gridCol>
                <a:gridCol w="1610520">
                  <a:extLst>
                    <a:ext uri="{9D8B030D-6E8A-4147-A177-3AD203B41FA5}">
                      <a16:colId xmlns:a16="http://schemas.microsoft.com/office/drawing/2014/main" xmlns="" val="3074876997"/>
                    </a:ext>
                  </a:extLst>
                </a:gridCol>
                <a:gridCol w="2010374">
                  <a:extLst>
                    <a:ext uri="{9D8B030D-6E8A-4147-A177-3AD203B41FA5}">
                      <a16:colId xmlns:a16="http://schemas.microsoft.com/office/drawing/2014/main" xmlns="" val="2234348718"/>
                    </a:ext>
                  </a:extLst>
                </a:gridCol>
              </a:tblGrid>
              <a:tr h="18773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485418"/>
                  </a:ext>
                </a:extLst>
              </a:tr>
              <a:tr h="11261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Желязо, </a:t>
                      </a: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сяра, спиртна лампа, порцеланов тигел, магнит.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8884476"/>
                  </a:ext>
                </a:extLst>
              </a:tr>
            </a:tbl>
          </a:graphicData>
        </a:graphic>
      </p:graphicFrame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xmlns="" id="{F27DCA12-B18F-4C02-9225-9235E2417F75}"/>
              </a:ext>
            </a:extLst>
          </p:cNvPr>
          <p:cNvSpPr txBox="1"/>
          <p:nvPr/>
        </p:nvSpPr>
        <p:spPr>
          <a:xfrm>
            <a:off x="666542" y="4371373"/>
            <a:ext cx="5348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7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Поверете дали желязото може да гори.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xmlns="" id="{503F5808-7F4D-4B3D-831A-62A793CF54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805997"/>
              </p:ext>
            </p:extLst>
          </p:nvPr>
        </p:nvGraphicFramePr>
        <p:xfrm>
          <a:off x="591806" y="4920926"/>
          <a:ext cx="5497650" cy="1664519"/>
        </p:xfrm>
        <a:graphic>
          <a:graphicData uri="http://schemas.openxmlformats.org/drawingml/2006/table">
            <a:tbl>
              <a:tblPr firstRow="1" firstCol="1" bandRow="1"/>
              <a:tblGrid>
                <a:gridCol w="1779282">
                  <a:extLst>
                    <a:ext uri="{9D8B030D-6E8A-4147-A177-3AD203B41FA5}">
                      <a16:colId xmlns:a16="http://schemas.microsoft.com/office/drawing/2014/main" xmlns="" val="2233817550"/>
                    </a:ext>
                  </a:extLst>
                </a:gridCol>
                <a:gridCol w="1752569">
                  <a:extLst>
                    <a:ext uri="{9D8B030D-6E8A-4147-A177-3AD203B41FA5}">
                      <a16:colId xmlns:a16="http://schemas.microsoft.com/office/drawing/2014/main" xmlns="" val="2040886450"/>
                    </a:ext>
                  </a:extLst>
                </a:gridCol>
                <a:gridCol w="1965799">
                  <a:extLst>
                    <a:ext uri="{9D8B030D-6E8A-4147-A177-3AD203B41FA5}">
                      <a16:colId xmlns:a16="http://schemas.microsoft.com/office/drawing/2014/main" xmlns="" val="94863263"/>
                    </a:ext>
                  </a:extLst>
                </a:gridCol>
              </a:tblGrid>
              <a:tr h="16882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0993484"/>
                  </a:ext>
                </a:extLst>
              </a:tr>
              <a:tr h="148608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Везна, желязна вълна, спиртна лампа.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78896119"/>
                  </a:ext>
                </a:extLst>
              </a:tr>
            </a:tbl>
          </a:graphicData>
        </a:graphic>
      </p:graphicFrame>
      <p:pic>
        <p:nvPicPr>
          <p:cNvPr id="4" name="Картина 3">
            <a:extLst>
              <a:ext uri="{FF2B5EF4-FFF2-40B4-BE49-F238E27FC236}">
                <a16:creationId xmlns:a16="http://schemas.microsoft.com/office/drawing/2014/main" xmlns="" id="{D777D088-49E9-40FF-9FD1-B28AE41661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4115" y="336969"/>
            <a:ext cx="4908023" cy="3681017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xmlns="" id="{3531A539-3BE4-43CC-9EF6-60C3DD9F33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5725" y="4081141"/>
            <a:ext cx="2026968" cy="2709398"/>
          </a:xfrm>
          <a:prstGeom prst="rect">
            <a:avLst/>
          </a:prstGeom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xmlns="" id="{275CE324-DC8B-4243-9F37-CB9E0C5C6B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7283" y="4059060"/>
            <a:ext cx="3680615" cy="275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69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953F0C64-0E7F-48C2-A658-CBA9DC88C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460" y="688097"/>
            <a:ext cx="8911687" cy="651797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УРОКА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ЕКСПЕРИМЕНТАЛНИ ЗАДАЧИ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ПЪРВИ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9255E34C-A8D0-4DB9-A824-22E21D91B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0865" y="1549540"/>
            <a:ext cx="5267251" cy="577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8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Изследвайте взаимодействието на желязото киселини.</a:t>
            </a:r>
          </a:p>
        </p:txBody>
      </p:sp>
      <p:graphicFrame>
        <p:nvGraphicFramePr>
          <p:cNvPr id="5" name="Контейнер за съдържание 4">
            <a:extLst>
              <a:ext uri="{FF2B5EF4-FFF2-40B4-BE49-F238E27FC236}">
                <a16:creationId xmlns:a16="http://schemas.microsoft.com/office/drawing/2014/main" xmlns="" id="{B9B64EF4-511C-4D2D-B23F-04F80384351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65211595"/>
              </p:ext>
            </p:extLst>
          </p:nvPr>
        </p:nvGraphicFramePr>
        <p:xfrm>
          <a:off x="425175" y="1983298"/>
          <a:ext cx="4938395" cy="1563370"/>
        </p:xfrm>
        <a:graphic>
          <a:graphicData uri="http://schemas.openxmlformats.org/drawingml/2006/table">
            <a:tbl>
              <a:tblPr firstRow="1" firstCol="1" bandRow="1"/>
              <a:tblGrid>
                <a:gridCol w="1645979">
                  <a:extLst>
                    <a:ext uri="{9D8B030D-6E8A-4147-A177-3AD203B41FA5}">
                      <a16:colId xmlns:a16="http://schemas.microsoft.com/office/drawing/2014/main" xmlns="" val="2708796395"/>
                    </a:ext>
                  </a:extLst>
                </a:gridCol>
                <a:gridCol w="1468814">
                  <a:extLst>
                    <a:ext uri="{9D8B030D-6E8A-4147-A177-3AD203B41FA5}">
                      <a16:colId xmlns:a16="http://schemas.microsoft.com/office/drawing/2014/main" xmlns="" val="546333020"/>
                    </a:ext>
                  </a:extLst>
                </a:gridCol>
                <a:gridCol w="1823602">
                  <a:extLst>
                    <a:ext uri="{9D8B030D-6E8A-4147-A177-3AD203B41FA5}">
                      <a16:colId xmlns:a16="http://schemas.microsoft.com/office/drawing/2014/main" xmlns="" val="1486683614"/>
                    </a:ext>
                  </a:extLst>
                </a:gridCol>
              </a:tblGrid>
              <a:tr h="15373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13363556"/>
                  </a:ext>
                </a:extLst>
              </a:tr>
              <a:tr h="11783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Железни стружки, солна киселина, епруветка, кибрит за доказване на газа.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8857486"/>
                  </a:ext>
                </a:extLst>
              </a:tr>
            </a:tbl>
          </a:graphicData>
        </a:graphic>
      </p:graphicFrame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xmlns="" id="{914C6BF4-4B01-415F-B3A7-D5C8D3ADA120}"/>
              </a:ext>
            </a:extLst>
          </p:cNvPr>
          <p:cNvSpPr txBox="1"/>
          <p:nvPr/>
        </p:nvSpPr>
        <p:spPr>
          <a:xfrm>
            <a:off x="630865" y="3963154"/>
            <a:ext cx="546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9 Зад.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Изследвайте взаимодействието на желязото със соли.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07054591-FE15-401E-8E30-DEB66D6F96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857641"/>
              </p:ext>
            </p:extLst>
          </p:nvPr>
        </p:nvGraphicFramePr>
        <p:xfrm>
          <a:off x="425173" y="4390292"/>
          <a:ext cx="4938394" cy="1759077"/>
        </p:xfrm>
        <a:graphic>
          <a:graphicData uri="http://schemas.openxmlformats.org/drawingml/2006/table">
            <a:tbl>
              <a:tblPr firstRow="1" firstCol="1" bandRow="1"/>
              <a:tblGrid>
                <a:gridCol w="1645974">
                  <a:extLst>
                    <a:ext uri="{9D8B030D-6E8A-4147-A177-3AD203B41FA5}">
                      <a16:colId xmlns:a16="http://schemas.microsoft.com/office/drawing/2014/main" xmlns="" val="1730892684"/>
                    </a:ext>
                  </a:extLst>
                </a:gridCol>
                <a:gridCol w="1645974">
                  <a:extLst>
                    <a:ext uri="{9D8B030D-6E8A-4147-A177-3AD203B41FA5}">
                      <a16:colId xmlns:a16="http://schemas.microsoft.com/office/drawing/2014/main" xmlns="" val="1866135788"/>
                    </a:ext>
                  </a:extLst>
                </a:gridCol>
                <a:gridCol w="1646446">
                  <a:extLst>
                    <a:ext uri="{9D8B030D-6E8A-4147-A177-3AD203B41FA5}">
                      <a16:colId xmlns:a16="http://schemas.microsoft.com/office/drawing/2014/main" xmlns="" val="2073129935"/>
                    </a:ext>
                  </a:extLst>
                </a:gridCol>
              </a:tblGrid>
              <a:tr h="16654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Материали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Какво направих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Резултати и изводи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1216183"/>
                  </a:ext>
                </a:extLst>
              </a:tr>
              <a:tr h="127654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Разтвор на меден сулфат, железен гвоздей и епруветка.</a:t>
                      </a:r>
                      <a:endParaRPr lang="bg-BG" sz="12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2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 </a:t>
                      </a:r>
                      <a:endParaRPr lang="bg-BG" sz="12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52F61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6260091"/>
                  </a:ext>
                </a:extLst>
              </a:tr>
            </a:tbl>
          </a:graphicData>
        </a:graphic>
      </p:graphicFrame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xmlns="" id="{7B5999EB-64BB-4245-84F8-5F377BE545E7}"/>
              </a:ext>
            </a:extLst>
          </p:cNvPr>
          <p:cNvSpPr txBox="1"/>
          <p:nvPr/>
        </p:nvSpPr>
        <p:spPr>
          <a:xfrm>
            <a:off x="630865" y="6202540"/>
            <a:ext cx="5743042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Цел на експерименталните задачи: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усвояване техниката на химичния експеримент  и анализ на получените резултати.</a:t>
            </a:r>
          </a:p>
          <a:p>
            <a:r>
              <a:rPr lang="bg-BG" dirty="0"/>
              <a:t>  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xmlns="" id="{31F65036-77D5-4BFE-84B5-492B81AA4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8898" y="3568927"/>
            <a:ext cx="4028121" cy="3013538"/>
          </a:xfrm>
          <a:prstGeom prst="rect">
            <a:avLst/>
          </a:prstGeom>
        </p:spPr>
      </p:pic>
      <p:pic>
        <p:nvPicPr>
          <p:cNvPr id="11" name="Картина 10">
            <a:extLst>
              <a:ext uri="{FF2B5EF4-FFF2-40B4-BE49-F238E27FC236}">
                <a16:creationId xmlns:a16="http://schemas.microsoft.com/office/drawing/2014/main" xmlns="" id="{5166B437-55A0-44C8-B86C-E9875300F1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16" t="39693" r="42351" b="22762"/>
          <a:stretch/>
        </p:blipFill>
        <p:spPr>
          <a:xfrm>
            <a:off x="5652150" y="3835021"/>
            <a:ext cx="2396858" cy="2552131"/>
          </a:xfrm>
          <a:prstGeom prst="rect">
            <a:avLst/>
          </a:prstGeom>
        </p:spPr>
      </p:pic>
      <p:pic>
        <p:nvPicPr>
          <p:cNvPr id="12" name="Картина 11">
            <a:extLst>
              <a:ext uri="{FF2B5EF4-FFF2-40B4-BE49-F238E27FC236}">
                <a16:creationId xmlns:a16="http://schemas.microsoft.com/office/drawing/2014/main" xmlns="" id="{2AE57924-19E7-4152-BB91-E82C8FAA58E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886" y="93094"/>
            <a:ext cx="4460931" cy="333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1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39DDA77A-37CB-4AAE-A686-A14EEB8B8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5723" y="663431"/>
            <a:ext cx="8911687" cy="630532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ХОД НА РАБОТА </a:t>
            </a:r>
            <a:b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ВТОРИ УЧЕБЕН ЧАС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EAA6436C-3E4E-4087-901F-7E3155546D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7563" y="1431850"/>
            <a:ext cx="5128437" cy="4802039"/>
          </a:xfr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Зад10.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Изследване на процеса ръждясване на желязо. Изразяване с подходящо химично уравнение. Изводи за недостатъците на желязото.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Зад11.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Проучете в интернет най-лесния начин за почистване на ръжда от желязо.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Учениците откриват, че ръждата може да се почисти с кока-кола и дават обяснение на опита.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endParaRPr kumimoji="0" lang="bg-BG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75000"/>
                </a:srgbClr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Зад12. </a:t>
            </a:r>
            <a:r>
              <a:rPr lang="bg-BG" sz="12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Направете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изводи за значението и недостатъците на желязото.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Извод: Желязото е най-използваният…………………………………………То има ………………………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и …………………………свойства.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Взаимодейства с………………………………………………….,……………………………………………..,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…………………………………………….,соли и др.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Clr>
                <a:prstClr val="white"/>
              </a:buClr>
              <a:buSzPct val="80000"/>
              <a:buFont typeface="Wingdings 3" panose="05040102010807070707" pitchFamily="18" charset="2"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Най-големият недостатък на желязото е ,че то ………………………………………………………….. И затова се използват широко в практиката неговите ……………………. .</a:t>
            </a:r>
          </a:p>
          <a:p>
            <a:endParaRPr lang="bg-BG" dirty="0"/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xmlns="" id="{56472508-0084-4B35-A1DE-A1BDD1D50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48443" y="185760"/>
            <a:ext cx="4313864" cy="3777622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Учениците представиха направените от тях  презентации за приложението на желязото и значението му за човешкия организъм.</a:t>
            </a:r>
          </a:p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Направиха изводи за значението, приложението и недостатъците на желязото.</a:t>
            </a:r>
          </a:p>
        </p:txBody>
      </p:sp>
      <p:pic>
        <p:nvPicPr>
          <p:cNvPr id="7" name="Картина 6">
            <a:extLst>
              <a:ext uri="{FF2B5EF4-FFF2-40B4-BE49-F238E27FC236}">
                <a16:creationId xmlns:a16="http://schemas.microsoft.com/office/drawing/2014/main" xmlns="" id="{6969E654-7202-4982-901D-CDDA6CE792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" t="28348" r="31" b="-1706"/>
          <a:stretch/>
        </p:blipFill>
        <p:spPr>
          <a:xfrm>
            <a:off x="8667869" y="1342536"/>
            <a:ext cx="2862980" cy="2807306"/>
          </a:xfrm>
          <a:prstGeom prst="rect">
            <a:avLst/>
          </a:prstGeom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xmlns="" id="{3825D301-3FF2-49B4-88E9-B3545401AD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7706" y="4193089"/>
            <a:ext cx="1966726" cy="2628874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xmlns="" id="{64C234F2-9599-4BE6-855D-1FC5FF973F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421" y="4163567"/>
            <a:ext cx="1966726" cy="2622301"/>
          </a:xfrm>
          <a:prstGeom prst="rect">
            <a:avLst/>
          </a:prstGeom>
        </p:spPr>
      </p:pic>
      <p:pic>
        <p:nvPicPr>
          <p:cNvPr id="10" name="Картина 9">
            <a:extLst>
              <a:ext uri="{FF2B5EF4-FFF2-40B4-BE49-F238E27FC236}">
                <a16:creationId xmlns:a16="http://schemas.microsoft.com/office/drawing/2014/main" xmlns="" id="{7575E3EE-9CF2-47AD-AC1A-C67D763DA1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148" y="1320486"/>
            <a:ext cx="2074921" cy="276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226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DC00DEA9-4C86-4E1F-8348-AD69E08CF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957" y="705996"/>
            <a:ext cx="8911687" cy="699723"/>
          </a:xfrm>
        </p:spPr>
        <p:txBody>
          <a:bodyPr>
            <a:normAutofit/>
          </a:bodyPr>
          <a:lstStyle/>
          <a:p>
            <a:r>
              <a:rPr lang="bg-BG" sz="1200" dirty="0">
                <a:latin typeface="Verdana" panose="020B0604030504040204" pitchFamily="34" charset="0"/>
                <a:ea typeface="Verdana" panose="020B0604030504040204" pitchFamily="34" charset="0"/>
              </a:rPr>
              <a:t>ЗАКЛЮЧЕНИЕ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0E5F3B6D-AE24-4F0A-95BA-C26799905F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9517" y="1405719"/>
            <a:ext cx="5431808" cy="444462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При провеждането на СТЕМ урока целите които си поставихме бяха постигнати. Учениците сами чрез опита придобиха знания не само за свойствата на желязото, но се и научиха как се осъществява химичен експеримент, да прилагат свойствата на желязото на практика, да конструират компас, да правят математически изчисления и усвоиха техниката на безопасна работа в научната лаборатория.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Учениците с особен интерес и желание експериментираха в новата училищна лаборатория. Тя е модерна и съвременна за експериментална работа по химия и физика, с научно оборудване за извършване на изследвания, в която учениците да получават знания от опита. Изградена е по Национална програма „Осигуряване на съвременна образователна среда“.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2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Чрез СТЕМ обучението ние имаме възможност да осигуряваме качествено образование, което е фактор за подготовка на конкурентноспособни , знаещи и можещи млади хора. </a:t>
            </a:r>
          </a:p>
          <a:p>
            <a:endParaRPr lang="bg-BG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Правоъгълник 6">
            <a:extLst>
              <a:ext uri="{FF2B5EF4-FFF2-40B4-BE49-F238E27FC236}">
                <a16:creationId xmlns:a16="http://schemas.microsoft.com/office/drawing/2014/main" xmlns="" id="{D9A00E67-F50E-4CA2-843F-7606EE72694B}"/>
              </a:ext>
            </a:extLst>
          </p:cNvPr>
          <p:cNvSpPr/>
          <p:nvPr/>
        </p:nvSpPr>
        <p:spPr>
          <a:xfrm>
            <a:off x="1347745" y="5700526"/>
            <a:ext cx="9496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400" b="1" cap="none" spc="0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Благодаря за вниманието!</a:t>
            </a:r>
          </a:p>
        </p:txBody>
      </p:sp>
      <p:pic>
        <p:nvPicPr>
          <p:cNvPr id="8" name="Контейнер за съдържание 7">
            <a:extLst>
              <a:ext uri="{FF2B5EF4-FFF2-40B4-BE49-F238E27FC236}">
                <a16:creationId xmlns:a16="http://schemas.microsoft.com/office/drawing/2014/main" xmlns="" id="{5935B6DF-5388-4783-99AE-9F8C58114F5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986" y="1183587"/>
            <a:ext cx="5941015" cy="444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881216"/>
      </p:ext>
    </p:extLst>
  </p:cSld>
  <p:clrMapOvr>
    <a:masterClrMapping/>
  </p:clrMapOvr>
</p:sld>
</file>

<file path=ppt/theme/theme1.xml><?xml version="1.0" encoding="utf-8"?>
<a:theme xmlns:a="http://schemas.openxmlformats.org/drawingml/2006/main" name="Загатване">
  <a:themeElements>
    <a:clrScheme name="Загатване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Загатване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Загатване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TM02892315[[fn=Загатване]]</Template>
  <TotalTime>570</TotalTime>
  <Words>1525</Words>
  <Application>Microsoft Office PowerPoint</Application>
  <PresentationFormat>Custom</PresentationFormat>
  <Paragraphs>190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Загатване</vt:lpstr>
      <vt:lpstr>Желязото -  много наука              в малко парче</vt:lpstr>
      <vt:lpstr>STEM В ОБУЧЕНИЕТО</vt:lpstr>
      <vt:lpstr>РЕЗЮМЕ НА УРОКА</vt:lpstr>
      <vt:lpstr>ЦЕЛИ НА УРОКА</vt:lpstr>
      <vt:lpstr>ПРЕДВАРИТЕЛНА ПОДГОТОВКА</vt:lpstr>
      <vt:lpstr>ХОД НА УРОКА ПЪРВИ УЧЕБЕН ЧАС</vt:lpstr>
      <vt:lpstr>ХОД НА РАБОТА ЕКСПЕРИМЕНТАЛНИ ЗАДАЧИ ПЪРВИ УЧЕБЕН ЧАС</vt:lpstr>
      <vt:lpstr>ХОД НА РАБОТА ЕКСПЕРИМЕНТАЛНИ ЗАДАЧИ ПЪРВИ УЧЕБЕН ЧАС</vt:lpstr>
      <vt:lpstr>ХОД НА УРОКА ЕКСПЕРИМАНТАЛНИ ЗАДАЧИ ПЪРВИ УЧЕБЕН ЧАС</vt:lpstr>
      <vt:lpstr>ХОД НА УРОКА ЕКСПЕРИМЕНТАЛНИ ЗАДАЧИ ПЪРВИ УЧЕБЕН ЧАС</vt:lpstr>
      <vt:lpstr>ХОД НА РАБОТА  ВТОРИ УЧЕБЕН ЧАС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User</dc:creator>
  <cp:lastModifiedBy>Dora</cp:lastModifiedBy>
  <cp:revision>68</cp:revision>
  <dcterms:created xsi:type="dcterms:W3CDTF">2021-05-08T13:57:52Z</dcterms:created>
  <dcterms:modified xsi:type="dcterms:W3CDTF">2021-05-14T12:24:42Z</dcterms:modified>
</cp:coreProperties>
</file>