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104" d="100"/>
          <a:sy n="104" d="100"/>
        </p:scale>
        <p:origin x="121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авоъгълен триъгъл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лавие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17" name="Подзаглавие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bg-BG"/>
              <a:t>Щракнете, за да редактирате стила на подзаглавията в образеца</a:t>
            </a:r>
            <a:endParaRPr kumimoji="0" lang="en-US"/>
          </a:p>
        </p:txBody>
      </p:sp>
      <p:grpSp>
        <p:nvGrpSpPr>
          <p:cNvPr id="2" name="Групиране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Свободна форма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Свободна форма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Свободна форма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аво съединение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Контейнер за 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19" name="Контейнер за долния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bg-BG"/>
          </a:p>
        </p:txBody>
      </p:sp>
      <p:sp>
        <p:nvSpPr>
          <p:cNvPr id="27" name="Контейнер за номер на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  <p:transition advClick="0" advTm="2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bg-BG"/>
              <a:t>Щракн., за да ред. стил на загл. в обр.</a:t>
            </a:r>
          </a:p>
          <a:p>
            <a:pPr lvl="1" eaLnBrk="1" latinLnBrk="0" hangingPunct="1"/>
            <a:r>
              <a:rPr lang="bg-BG"/>
              <a:t>Второ ниво</a:t>
            </a:r>
          </a:p>
          <a:p>
            <a:pPr lvl="2" eaLnBrk="1" latinLnBrk="0" hangingPunct="1"/>
            <a:r>
              <a:rPr lang="bg-BG"/>
              <a:t>Трето ниво</a:t>
            </a:r>
          </a:p>
          <a:p>
            <a:pPr lvl="3" eaLnBrk="1" latinLnBrk="0" hangingPunct="1"/>
            <a:r>
              <a:rPr lang="bg-BG"/>
              <a:t>Четвърто ниво</a:t>
            </a:r>
          </a:p>
          <a:p>
            <a:pPr lvl="4" eaLnBrk="1" latinLnBrk="0" hangingPunct="1"/>
            <a:r>
              <a:rPr lang="bg-BG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7" name="Заглавие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</p:spTree>
  </p:cSld>
  <p:clrMapOvr>
    <a:masterClrMapping/>
  </p:clrMapOvr>
  <p:transition advClick="0" advTm="2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bg-BG"/>
              <a:t>Щракн., за да ред. стил на загл. в обр.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7" name="V-образна стрел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V-образна стрел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2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bg-BG"/>
              <a:t>Щракн., за да ред. стил на загл. в обр.</a:t>
            </a:r>
          </a:p>
          <a:p>
            <a:pPr lvl="1" eaLnBrk="1" latinLnBrk="0" hangingPunct="1"/>
            <a:r>
              <a:rPr lang="bg-BG"/>
              <a:t>Второ ниво</a:t>
            </a:r>
          </a:p>
          <a:p>
            <a:pPr lvl="2" eaLnBrk="1" latinLnBrk="0" hangingPunct="1"/>
            <a:r>
              <a:rPr lang="bg-BG"/>
              <a:t>Трето ниво</a:t>
            </a:r>
          </a:p>
          <a:p>
            <a:pPr lvl="3" eaLnBrk="1" latinLnBrk="0" hangingPunct="1"/>
            <a:r>
              <a:rPr lang="bg-BG"/>
              <a:t>Четвърто ниво</a:t>
            </a:r>
          </a:p>
          <a:p>
            <a:pPr lvl="4" eaLnBrk="1" latinLnBrk="0" hangingPunct="1"/>
            <a:r>
              <a:rPr lang="bg-BG"/>
              <a:t>Пето ниво</a:t>
            </a:r>
            <a:endParaRPr kumimoji="0" lang="en-US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bg-BG"/>
              <a:t>Щракн., за да ред. стил на загл. в обр.</a:t>
            </a:r>
          </a:p>
          <a:p>
            <a:pPr lvl="1" eaLnBrk="1" latinLnBrk="0" hangingPunct="1"/>
            <a:r>
              <a:rPr lang="bg-BG"/>
              <a:t>Второ ниво</a:t>
            </a:r>
          </a:p>
          <a:p>
            <a:pPr lvl="2" eaLnBrk="1" latinLnBrk="0" hangingPunct="1"/>
            <a:r>
              <a:rPr lang="bg-BG"/>
              <a:t>Трето ниво</a:t>
            </a:r>
          </a:p>
          <a:p>
            <a:pPr lvl="3" eaLnBrk="1" latinLnBrk="0" hangingPunct="1"/>
            <a:r>
              <a:rPr lang="bg-BG"/>
              <a:t>Четвърто ниво</a:t>
            </a:r>
          </a:p>
          <a:p>
            <a:pPr lvl="4" eaLnBrk="1" latinLnBrk="0" hangingPunct="1"/>
            <a:r>
              <a:rPr lang="bg-BG"/>
              <a:t>Пето ниво</a:t>
            </a:r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8" name="Заглавие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2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bg-BG"/>
              <a:t>Щракн., за да ред. стил на загл. в обр.</a:t>
            </a:r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bg-BG"/>
              <a:t>Щракн., за да ред. стил на загл. в обр.</a:t>
            </a:r>
          </a:p>
        </p:txBody>
      </p:sp>
      <p:sp>
        <p:nvSpPr>
          <p:cNvPr id="5" name="Контейнер за съдържани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bg-BG"/>
              <a:t>Щракн., за да ред. стил на загл. в обр.</a:t>
            </a:r>
          </a:p>
          <a:p>
            <a:pPr lvl="1" eaLnBrk="1" latinLnBrk="0" hangingPunct="1"/>
            <a:r>
              <a:rPr lang="bg-BG"/>
              <a:t>Второ ниво</a:t>
            </a:r>
          </a:p>
          <a:p>
            <a:pPr lvl="2" eaLnBrk="1" latinLnBrk="0" hangingPunct="1"/>
            <a:r>
              <a:rPr lang="bg-BG"/>
              <a:t>Трето ниво</a:t>
            </a:r>
          </a:p>
          <a:p>
            <a:pPr lvl="3" eaLnBrk="1" latinLnBrk="0" hangingPunct="1"/>
            <a:r>
              <a:rPr lang="bg-BG"/>
              <a:t>Четвърто ниво</a:t>
            </a:r>
          </a:p>
          <a:p>
            <a:pPr lvl="4" eaLnBrk="1" latinLnBrk="0" hangingPunct="1"/>
            <a:r>
              <a:rPr lang="bg-BG"/>
              <a:t>Пето ниво</a:t>
            </a:r>
            <a:endParaRPr kumimoji="0" lang="en-US"/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bg-BG"/>
              <a:t>Щракн., за да ред. стил на загл. в обр.</a:t>
            </a:r>
          </a:p>
          <a:p>
            <a:pPr lvl="1" eaLnBrk="1" latinLnBrk="0" hangingPunct="1"/>
            <a:r>
              <a:rPr lang="bg-BG"/>
              <a:t>Второ ниво</a:t>
            </a:r>
          </a:p>
          <a:p>
            <a:pPr lvl="2" eaLnBrk="1" latinLnBrk="0" hangingPunct="1"/>
            <a:r>
              <a:rPr lang="bg-BG"/>
              <a:t>Трето ниво</a:t>
            </a:r>
          </a:p>
          <a:p>
            <a:pPr lvl="3" eaLnBrk="1" latinLnBrk="0" hangingPunct="1"/>
            <a:r>
              <a:rPr lang="bg-BG"/>
              <a:t>Четвърто ниво</a:t>
            </a:r>
          </a:p>
          <a:p>
            <a:pPr lvl="4" eaLnBrk="1" latinLnBrk="0" hangingPunct="1"/>
            <a:r>
              <a:rPr lang="bg-BG"/>
              <a:t>Пето ниво</a:t>
            </a:r>
            <a:endParaRPr kumimoji="0" lang="en-US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2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6" name="Заглавие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2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  <p:transition advClick="0" advTm="2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Съдържание с надпис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bg-BG"/>
              <a:t>Щракн., за да ред. стил на загл. в обр.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bg-BG"/>
              <a:t>Щракн., за да ред. стил на загл. в обр.</a:t>
            </a:r>
          </a:p>
          <a:p>
            <a:pPr lvl="1" eaLnBrk="1" latinLnBrk="0" hangingPunct="1"/>
            <a:r>
              <a:rPr lang="bg-BG"/>
              <a:t>Второ ниво</a:t>
            </a:r>
          </a:p>
          <a:p>
            <a:pPr lvl="2" eaLnBrk="1" latinLnBrk="0" hangingPunct="1"/>
            <a:r>
              <a:rPr lang="bg-BG"/>
              <a:t>Трето ниво</a:t>
            </a:r>
          </a:p>
          <a:p>
            <a:pPr lvl="3" eaLnBrk="1" latinLnBrk="0" hangingPunct="1"/>
            <a:r>
              <a:rPr lang="bg-BG"/>
              <a:t>Четвърто ниво</a:t>
            </a:r>
          </a:p>
          <a:p>
            <a:pPr lvl="4" eaLnBrk="1" latinLnBrk="0" hangingPunct="1"/>
            <a:r>
              <a:rPr lang="bg-BG"/>
              <a:t>Пето ниво</a:t>
            </a:r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2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bg-BG"/>
              <a:t>Щракн., за да ред. стил на загл. в обр.</a:t>
            </a:r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bg-BG"/>
              <a:t>Щракнете върху иконата, за да добавите картина</a:t>
            </a:r>
            <a:endParaRPr kumimoji="0" lang="en-US" dirty="0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8" name="Свободна форма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Свободна форма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авоъгълен триъгъл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аво съединение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V-образна стрел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V-образна стрел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2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bg-BG"/>
              <a:t>Щракн., за да ред. стил на загл. в обр.</a:t>
            </a:r>
          </a:p>
          <a:p>
            <a:pPr lvl="1" eaLnBrk="1" latinLnBrk="0" hangingPunct="1"/>
            <a:r>
              <a:rPr lang="bg-BG"/>
              <a:t>Второ ниво</a:t>
            </a:r>
          </a:p>
          <a:p>
            <a:pPr lvl="2" eaLnBrk="1" latinLnBrk="0" hangingPunct="1"/>
            <a:r>
              <a:rPr lang="bg-BG"/>
              <a:t>Трето ниво</a:t>
            </a:r>
          </a:p>
          <a:p>
            <a:pPr lvl="3" eaLnBrk="1" latinLnBrk="0" hangingPunct="1"/>
            <a:r>
              <a:rPr lang="bg-BG"/>
              <a:t>Четвърто ниво</a:t>
            </a:r>
          </a:p>
          <a:p>
            <a:pPr lvl="4" eaLnBrk="1" latinLnBrk="0" hangingPunct="1"/>
            <a:r>
              <a:rPr lang="bg-BG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  <p:transition advClick="0" advTm="2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bg-BG"/>
              <a:t>Щракн., за да ред. стил на загл. в обр.</a:t>
            </a:r>
          </a:p>
          <a:p>
            <a:pPr lvl="1" eaLnBrk="1" latinLnBrk="0" hangingPunct="1"/>
            <a:r>
              <a:rPr lang="bg-BG"/>
              <a:t>Второ ниво</a:t>
            </a:r>
          </a:p>
          <a:p>
            <a:pPr lvl="2" eaLnBrk="1" latinLnBrk="0" hangingPunct="1"/>
            <a:r>
              <a:rPr lang="bg-BG"/>
              <a:t>Трето ниво</a:t>
            </a:r>
          </a:p>
          <a:p>
            <a:pPr lvl="3" eaLnBrk="1" latinLnBrk="0" hangingPunct="1"/>
            <a:r>
              <a:rPr lang="bg-BG"/>
              <a:t>Четвърто ниво</a:t>
            </a:r>
          </a:p>
          <a:p>
            <a:pPr lvl="4" eaLnBrk="1" latinLnBrk="0" hangingPunct="1"/>
            <a:r>
              <a:rPr lang="bg-BG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  <p:transition advClick="0" advTm="2000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вободна форма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Свободна форма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авоъгълен триъгъл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аво съединение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Контейнер за заглавие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bg-BG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0" name="Текстов контейне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bg-BG"/>
              <a:t>Щракн., за да ред. стил на загл. в обр.</a:t>
            </a:r>
          </a:p>
          <a:p>
            <a:pPr lvl="1" eaLnBrk="1" latinLnBrk="0" hangingPunct="1"/>
            <a:r>
              <a:rPr kumimoji="0" lang="bg-BG"/>
              <a:t>Второ ниво</a:t>
            </a:r>
          </a:p>
          <a:p>
            <a:pPr lvl="2" eaLnBrk="1" latinLnBrk="0" hangingPunct="1"/>
            <a:r>
              <a:rPr kumimoji="0" lang="bg-BG"/>
              <a:t>Трето ниво</a:t>
            </a:r>
          </a:p>
          <a:p>
            <a:pPr lvl="3" eaLnBrk="1" latinLnBrk="0" hangingPunct="1"/>
            <a:r>
              <a:rPr kumimoji="0" lang="bg-BG"/>
              <a:t>Четвърто ниво</a:t>
            </a:r>
          </a:p>
          <a:p>
            <a:pPr lvl="4" eaLnBrk="1" latinLnBrk="0" hangingPunct="1"/>
            <a:r>
              <a:rPr kumimoji="0" lang="bg-BG"/>
              <a:t>Пето ниво</a:t>
            </a:r>
            <a:endParaRPr kumimoji="0" lang="en-US"/>
          </a:p>
        </p:txBody>
      </p:sp>
      <p:sp>
        <p:nvSpPr>
          <p:cNvPr id="10" name="Контейнер за 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5343A85-560B-419C-8619-EE2B260BC220}" type="datetimeFigureOut">
              <a:rPr lang="bg-BG" smtClean="0"/>
              <a:pPr/>
              <a:t>22.6.2020 г.</a:t>
            </a:fld>
            <a:endParaRPr lang="bg-BG"/>
          </a:p>
        </p:txBody>
      </p:sp>
      <p:sp>
        <p:nvSpPr>
          <p:cNvPr id="22" name="Контейнер за долния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bg-BG"/>
          </a:p>
        </p:txBody>
      </p:sp>
      <p:sp>
        <p:nvSpPr>
          <p:cNvPr id="18" name="Контейнер за номер на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D42B905-FE80-4B4E-B532-A20397D53B0E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advClick="0" advTm="2000">
    <p:wipe dir="u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Public\Music\Sample%20Music\Maid%20with%20the%20Flaxen%20Hair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g.wikipedia.org/wiki/%D0%92%D0%B8%D1%81%D1%8F%D1%89%D0%B8_%D0%B3%D1%80%D0%B0%D0%B4%D0%B8%D0%BD%D0%B8_%D0%BD%D0%B0_%D0%A1%D0%B5%D0%BC%D0%B8%D1%80%D0%B0%D0%BC%D0%B8%D0%B4%D0%B0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bg.wikipedia.org/w/index.php?title=%D0%90%D0%BC%D0%B8%D1%82%D0%B8%D1%81&amp;action=edit&amp;redlink=1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bg.wikipedia.org/wiki/%D0%9D%D0%B8%D0%BA%D0%B5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g.wikipedia.org/wiki/%D0%99%D0%BE%D0%BD%D0%B8%D0%B9%D1%81%D0%BA%D0%B8_%D1%81%D1%82%D0%B8%D0%BB" TargetMode="External"/><Relationship Id="rId2" Type="http://schemas.openxmlformats.org/officeDocument/2006/relationships/hyperlink" Target="https://bg.wikipedia.org/wiki/%D0%9F%D0%BB%D0%B8%D0%BD%D0%B8%D0%B9_%D0%A1%D1%82%D0%B0%D1%80%D0%B8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hyperlink" Target="https://bg.wikipedia.org/wiki/%D0%9F%D0%B0%D1%80%D1%82%D0%B5%D0%BD%D0%BE%D0%B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bg.wikipedia.org/wiki/%D0%9C%D0%B0%D0%B2%D0%B7%D0%BE%D0%BB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bg.wikipedia.org/wiki/%D0%99%D0%BE%D0%BD%D0%B8%D0%B9%D1%81%D0%BA%D0%B8_%D1%81%D1%82%D0%B8%D0%BB" TargetMode="External"/><Relationship Id="rId5" Type="http://schemas.openxmlformats.org/officeDocument/2006/relationships/hyperlink" Target="https://bg.wikipedia.org/w/index.php?title=%D0%90%D1%80%D1%82%D0%B5%D0%BC%D0%B8%D0%B7%D0%B8%D1%8F_III&amp;action=edit&amp;redlink=1" TargetMode="External"/><Relationship Id="rId4" Type="http://schemas.openxmlformats.org/officeDocument/2006/relationships/hyperlink" Target="https://bg.wikipedia.org/wiki/%D0%9A%D0%B0%D1%80%D0%B8%D1%8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bg.wikipedia.org/wiki/%D0%A5%D0%B5%D0%BB%D0%B8%D0%BE%D1%81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bg.wikipedia.org/wiki/%D0%A5%D0%B0%D1%80%D0%B5%D1%81_%D0%BE%D1%82_%D0%9B%D0%B8%D0%BD%D0%B4%D0%BE%D1%81" TargetMode="External"/><Relationship Id="rId5" Type="http://schemas.openxmlformats.org/officeDocument/2006/relationships/hyperlink" Target="https://bg.wikipedia.org/wiki/%D0%A1%D0%B5%D0%B4%D0%B5%D0%BC%D1%82%D0%B5_%D1%87%D1%83%D0%B4%D0%B5%D1%81%D0%B0_%D0%BD%D0%B0_%D1%81%D0%B2%D0%B5%D1%82%D0%B0" TargetMode="External"/><Relationship Id="rId4" Type="http://schemas.openxmlformats.org/officeDocument/2006/relationships/hyperlink" Target="https://bg.wikipedia.org/wiki/%D0%A0%D0%BE%D0%B4%D0%BE%D1%81%D0%BA%D0%B8_%D0%BA%D0%BE%D0%BB%D0%BE%D1%81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bg.wikipedia.org/wiki/%D0%9C%D0%BE%D1%80%D1%81%D0%BA%D0%B8_%D1%84%D0%B0%D1%80" TargetMode="External"/><Relationship Id="rId3" Type="http://schemas.openxmlformats.org/officeDocument/2006/relationships/hyperlink" Target="https://bg.wikipedia.org/wiki/%D0%A1%D0%B2%D0%B5%D1%82%D0%BB%D0%B8%D0%BD%D0%B0" TargetMode="External"/><Relationship Id="rId7" Type="http://schemas.openxmlformats.org/officeDocument/2006/relationships/hyperlink" Target="https://bg.wikipedia.org/wiki/%D0%97%D0%B5%D0%BC%D0%B5%D1%82%D1%80%D0%B5%D1%81%D0%B5%D0%BD%D0%B8%D0%B5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bg.wikipedia.org/wiki/%D0%9C%D0%BE%D1%80%D0%B5" TargetMode="External"/><Relationship Id="rId5" Type="http://schemas.openxmlformats.org/officeDocument/2006/relationships/hyperlink" Target="https://bg.wikipedia.org/wiki/%D0%9E%D0%B3%D0%BB%D0%B5%D0%B4%D0%B0%D0%BB%D0%BE" TargetMode="External"/><Relationship Id="rId4" Type="http://schemas.openxmlformats.org/officeDocument/2006/relationships/hyperlink" Target="https://bg.wikipedia.org/wiki/%D0%9E%D0%B3%D1%8A%D0%BD" TargetMode="External"/><Relationship Id="rId9" Type="http://schemas.openxmlformats.org/officeDocument/2006/relationships/hyperlink" Target="https://bg.wikipedia.org/wiki/%D0%9A%D1%80%D0%B5%D0%BF%D0%BE%D1%81%D1%8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785786" y="285728"/>
            <a:ext cx="7772400" cy="1829761"/>
          </a:xfrm>
        </p:spPr>
        <p:txBody>
          <a:bodyPr/>
          <a:lstStyle/>
          <a:p>
            <a:pPr algn="ctr"/>
            <a:r>
              <a:rPr lang="bg-BG" dirty="0"/>
              <a:t>Седемте чудеса на света</a:t>
            </a:r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4143372" y="3929066"/>
            <a:ext cx="5000628" cy="1199704"/>
          </a:xfrm>
        </p:spPr>
        <p:txBody>
          <a:bodyPr>
            <a:normAutofit fontScale="92500"/>
          </a:bodyPr>
          <a:lstStyle/>
          <a:p>
            <a:pPr algn="l"/>
            <a:r>
              <a:rPr lang="bg-BG" dirty="0"/>
              <a:t>Изготвил: Магдалена Калчева</a:t>
            </a:r>
            <a:br>
              <a:rPr lang="bg-BG" dirty="0"/>
            </a:br>
            <a:r>
              <a:rPr lang="bg-BG" dirty="0"/>
              <a:t>4а клас   СУ “Гео Милев”  </a:t>
            </a:r>
          </a:p>
        </p:txBody>
      </p:sp>
      <p:pic>
        <p:nvPicPr>
          <p:cNvPr id="4" name="Maid with the Flaxen Hair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500034" y="35716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4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онтейнер за съдържание 3" descr="Пирамидите в Гиза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2401878"/>
            <a:ext cx="4038600" cy="2684481"/>
          </a:xfrm>
        </p:spPr>
      </p:pic>
      <p:sp>
        <p:nvSpPr>
          <p:cNvPr id="6" name="Контейнер за съдържани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bg-BG" b="1" dirty="0">
                <a:solidFill>
                  <a:schemeClr val="tx2">
                    <a:lumMod val="75000"/>
                  </a:schemeClr>
                </a:solidFill>
              </a:rPr>
              <a:t>Пирамидите в Гиза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 са група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древноегипетски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пирамидални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гробници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, разположени на платото Гиза в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Египет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, на западния бряг на река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Нил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75000"/>
                  </a:schemeClr>
                </a:solidFill>
              </a:rPr>
              <a:t>Те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75000"/>
                  </a:schemeClr>
                </a:solidFill>
              </a:rPr>
              <a:t>са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три  големи  пирамиди  и  три по-малки пирамиди пред тях. Разположени са на 9 километра от град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Гиза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 и на 25 километра югозападно от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Кайро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bg-BG" dirty="0"/>
          </a:p>
        </p:txBody>
      </p:sp>
      <p:sp>
        <p:nvSpPr>
          <p:cNvPr id="5" name="Заглавие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/>
              <a:t>Пирамидите в Гиза</a:t>
            </a:r>
          </a:p>
        </p:txBody>
      </p:sp>
    </p:spTree>
  </p:cSld>
  <p:clrMapOvr>
    <a:masterClrMapping/>
  </p:clrMapOvr>
  <p:transition advClick="0" advTm="2000">
    <p:wipe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Контейнер за съдържание 6" descr="Висящите градини на Семирамида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42910" y="1500174"/>
            <a:ext cx="3725072" cy="4525962"/>
          </a:xfrm>
        </p:spPr>
      </p:pic>
      <p:sp>
        <p:nvSpPr>
          <p:cNvPr id="6" name="Контейнер за съдържани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bg-BG" b="1" dirty="0">
                <a:solidFill>
                  <a:schemeClr val="tx2">
                    <a:lumMod val="75000"/>
                  </a:schemeClr>
                </a:solidFill>
              </a:rPr>
              <a:t>Висящите градини на </a:t>
            </a:r>
            <a:r>
              <a:rPr lang="bg-BG" b="1" dirty="0" err="1">
                <a:solidFill>
                  <a:schemeClr val="tx2">
                    <a:lumMod val="75000"/>
                  </a:schemeClr>
                </a:solidFill>
              </a:rPr>
              <a:t>Семирамида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, са едно от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Седемте чудеса на света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.</a:t>
            </a:r>
            <a:r>
              <a:rPr lang="bg-BG" u="sng" baseline="30000" dirty="0">
                <a:solidFill>
                  <a:schemeClr val="tx2">
                    <a:lumMod val="75000"/>
                  </a:schemeClr>
                </a:solidFill>
                <a:hlinkClick r:id="rId3"/>
              </a:rPr>
              <a:t>[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 Вероятно са били построени във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Вавилон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, който се е намирал на територията на днешен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Ирак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. Според  легендата, </a:t>
            </a:r>
            <a:r>
              <a:rPr lang="bg-BG" dirty="0" err="1">
                <a:solidFill>
                  <a:schemeClr val="tx2">
                    <a:lumMod val="75000"/>
                  </a:schemeClr>
                </a:solidFill>
              </a:rPr>
              <a:t>Навуходоносор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 ги построява, за да не тъгува по дома си и неговата съпруга – персийската принцеса </a:t>
            </a:r>
            <a:r>
              <a:rPr lang="bg-BG" u="sng" dirty="0" err="1">
                <a:solidFill>
                  <a:schemeClr val="tx2">
                    <a:lumMod val="75000"/>
                  </a:schemeClr>
                </a:solidFill>
                <a:hlinkClick r:id="rId4" tooltip="Амитис (страницата не съществува)"/>
              </a:rPr>
              <a:t>Амитис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, която е родом от планините. Няма сведения къде точно са били разположени.</a:t>
            </a:r>
          </a:p>
          <a:p>
            <a:endParaRPr lang="bg-BG" dirty="0"/>
          </a:p>
        </p:txBody>
      </p:sp>
      <p:sp>
        <p:nvSpPr>
          <p:cNvPr id="4" name="Заглавие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/>
              <a:t>Висящи градини на </a:t>
            </a:r>
            <a:r>
              <a:rPr lang="bg-BG" dirty="0" err="1"/>
              <a:t>Семирамида</a:t>
            </a:r>
            <a:br>
              <a:rPr lang="bg-BG" dirty="0"/>
            </a:br>
            <a:endParaRPr lang="bg-BG" dirty="0"/>
          </a:p>
        </p:txBody>
      </p:sp>
    </p:spTree>
  </p:cSld>
  <p:clrMapOvr>
    <a:masterClrMapping/>
  </p:clrMapOvr>
  <p:transition advClick="0" advTm="2000">
    <p:wipe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Контейнер за съдържание 5"/>
          <p:cNvSpPr>
            <a:spLocks noGrp="1"/>
          </p:cNvSpPr>
          <p:nvPr>
            <p:ph sz="half" idx="2"/>
          </p:nvPr>
        </p:nvSpPr>
        <p:spPr>
          <a:xfrm>
            <a:off x="4857752" y="1714488"/>
            <a:ext cx="4038600" cy="4525963"/>
          </a:xfrm>
        </p:spPr>
        <p:txBody>
          <a:bodyPr>
            <a:normAutofit fontScale="70000" lnSpcReduction="20000"/>
          </a:bodyPr>
          <a:lstStyle/>
          <a:p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Статуята на Зевс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 създадена около  435 г. пр.н.е., била поставена в дъното на храма. Според изворите е била висока около 12 метра. Била изработена от дърво, което било покрито с нежно-розова слонова кост, а дрехите на Зевс  били от златни листи. В дясната си ръка държал златна статуя висока около 5 метра на богинята на победата </a:t>
            </a:r>
            <a:r>
              <a:rPr lang="bg-BG" u="sng" dirty="0" err="1">
                <a:solidFill>
                  <a:schemeClr val="tx2">
                    <a:lumMod val="75000"/>
                  </a:schemeClr>
                </a:solidFill>
                <a:hlinkClick r:id="rId2" tooltip="Нике"/>
              </a:rPr>
              <a:t>Нике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, а в лявата си – скиптър.</a:t>
            </a:r>
          </a:p>
          <a:p>
            <a:endParaRPr lang="bg-BG" dirty="0"/>
          </a:p>
        </p:txBody>
      </p:sp>
      <p:sp>
        <p:nvSpPr>
          <p:cNvPr id="4" name="Заглавие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/>
              <a:t>Статуя на Зевс Олимпийски</a:t>
            </a:r>
            <a:br>
              <a:rPr lang="bg-BG" dirty="0"/>
            </a:br>
            <a:endParaRPr lang="bg-BG" dirty="0"/>
          </a:p>
        </p:txBody>
      </p:sp>
      <p:pic>
        <p:nvPicPr>
          <p:cNvPr id="9" name="Контейнер за съдържание 8" descr="Статуята на Зевс Олимпийски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71472" y="1928802"/>
            <a:ext cx="4024316" cy="3273110"/>
          </a:xfrm>
        </p:spPr>
      </p:pic>
    </p:spTree>
  </p:cSld>
  <p:clrMapOvr>
    <a:masterClrMapping/>
  </p:clrMapOvr>
  <p:transition advClick="0" advTm="2000">
    <p:wipe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Контейнер за съдържани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bg-BG" dirty="0">
                <a:solidFill>
                  <a:schemeClr val="bg2">
                    <a:lumMod val="40000"/>
                    <a:lumOff val="60000"/>
                  </a:schemeClr>
                </a:solidFill>
              </a:rPr>
              <a:t>Храмът имал 117 колони с височина от ок. 18 m и имал каменен покрив. И този строеж продължил относително дълго – около 100 години.</a:t>
            </a:r>
            <a:r>
              <a:rPr lang="en-US" dirty="0">
                <a:solidFill>
                  <a:schemeClr val="bg2">
                    <a:lumMod val="40000"/>
                    <a:lumOff val="60000"/>
                  </a:schemeClr>
                </a:solidFill>
              </a:rPr>
              <a:t>  </a:t>
            </a:r>
            <a:r>
              <a:rPr lang="bg-BG" u="sng" dirty="0" err="1">
                <a:solidFill>
                  <a:schemeClr val="bg2">
                    <a:lumMod val="40000"/>
                    <a:lumOff val="60000"/>
                  </a:schemeClr>
                </a:solidFill>
                <a:hlinkClick r:id="rId2" tooltip="Плиний Стари"/>
              </a:rPr>
              <a:t>Плиний</a:t>
            </a:r>
            <a:r>
              <a:rPr lang="bg-BG" dirty="0">
                <a:solidFill>
                  <a:schemeClr val="bg2">
                    <a:lumMod val="40000"/>
                    <a:lumOff val="60000"/>
                  </a:schemeClr>
                </a:solidFill>
              </a:rPr>
              <a:t> отбелязва, че дължината на храма е 425 стъпки, а ширината – 225 (около 148 на 79 метра). Имал е 127 колони в </a:t>
            </a:r>
            <a:r>
              <a:rPr lang="bg-BG" u="sng" dirty="0" err="1">
                <a:solidFill>
                  <a:schemeClr val="bg2">
                    <a:lumMod val="40000"/>
                    <a:lumOff val="60000"/>
                  </a:schemeClr>
                </a:solidFill>
                <a:hlinkClick r:id="rId3" tooltip="Йонийски стил"/>
              </a:rPr>
              <a:t>йонийски</a:t>
            </a:r>
            <a:r>
              <a:rPr lang="bg-BG" u="sng" dirty="0">
                <a:solidFill>
                  <a:schemeClr val="bg2">
                    <a:lumMod val="40000"/>
                    <a:lumOff val="60000"/>
                  </a:schemeClr>
                </a:solidFill>
                <a:hlinkClick r:id="rId3" tooltip="Йонийски стил"/>
              </a:rPr>
              <a:t> стил</a:t>
            </a:r>
            <a:r>
              <a:rPr lang="bg-BG" dirty="0">
                <a:solidFill>
                  <a:schemeClr val="bg2">
                    <a:lumMod val="40000"/>
                    <a:lumOff val="60000"/>
                  </a:schemeClr>
                </a:solidFill>
              </a:rPr>
              <a:t>, високи по 20 метра. За сравнение може да се каже, че </a:t>
            </a:r>
            <a:r>
              <a:rPr lang="bg-BG" u="sng" dirty="0" err="1">
                <a:solidFill>
                  <a:schemeClr val="bg2">
                    <a:lumMod val="40000"/>
                    <a:lumOff val="60000"/>
                  </a:schemeClr>
                </a:solidFill>
                <a:hlinkClick r:id="rId4" tooltip="Партенон"/>
              </a:rPr>
              <a:t>Партенонът</a:t>
            </a:r>
            <a:r>
              <a:rPr lang="bg-BG" dirty="0">
                <a:solidFill>
                  <a:schemeClr val="bg2">
                    <a:lumMod val="40000"/>
                    <a:lumOff val="60000"/>
                  </a:schemeClr>
                </a:solidFill>
              </a:rPr>
              <a:t> е бил само 230 на 100 стъпки и е имал 58 колони</a:t>
            </a:r>
          </a:p>
        </p:txBody>
      </p:sp>
      <p:sp>
        <p:nvSpPr>
          <p:cNvPr id="4" name="Заглавие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/>
              <a:t>Храм на </a:t>
            </a:r>
            <a:r>
              <a:rPr lang="bg-BG" dirty="0" err="1"/>
              <a:t>Артемида</a:t>
            </a:r>
            <a:br>
              <a:rPr lang="bg-BG" dirty="0"/>
            </a:br>
            <a:endParaRPr lang="bg-BG" dirty="0"/>
          </a:p>
        </p:txBody>
      </p:sp>
      <p:pic>
        <p:nvPicPr>
          <p:cNvPr id="9" name="Контейнер за съдържание 8" descr="Храмът на Артемида.jpg"/>
          <p:cNvPicPr>
            <a:picLocks noGrp="1" noChangeAspect="1"/>
          </p:cNvPicPr>
          <p:nvPr>
            <p:ph sz="half" idx="1"/>
          </p:nvPr>
        </p:nvPicPr>
        <p:blipFill>
          <a:blip r:embed="rId5"/>
          <a:stretch>
            <a:fillRect/>
          </a:stretch>
        </p:blipFill>
        <p:spPr>
          <a:xfrm>
            <a:off x="357158" y="2143116"/>
            <a:ext cx="4038600" cy="2956832"/>
          </a:xfrm>
        </p:spPr>
      </p:pic>
    </p:spTree>
  </p:cSld>
  <p:clrMapOvr>
    <a:masterClrMapping/>
  </p:clrMapOvr>
  <p:transition advClick="0" advTm="2000">
    <p:wipe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Контейнер за съдържание 6" descr="Мавзолеят в Халикарнас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7158" y="2214554"/>
            <a:ext cx="4038600" cy="3032763"/>
          </a:xfrm>
        </p:spPr>
      </p:pic>
      <p:sp>
        <p:nvSpPr>
          <p:cNvPr id="6" name="Контейнер за съдържание 5"/>
          <p:cNvSpPr>
            <a:spLocks noGrp="1"/>
          </p:cNvSpPr>
          <p:nvPr>
            <p:ph sz="half" idx="2"/>
          </p:nvPr>
        </p:nvSpPr>
        <p:spPr>
          <a:xfrm>
            <a:off x="4714876" y="1785926"/>
            <a:ext cx="4038600" cy="4525963"/>
          </a:xfrm>
        </p:spPr>
        <p:txBody>
          <a:bodyPr>
            <a:normAutofit fontScale="70000" lnSpcReduction="20000"/>
          </a:bodyPr>
          <a:lstStyle/>
          <a:p>
            <a:r>
              <a:rPr lang="bg-BG" b="1" dirty="0">
                <a:solidFill>
                  <a:schemeClr val="tx2">
                    <a:lumMod val="75000"/>
                  </a:schemeClr>
                </a:solidFill>
              </a:rPr>
              <a:t>Мавзолеят в </a:t>
            </a:r>
            <a:r>
              <a:rPr lang="bg-BG" b="1" dirty="0" err="1">
                <a:solidFill>
                  <a:schemeClr val="tx2">
                    <a:lumMod val="75000"/>
                  </a:schemeClr>
                </a:solidFill>
              </a:rPr>
              <a:t>Халикарнас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 е огромна антична 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</a:rPr>
              <a:t>гробница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 на цар </a:t>
            </a:r>
            <a:r>
              <a:rPr lang="bg-BG" u="sng" dirty="0" err="1">
                <a:solidFill>
                  <a:schemeClr val="tx2">
                    <a:lumMod val="75000"/>
                  </a:schemeClr>
                </a:solidFill>
                <a:hlinkClick r:id="rId3" tooltip="Мавзол"/>
              </a:rPr>
              <a:t>Мавзол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, владетел на </a:t>
            </a:r>
            <a:r>
              <a:rPr lang="bg-BG" u="sng" dirty="0" err="1">
                <a:solidFill>
                  <a:schemeClr val="tx2">
                    <a:lumMod val="75000"/>
                  </a:schemeClr>
                </a:solidFill>
                <a:hlinkClick r:id="rId4" tooltip="Кария"/>
              </a:rPr>
              <a:t>Кария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Построен е през  353 – 351 г. пр.н.е. от съпругата му </a:t>
            </a:r>
            <a:r>
              <a:rPr lang="bg-BG" u="sng" dirty="0" err="1">
                <a:solidFill>
                  <a:schemeClr val="tx2">
                    <a:lumMod val="75000"/>
                  </a:schemeClr>
                </a:solidFill>
                <a:hlinkClick r:id="rId5" tooltip="Артемизия III (страницата не съществува)"/>
              </a:rPr>
              <a:t>Артемизия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, която е и негова сестра. Представлява солиден  храм, заобиколен от 36 колони в </a:t>
            </a:r>
            <a:r>
              <a:rPr lang="bg-BG" u="sng" dirty="0" err="1">
                <a:solidFill>
                  <a:schemeClr val="tx2">
                    <a:lumMod val="75000"/>
                  </a:schemeClr>
                </a:solidFill>
                <a:hlinkClick r:id="rId6" tooltip="Йонийски стил"/>
              </a:rPr>
              <a:t>йонийски</a:t>
            </a:r>
            <a:r>
              <a:rPr lang="bg-BG" u="sng" dirty="0">
                <a:solidFill>
                  <a:schemeClr val="tx2">
                    <a:lumMod val="75000"/>
                  </a:schemeClr>
                </a:solidFill>
                <a:hlinkClick r:id="rId6" tooltip="Йонийски стил"/>
              </a:rPr>
              <a:t>  стил</a:t>
            </a:r>
            <a:r>
              <a:rPr lang="bg-BG" dirty="0">
                <a:solidFill>
                  <a:schemeClr val="tx2">
                    <a:lumMod val="75000"/>
                  </a:schemeClr>
                </a:solidFill>
              </a:rPr>
              <a:t>.  Мавзолеят е бил висок 45 метра (135 стъпки). Също е  бил е богато украсен с релефи и скулптури.</a:t>
            </a:r>
            <a:endParaRPr lang="bg-BG" dirty="0"/>
          </a:p>
          <a:p>
            <a:endParaRPr lang="bg-B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Заглавие 3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bg-BG" sz="4400" dirty="0"/>
              <a:t>Мавзолей в </a:t>
            </a:r>
            <a:r>
              <a:rPr lang="bg-BG" sz="4400" dirty="0" err="1"/>
              <a:t>Халикарнас</a:t>
            </a:r>
            <a:br>
              <a:rPr lang="bg-BG" dirty="0"/>
            </a:br>
            <a:endParaRPr lang="bg-BG" dirty="0"/>
          </a:p>
        </p:txBody>
      </p:sp>
    </p:spTree>
  </p:cSld>
  <p:clrMapOvr>
    <a:masterClrMapping/>
  </p:clrMapOvr>
  <p:transition advClick="0" advTm="2000">
    <p:wipe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Контейнер за съдържание 7" descr="Родоският колос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71538" y="1643050"/>
            <a:ext cx="2928958" cy="4007347"/>
          </a:xfrm>
        </p:spPr>
      </p:pic>
      <p:sp>
        <p:nvSpPr>
          <p:cNvPr id="6" name="Контейнер за съдържани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Родоският</a:t>
            </a:r>
            <a:r>
              <a:rPr lang="ru-RU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колос</a:t>
            </a:r>
            <a:r>
              <a:rPr lang="en-US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е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бронзова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статуя на бога на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слънцето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3" tooltip="Хелиос"/>
              </a:rPr>
              <a:t>Хелиос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издигната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пристанището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на град Родос, на остров Родос в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Егейско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море.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Издигала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се е на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височина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от около 34 метра (112 фута) и е била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една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от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най-високите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статуи в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древността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.</a:t>
            </a:r>
            <a:r>
              <a:rPr lang="ru-RU" baseline="30000" dirty="0">
                <a:solidFill>
                  <a:schemeClr val="bg2">
                    <a:lumMod val="60000"/>
                    <a:lumOff val="40000"/>
                  </a:schemeClr>
                </a:solidFill>
                <a:hlinkClick r:id="rId4"/>
              </a:rPr>
              <a:t>[1]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Статуята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е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едно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от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5" tooltip="Седемте чудеса на света"/>
              </a:rPr>
              <a:t>Седемте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  <a:hlinkClick r:id="rId5" tooltip="Седемте чудеса на света"/>
              </a:rPr>
              <a:t> чудеса на света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. Дело е на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6" tooltip="Харес от Линдос"/>
              </a:rPr>
              <a:t>Харес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  <a:hlinkClick r:id="rId6" tooltip="Харес от Линдос"/>
              </a:rPr>
              <a:t> от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6" tooltip="Харес от Линдос"/>
              </a:rPr>
              <a:t>Линдос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и е построена в периода между 292 и 280 пр.н.е. </a:t>
            </a:r>
          </a:p>
          <a:p>
            <a:endParaRPr lang="bg-BG" dirty="0"/>
          </a:p>
        </p:txBody>
      </p:sp>
      <p:sp>
        <p:nvSpPr>
          <p:cNvPr id="4" name="Заглавие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sz="4400" dirty="0" err="1"/>
              <a:t>Родоски</a:t>
            </a:r>
            <a:r>
              <a:rPr lang="bg-BG" sz="4400" dirty="0"/>
              <a:t> колос</a:t>
            </a:r>
            <a:br>
              <a:rPr lang="bg-BG" dirty="0"/>
            </a:br>
            <a:endParaRPr lang="bg-BG" dirty="0"/>
          </a:p>
        </p:txBody>
      </p:sp>
    </p:spTree>
  </p:cSld>
  <p:clrMapOvr>
    <a:masterClrMapping/>
  </p:clrMapOvr>
  <p:transition advClick="0" advTm="2000">
    <p:wipe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Контейнер за съдържание 6" descr="Александрийски фар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14348" y="2071678"/>
            <a:ext cx="4038604" cy="3042415"/>
          </a:xfrm>
        </p:spPr>
      </p:pic>
      <p:sp>
        <p:nvSpPr>
          <p:cNvPr id="6" name="Контейнер за съдържание 5"/>
          <p:cNvSpPr>
            <a:spLocks noGrp="1"/>
          </p:cNvSpPr>
          <p:nvPr>
            <p:ph sz="half" idx="2"/>
          </p:nvPr>
        </p:nvSpPr>
        <p:spPr>
          <a:xfrm>
            <a:off x="4857752" y="1785926"/>
            <a:ext cx="4038600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Построен е около 280 г. пр. Хр. на остров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Фарос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близо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до град Александрия в Египет.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3" tooltip="Светлина"/>
              </a:rPr>
              <a:t>Светлината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която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е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излъчвал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идвала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от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голям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4" tooltip="Огън"/>
              </a:rPr>
              <a:t>огън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, и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отразявана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чрез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5" tooltip="Огледало"/>
              </a:rPr>
              <a:t>огледала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, се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виждала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на 50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km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навътре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6" tooltip="Море"/>
              </a:rPr>
              <a:t>морето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. При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7" tooltip="Земетресение"/>
              </a:rPr>
              <a:t>земетресение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през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1375 г.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8" tooltip="Морски фар"/>
              </a:rPr>
              <a:t>фарът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е разрушен. От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останките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му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в края на 15 век султан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Кайт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бей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издига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  <a:hlinkClick r:id="rId9" tooltip="Крепост"/>
              </a:rPr>
              <a:t>крепост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която</a:t>
            </a:r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е там и до </a:t>
            </a:r>
            <a:r>
              <a:rPr lang="ru-RU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днес</a:t>
            </a:r>
            <a:r>
              <a:rPr lang="en-US" dirty="0">
                <a:solidFill>
                  <a:schemeClr val="bg2">
                    <a:lumMod val="60000"/>
                    <a:lumOff val="40000"/>
                  </a:schemeClr>
                </a:solidFill>
              </a:rPr>
              <a:t>.</a:t>
            </a:r>
            <a:r>
              <a:rPr lang="ru-RU" dirty="0"/>
              <a:t> </a:t>
            </a:r>
            <a:endParaRPr lang="bg-BG" dirty="0"/>
          </a:p>
        </p:txBody>
      </p:sp>
      <p:sp>
        <p:nvSpPr>
          <p:cNvPr id="4" name="Заглавие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/>
              <a:t>Александрийски фар</a:t>
            </a:r>
            <a:br>
              <a:rPr lang="bg-BG" dirty="0"/>
            </a:br>
            <a:endParaRPr lang="bg-BG" dirty="0"/>
          </a:p>
        </p:txBody>
      </p:sp>
    </p:spTree>
  </p:cSld>
  <p:clrMapOvr>
    <a:masterClrMapping/>
  </p:clrMapOvr>
  <p:transition advClick="0" advTm="2000">
    <p:wipe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ито място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Открито място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ито място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629</TotalTime>
  <Words>550</Words>
  <Application>Microsoft Office PowerPoint</Application>
  <PresentationFormat>Презентация на цял екран (4:3)</PresentationFormat>
  <Paragraphs>16</Paragraphs>
  <Slides>8</Slides>
  <Notes>0</Notes>
  <HiddenSlides>0</HiddenSlides>
  <MMClips>1</MMClips>
  <ScaleCrop>false</ScaleCrop>
  <HeadingPairs>
    <vt:vector size="6" baseType="variant">
      <vt:variant>
        <vt:lpstr>Използвани шрифтове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8</vt:i4>
      </vt:variant>
    </vt:vector>
  </HeadingPairs>
  <TitlesOfParts>
    <vt:vector size="13" baseType="lpstr">
      <vt:lpstr>Lucida Sans Unicode</vt:lpstr>
      <vt:lpstr>Verdana</vt:lpstr>
      <vt:lpstr>Wingdings 2</vt:lpstr>
      <vt:lpstr>Wingdings 3</vt:lpstr>
      <vt:lpstr>Открито място</vt:lpstr>
      <vt:lpstr>Седемте чудеса на света</vt:lpstr>
      <vt:lpstr>Пирамидите в Гиза</vt:lpstr>
      <vt:lpstr>Висящи градини на Семирамида </vt:lpstr>
      <vt:lpstr>Статуя на Зевс Олимпийски </vt:lpstr>
      <vt:lpstr>Храм на Артемида </vt:lpstr>
      <vt:lpstr>Мавзолей в Халикарнас </vt:lpstr>
      <vt:lpstr>Родоски колос </vt:lpstr>
      <vt:lpstr>Александрийски фар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Седемте чудеса на света</dc:title>
  <dc:creator>User</dc:creator>
  <cp:lastModifiedBy>Гергана Проданова</cp:lastModifiedBy>
  <cp:revision>72</cp:revision>
  <dcterms:created xsi:type="dcterms:W3CDTF">2020-06-17T06:37:40Z</dcterms:created>
  <dcterms:modified xsi:type="dcterms:W3CDTF">2020-06-22T07:55:22Z</dcterms:modified>
</cp:coreProperties>
</file>