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 за редакция стил подзагл. обр.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153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68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31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112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943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3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872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072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8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2">
                <a:lumMod val="7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6F055-0FA2-4AEC-A247-54F79D9BC1DF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F9108-36B9-4641-B22A-2A7C888EC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6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0" y="235527"/>
            <a:ext cx="9144000" cy="1233055"/>
          </a:xfrm>
        </p:spPr>
        <p:txBody>
          <a:bodyPr>
            <a:normAutofit fontScale="90000"/>
          </a:bodyPr>
          <a:lstStyle/>
          <a:p>
            <a:r>
              <a:rPr lang="bg-BG" sz="4000" b="1" i="1" dirty="0" smtClean="0"/>
              <a:t>24 май. Денят на българската просвета и култура</a:t>
            </a:r>
            <a:endParaRPr lang="en-US" sz="4000" b="1" i="1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4239490" y="6296891"/>
            <a:ext cx="4904510" cy="464127"/>
          </a:xfrm>
        </p:spPr>
        <p:txBody>
          <a:bodyPr>
            <a:normAutofit/>
          </a:bodyPr>
          <a:lstStyle/>
          <a:p>
            <a:r>
              <a:rPr lang="bg-BG" sz="2400" i="1" dirty="0" smtClean="0">
                <a:solidFill>
                  <a:schemeClr val="tx1"/>
                </a:solidFill>
              </a:rPr>
              <a:t>Изготвил: Петя Любенова</a:t>
            </a:r>
            <a:endParaRPr lang="en-US" sz="2400" i="1" dirty="0">
              <a:solidFill>
                <a:schemeClr val="tx1"/>
              </a:solidFill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837" y="1759526"/>
            <a:ext cx="3948546" cy="41979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654" y="60336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91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4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21673"/>
            <a:ext cx="8229600" cy="1011382"/>
          </a:xfrm>
        </p:spPr>
        <p:txBody>
          <a:bodyPr>
            <a:normAutofit fontScale="90000"/>
          </a:bodyPr>
          <a:lstStyle/>
          <a:p>
            <a:r>
              <a:rPr lang="bg-BG" sz="4000" b="1" i="1" dirty="0" smtClean="0"/>
              <a:t>Денят на българската просвета и култура</a:t>
            </a:r>
            <a:endParaRPr lang="en-US" sz="4000" b="1" i="1" dirty="0"/>
          </a:p>
        </p:txBody>
      </p:sp>
      <p:sp>
        <p:nvSpPr>
          <p:cNvPr id="3" name="Правоъгълник 2"/>
          <p:cNvSpPr/>
          <p:nvPr/>
        </p:nvSpPr>
        <p:spPr>
          <a:xfrm>
            <a:off x="304802" y="1205344"/>
            <a:ext cx="31034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24 </a:t>
            </a:r>
            <a:r>
              <a:rPr lang="ru-RU" sz="2400" b="1" dirty="0"/>
              <a:t>май </a:t>
            </a:r>
            <a:r>
              <a:rPr lang="ru-RU" sz="2400" b="1" dirty="0" err="1"/>
              <a:t>Ден</a:t>
            </a:r>
            <a:r>
              <a:rPr lang="ru-RU" sz="2400" b="1" dirty="0"/>
              <a:t> на </a:t>
            </a:r>
            <a:r>
              <a:rPr lang="ru-RU" sz="2400" b="1" dirty="0" err="1"/>
              <a:t>българската</a:t>
            </a:r>
            <a:r>
              <a:rPr lang="ru-RU" sz="2400" b="1" dirty="0"/>
              <a:t> просвета и </a:t>
            </a:r>
            <a:r>
              <a:rPr lang="ru-RU" sz="2400" b="1" dirty="0" err="1"/>
              <a:t>култура</a:t>
            </a:r>
            <a:r>
              <a:rPr lang="ru-RU" sz="2400" b="1" dirty="0"/>
              <a:t> и на </a:t>
            </a:r>
            <a:r>
              <a:rPr lang="ru-RU" sz="2400" b="1" dirty="0" err="1"/>
              <a:t>славянската</a:t>
            </a:r>
            <a:r>
              <a:rPr lang="ru-RU" sz="2400" b="1" dirty="0"/>
              <a:t> </a:t>
            </a:r>
            <a:r>
              <a:rPr lang="ru-RU" sz="2400" b="1" dirty="0" err="1"/>
              <a:t>писменост</a:t>
            </a:r>
            <a:r>
              <a:rPr lang="ru-RU" sz="2400" b="1" dirty="0"/>
              <a:t>. </a:t>
            </a:r>
            <a:r>
              <a:rPr lang="ru-RU" sz="2400" b="1" dirty="0" err="1"/>
              <a:t>Според</a:t>
            </a:r>
            <a:r>
              <a:rPr lang="ru-RU" sz="2400" b="1" dirty="0"/>
              <a:t> </a:t>
            </a:r>
            <a:r>
              <a:rPr lang="ru-RU" sz="2400" b="1" dirty="0" err="1"/>
              <a:t>църковния</a:t>
            </a:r>
            <a:r>
              <a:rPr lang="ru-RU" sz="2400" b="1" dirty="0"/>
              <a:t> </a:t>
            </a:r>
            <a:r>
              <a:rPr lang="ru-RU" sz="2400" b="1" dirty="0" err="1"/>
              <a:t>календар</a:t>
            </a:r>
            <a:r>
              <a:rPr lang="ru-RU" sz="2400" b="1" dirty="0"/>
              <a:t> </a:t>
            </a:r>
            <a:r>
              <a:rPr lang="ru-RU" sz="2400" b="1" dirty="0" err="1"/>
              <a:t>денят</a:t>
            </a:r>
            <a:r>
              <a:rPr lang="ru-RU" sz="2400" b="1" dirty="0"/>
              <a:t> на Св. св. </a:t>
            </a:r>
            <a:r>
              <a:rPr lang="ru-RU" sz="2400" b="1" dirty="0" err="1"/>
              <a:t>Кирил</a:t>
            </a:r>
            <a:r>
              <a:rPr lang="ru-RU" sz="2400" b="1" dirty="0"/>
              <a:t> и </a:t>
            </a:r>
            <a:r>
              <a:rPr lang="ru-RU" sz="2400" b="1" dirty="0" err="1"/>
              <a:t>Методий</a:t>
            </a:r>
            <a:r>
              <a:rPr lang="ru-RU" sz="2400" b="1" dirty="0"/>
              <a:t>, </a:t>
            </a:r>
            <a:r>
              <a:rPr lang="ru-RU" sz="2400" b="1" dirty="0" err="1"/>
              <a:t>създали</a:t>
            </a:r>
            <a:r>
              <a:rPr lang="ru-RU" sz="2400" b="1" dirty="0"/>
              <a:t> </a:t>
            </a:r>
            <a:r>
              <a:rPr lang="ru-RU" sz="2400" b="1" dirty="0" err="1"/>
              <a:t>първообраза</a:t>
            </a:r>
            <a:r>
              <a:rPr lang="ru-RU" sz="2400" b="1" dirty="0"/>
              <a:t> на </a:t>
            </a:r>
            <a:r>
              <a:rPr lang="ru-RU" sz="2400" b="1" dirty="0" err="1"/>
              <a:t>българската</a:t>
            </a:r>
            <a:r>
              <a:rPr lang="ru-RU" sz="2400" b="1" dirty="0"/>
              <a:t> </a:t>
            </a:r>
            <a:r>
              <a:rPr lang="ru-RU" sz="2400" b="1" dirty="0" err="1"/>
              <a:t>писменост</a:t>
            </a:r>
            <a:r>
              <a:rPr lang="ru-RU" sz="2400" b="1" dirty="0"/>
              <a:t>, </a:t>
            </a:r>
            <a:r>
              <a:rPr lang="ru-RU" sz="2400" b="1" dirty="0" err="1"/>
              <a:t>глаголицата</a:t>
            </a:r>
            <a:r>
              <a:rPr lang="ru-RU" sz="2400" b="1" dirty="0"/>
              <a:t>, </a:t>
            </a:r>
            <a:r>
              <a:rPr lang="ru-RU" sz="2400" b="1" dirty="0" err="1"/>
              <a:t>която</a:t>
            </a:r>
            <a:r>
              <a:rPr lang="ru-RU" sz="2400" b="1" dirty="0"/>
              <a:t> е и </a:t>
            </a:r>
            <a:r>
              <a:rPr lang="ru-RU" sz="2400" b="1" dirty="0" err="1"/>
              <a:t>славянска</a:t>
            </a:r>
            <a:r>
              <a:rPr lang="ru-RU" sz="2400" b="1" dirty="0"/>
              <a:t> </a:t>
            </a:r>
            <a:r>
              <a:rPr lang="ru-RU" sz="2400" b="1" dirty="0" err="1"/>
              <a:t>писменост</a:t>
            </a:r>
            <a:r>
              <a:rPr lang="ru-RU" sz="2400" b="1" dirty="0"/>
              <a:t>, се </a:t>
            </a:r>
            <a:r>
              <a:rPr lang="ru-RU" sz="2400" b="1" dirty="0" err="1"/>
              <a:t>чества</a:t>
            </a:r>
            <a:r>
              <a:rPr lang="ru-RU" sz="2400" b="1" dirty="0"/>
              <a:t> на 11 май. </a:t>
            </a: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455" y="2396836"/>
            <a:ext cx="5079857" cy="321425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Sleep Awa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03127" y="8520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602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547" numSld="6" showWhenStopped="0">
                <p:cTn id="2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77091" y="3599728"/>
            <a:ext cx="3546764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/>
              <a:t> </a:t>
            </a:r>
            <a:r>
              <a:rPr lang="ru-RU" sz="2700" b="1" dirty="0" err="1"/>
              <a:t>Глаголицата</a:t>
            </a:r>
            <a:r>
              <a:rPr lang="ru-RU" sz="2700" b="1" dirty="0"/>
              <a:t> </a:t>
            </a:r>
            <a:r>
              <a:rPr lang="ru-RU" sz="2700" b="1" dirty="0" err="1"/>
              <a:t>претърпява</a:t>
            </a:r>
            <a:r>
              <a:rPr lang="ru-RU" sz="2700" b="1" dirty="0"/>
              <a:t> </a:t>
            </a:r>
            <a:r>
              <a:rPr lang="ru-RU" sz="2700" b="1" dirty="0" err="1"/>
              <a:t>своеобразни</a:t>
            </a:r>
            <a:r>
              <a:rPr lang="ru-RU" sz="2700" b="1" dirty="0"/>
              <a:t> </a:t>
            </a:r>
            <a:r>
              <a:rPr lang="ru-RU" sz="2700" b="1" dirty="0" err="1"/>
              <a:t>промени</a:t>
            </a:r>
            <a:r>
              <a:rPr lang="ru-RU" sz="2700" b="1" dirty="0"/>
              <a:t>, </a:t>
            </a:r>
            <a:r>
              <a:rPr lang="ru-RU" sz="2700" b="1" dirty="0" err="1"/>
              <a:t>докато</a:t>
            </a:r>
            <a:r>
              <a:rPr lang="ru-RU" sz="2700" b="1" dirty="0"/>
              <a:t> се оформи в </a:t>
            </a:r>
            <a:r>
              <a:rPr lang="ru-RU" sz="2700" b="1" dirty="0" err="1"/>
              <a:t>сегашния</a:t>
            </a:r>
            <a:r>
              <a:rPr lang="ru-RU" sz="2700" b="1" dirty="0"/>
              <a:t> си вид – </a:t>
            </a:r>
            <a:r>
              <a:rPr lang="ru-RU" sz="2700" b="1" dirty="0" err="1"/>
              <a:t>кирилица</a:t>
            </a:r>
            <a:r>
              <a:rPr lang="ru-RU" sz="2700" b="1" dirty="0"/>
              <a:t>, на </a:t>
            </a:r>
            <a:r>
              <a:rPr lang="ru-RU" sz="2700" b="1" dirty="0" err="1"/>
              <a:t>която</a:t>
            </a:r>
            <a:r>
              <a:rPr lang="ru-RU" sz="2700" b="1" dirty="0"/>
              <a:t> се </a:t>
            </a:r>
            <a:r>
              <a:rPr lang="ru-RU" sz="2700" b="1" dirty="0" err="1"/>
              <a:t>пише</a:t>
            </a:r>
            <a:r>
              <a:rPr lang="ru-RU" sz="2700" b="1" dirty="0"/>
              <a:t> на </a:t>
            </a:r>
            <a:r>
              <a:rPr lang="ru-RU" sz="2700" b="1" dirty="0" err="1"/>
              <a:t>български</a:t>
            </a:r>
            <a:r>
              <a:rPr lang="ru-RU" sz="2700" b="1" dirty="0"/>
              <a:t>, </a:t>
            </a:r>
            <a:r>
              <a:rPr lang="ru-RU" sz="2700" b="1" dirty="0" err="1"/>
              <a:t>руски</a:t>
            </a:r>
            <a:r>
              <a:rPr lang="ru-RU" sz="2700" b="1" dirty="0"/>
              <a:t>, </a:t>
            </a:r>
            <a:r>
              <a:rPr lang="ru-RU" sz="2700" b="1" dirty="0" err="1"/>
              <a:t>украински</a:t>
            </a:r>
            <a:r>
              <a:rPr lang="ru-RU" sz="2700" b="1" dirty="0"/>
              <a:t>, </a:t>
            </a:r>
            <a:r>
              <a:rPr lang="ru-RU" sz="2700" b="1" dirty="0" err="1"/>
              <a:t>македонски</a:t>
            </a:r>
            <a:r>
              <a:rPr lang="ru-RU" sz="2700" b="1" dirty="0"/>
              <a:t>, </a:t>
            </a:r>
            <a:r>
              <a:rPr lang="ru-RU" sz="2700" b="1" dirty="0" err="1"/>
              <a:t>сръбски</a:t>
            </a:r>
            <a:r>
              <a:rPr lang="ru-RU" sz="2700" b="1" dirty="0"/>
              <a:t> и </a:t>
            </a:r>
            <a:r>
              <a:rPr lang="ru-RU" sz="2700" b="1" dirty="0" err="1"/>
              <a:t>други</a:t>
            </a:r>
            <a:r>
              <a:rPr lang="ru-RU" sz="2700" b="1" dirty="0"/>
              <a:t> </a:t>
            </a:r>
            <a:r>
              <a:rPr lang="ru-RU" sz="2700" b="1" dirty="0" err="1"/>
              <a:t>езици</a:t>
            </a:r>
            <a:r>
              <a:rPr lang="ru-RU" sz="2700" b="1" dirty="0"/>
              <a:t>. </a:t>
            </a:r>
            <a:r>
              <a:rPr lang="ru-RU" sz="2700" b="1" dirty="0" err="1"/>
              <a:t>Кирилицата</a:t>
            </a:r>
            <a:r>
              <a:rPr lang="ru-RU" sz="2700" b="1" dirty="0"/>
              <a:t> е </a:t>
            </a:r>
            <a:r>
              <a:rPr lang="ru-RU" sz="2700" b="1" dirty="0" err="1"/>
              <a:t>официална</a:t>
            </a:r>
            <a:r>
              <a:rPr lang="ru-RU" sz="2700" b="1" dirty="0"/>
              <a:t> азбука в Монголия и в </a:t>
            </a:r>
            <a:r>
              <a:rPr lang="ru-RU" sz="2700" b="1" dirty="0" err="1"/>
              <a:t>някои</a:t>
            </a:r>
            <a:r>
              <a:rPr lang="ru-RU" sz="2700" b="1" dirty="0"/>
              <a:t> </a:t>
            </a:r>
            <a:r>
              <a:rPr lang="ru-RU" sz="2700" b="1" dirty="0" err="1"/>
              <a:t>републики</a:t>
            </a:r>
            <a:r>
              <a:rPr lang="ru-RU" sz="2700" b="1" dirty="0"/>
              <a:t> от </a:t>
            </a:r>
            <a:r>
              <a:rPr lang="ru-RU" sz="2700" b="1" dirty="0" err="1"/>
              <a:t>бившия</a:t>
            </a:r>
            <a:r>
              <a:rPr lang="ru-RU" sz="2700" b="1" dirty="0"/>
              <a:t> </a:t>
            </a:r>
            <a:r>
              <a:rPr lang="ru-RU" sz="2700" b="1" dirty="0" err="1"/>
              <a:t>Съветски</a:t>
            </a:r>
            <a:r>
              <a:rPr lang="ru-RU" sz="2700" b="1" dirty="0"/>
              <a:t> </a:t>
            </a:r>
            <a:r>
              <a:rPr lang="ru-RU" sz="2700" b="1" dirty="0" err="1"/>
              <a:t>съюз</a:t>
            </a:r>
            <a:r>
              <a:rPr lang="ru-RU" sz="2700" b="1" dirty="0"/>
              <a:t>, а до 19 век се е </a:t>
            </a:r>
            <a:r>
              <a:rPr lang="ru-RU" sz="2700" b="1" dirty="0" err="1"/>
              <a:t>ползвала</a:t>
            </a:r>
            <a:r>
              <a:rPr lang="ru-RU" sz="2700" b="1" dirty="0"/>
              <a:t> и в </a:t>
            </a:r>
            <a:r>
              <a:rPr lang="ru-RU" sz="2700" b="1" dirty="0" err="1"/>
              <a:t>Румъния</a:t>
            </a:r>
            <a:r>
              <a:rPr lang="ru-RU" sz="2700" b="1" dirty="0"/>
              <a:t>.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  <p:sp>
        <p:nvSpPr>
          <p:cNvPr id="3" name="Текстово поле 2"/>
          <p:cNvSpPr txBox="1"/>
          <p:nvPr/>
        </p:nvSpPr>
        <p:spPr>
          <a:xfrm>
            <a:off x="332509" y="235528"/>
            <a:ext cx="2854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3600" b="1" i="1" dirty="0" smtClean="0"/>
              <a:t>Глаголицата</a:t>
            </a:r>
            <a:endParaRPr lang="en-US" sz="3600" b="1" i="1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28" y="3893125"/>
            <a:ext cx="5070763" cy="2663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544" y="1316181"/>
            <a:ext cx="5043055" cy="2410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65131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71055" y="221673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bg-BG" sz="3600" b="1" i="1" dirty="0" smtClean="0"/>
              <a:t>Произлизане на празника</a:t>
            </a:r>
            <a:endParaRPr lang="en-US" sz="3600" b="1" i="1" dirty="0"/>
          </a:p>
        </p:txBody>
      </p:sp>
      <p:sp>
        <p:nvSpPr>
          <p:cNvPr id="3" name="Правоъгълник 2"/>
          <p:cNvSpPr/>
          <p:nvPr/>
        </p:nvSpPr>
        <p:spPr>
          <a:xfrm>
            <a:off x="138546" y="917912"/>
            <a:ext cx="42256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/>
              <a:t>Свързването</a:t>
            </a:r>
            <a:r>
              <a:rPr lang="ru-RU" sz="2000" b="1" dirty="0"/>
              <a:t> на </a:t>
            </a:r>
            <a:r>
              <a:rPr lang="ru-RU" sz="2000" b="1" dirty="0" err="1"/>
              <a:t>датата</a:t>
            </a:r>
            <a:r>
              <a:rPr lang="ru-RU" sz="2000" b="1" dirty="0"/>
              <a:t> 24 май с </a:t>
            </a:r>
            <a:r>
              <a:rPr lang="ru-RU" sz="2000" b="1" dirty="0" err="1"/>
              <a:t>Деня</a:t>
            </a:r>
            <a:r>
              <a:rPr lang="ru-RU" sz="2000" b="1" dirty="0"/>
              <a:t> на </a:t>
            </a:r>
            <a:r>
              <a:rPr lang="ru-RU" sz="2000" b="1" dirty="0" err="1"/>
              <a:t>славянската</a:t>
            </a:r>
            <a:r>
              <a:rPr lang="ru-RU" sz="2000" b="1" dirty="0"/>
              <a:t> </a:t>
            </a:r>
            <a:r>
              <a:rPr lang="ru-RU" sz="2000" b="1" dirty="0" err="1"/>
              <a:t>писменост</a:t>
            </a:r>
            <a:r>
              <a:rPr lang="ru-RU" sz="2000" b="1" dirty="0"/>
              <a:t> и </a:t>
            </a:r>
            <a:r>
              <a:rPr lang="ru-RU" sz="2000" b="1" dirty="0" err="1"/>
              <a:t>българската</a:t>
            </a:r>
            <a:r>
              <a:rPr lang="ru-RU" sz="2000" b="1" dirty="0"/>
              <a:t> </a:t>
            </a:r>
            <a:r>
              <a:rPr lang="ru-RU" sz="2000" b="1" dirty="0" err="1"/>
              <a:t>култура</a:t>
            </a:r>
            <a:r>
              <a:rPr lang="ru-RU" sz="2000" b="1" dirty="0"/>
              <a:t> </a:t>
            </a:r>
            <a:r>
              <a:rPr lang="ru-RU" sz="2000" b="1" dirty="0" err="1"/>
              <a:t>произлиза</a:t>
            </a:r>
            <a:r>
              <a:rPr lang="ru-RU" sz="2000" b="1" dirty="0"/>
              <a:t> от </a:t>
            </a:r>
            <a:r>
              <a:rPr lang="ru-RU" sz="2000" b="1" dirty="0" err="1"/>
              <a:t>това</a:t>
            </a:r>
            <a:r>
              <a:rPr lang="ru-RU" sz="2000" b="1" dirty="0"/>
              <a:t>, че след 1916 г., </a:t>
            </a:r>
            <a:r>
              <a:rPr lang="ru-RU" sz="2000" b="1" dirty="0" err="1"/>
              <a:t>когато</a:t>
            </a:r>
            <a:r>
              <a:rPr lang="ru-RU" sz="2000" b="1" dirty="0"/>
              <a:t> в </a:t>
            </a:r>
            <a:r>
              <a:rPr lang="ru-RU" sz="2000" b="1" dirty="0" err="1"/>
              <a:t>България</a:t>
            </a:r>
            <a:r>
              <a:rPr lang="ru-RU" sz="2000" b="1" dirty="0"/>
              <a:t> е </a:t>
            </a:r>
            <a:r>
              <a:rPr lang="ru-RU" sz="2000" b="1" dirty="0" err="1"/>
              <a:t>установен</a:t>
            </a:r>
            <a:r>
              <a:rPr lang="ru-RU" sz="2000" b="1" dirty="0"/>
              <a:t> </a:t>
            </a:r>
            <a:r>
              <a:rPr lang="ru-RU" sz="2000" b="1" dirty="0" err="1"/>
              <a:t>Григорианския</a:t>
            </a:r>
            <a:r>
              <a:rPr lang="ru-RU" sz="2000" b="1" dirty="0"/>
              <a:t> </a:t>
            </a:r>
            <a:r>
              <a:rPr lang="ru-RU" sz="2000" b="1" dirty="0" err="1" smtClean="0"/>
              <a:t>календар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като</a:t>
            </a:r>
            <a:r>
              <a:rPr lang="ru-RU" sz="2000" b="1" dirty="0" smtClean="0"/>
              <a:t> </a:t>
            </a:r>
            <a:r>
              <a:rPr lang="ru-RU" sz="2000" b="1" dirty="0" err="1"/>
              <a:t>държавен</a:t>
            </a:r>
            <a:r>
              <a:rPr lang="ru-RU" sz="2000" b="1" dirty="0"/>
              <a:t>, граждански </a:t>
            </a:r>
            <a:r>
              <a:rPr lang="ru-RU" sz="2000" b="1" dirty="0" err="1"/>
              <a:t>календар</a:t>
            </a:r>
            <a:r>
              <a:rPr lang="ru-RU" sz="2000" b="1" dirty="0"/>
              <a:t>, </a:t>
            </a:r>
            <a:r>
              <a:rPr lang="ru-RU" sz="2000" b="1" dirty="0" err="1"/>
              <a:t>денят</a:t>
            </a:r>
            <a:r>
              <a:rPr lang="ru-RU" sz="2000" b="1" dirty="0"/>
              <a:t> на Св. св. </a:t>
            </a:r>
            <a:r>
              <a:rPr lang="ru-RU" sz="2000" b="1" dirty="0" err="1"/>
              <a:t>Кирил</a:t>
            </a:r>
            <a:r>
              <a:rPr lang="ru-RU" sz="2000" b="1" dirty="0"/>
              <a:t> и </a:t>
            </a:r>
            <a:r>
              <a:rPr lang="ru-RU" sz="2000" b="1" dirty="0" err="1"/>
              <a:t>Методий</a:t>
            </a:r>
            <a:r>
              <a:rPr lang="ru-RU" sz="2000" b="1" dirty="0"/>
              <a:t>, </a:t>
            </a:r>
            <a:r>
              <a:rPr lang="ru-RU" sz="2000" b="1" dirty="0" err="1"/>
              <a:t>отбелязван</a:t>
            </a:r>
            <a:r>
              <a:rPr lang="ru-RU" sz="2000" b="1" dirty="0"/>
              <a:t> от </a:t>
            </a:r>
            <a:r>
              <a:rPr lang="ru-RU" sz="2000" b="1" dirty="0" err="1"/>
              <a:t>Българската</a:t>
            </a:r>
            <a:r>
              <a:rPr lang="ru-RU" sz="2000" b="1" dirty="0"/>
              <a:t> </a:t>
            </a:r>
            <a:r>
              <a:rPr lang="ru-RU" sz="2000" b="1" dirty="0" err="1"/>
              <a:t>православна</a:t>
            </a:r>
            <a:r>
              <a:rPr lang="ru-RU" sz="2000" b="1" dirty="0"/>
              <a:t> </a:t>
            </a:r>
            <a:r>
              <a:rPr lang="ru-RU" sz="2000" b="1" dirty="0" err="1"/>
              <a:t>църква</a:t>
            </a:r>
            <a:r>
              <a:rPr lang="ru-RU" sz="2000" b="1" dirty="0"/>
              <a:t> на </a:t>
            </a:r>
            <a:r>
              <a:rPr lang="ru-RU" sz="2000" b="1" dirty="0" err="1"/>
              <a:t>датата</a:t>
            </a:r>
            <a:r>
              <a:rPr lang="ru-RU" sz="2000" b="1" dirty="0"/>
              <a:t> 11 май по </a:t>
            </a:r>
            <a:r>
              <a:rPr lang="ru-RU" sz="2000" b="1" dirty="0" err="1"/>
              <a:t>църковния</a:t>
            </a:r>
            <a:r>
              <a:rPr lang="ru-RU" sz="2000" b="1" dirty="0"/>
              <a:t> </a:t>
            </a:r>
            <a:r>
              <a:rPr lang="ru-RU" sz="2000" b="1" dirty="0" err="1"/>
              <a:t>литургичен</a:t>
            </a:r>
            <a:r>
              <a:rPr lang="ru-RU" sz="2000" b="1" dirty="0"/>
              <a:t> </a:t>
            </a:r>
            <a:r>
              <a:rPr lang="ru-RU" sz="2000" b="1" dirty="0" err="1"/>
              <a:t>календар</a:t>
            </a:r>
            <a:r>
              <a:rPr lang="ru-RU" sz="2000" b="1" dirty="0"/>
              <a:t>, се </a:t>
            </a:r>
            <a:r>
              <a:rPr lang="ru-RU" sz="2000" b="1" dirty="0" err="1"/>
              <a:t>пада</a:t>
            </a:r>
            <a:r>
              <a:rPr lang="ru-RU" sz="2000" b="1" dirty="0"/>
              <a:t> на 24 май по </a:t>
            </a:r>
            <a:r>
              <a:rPr lang="ru-RU" sz="2000" b="1" dirty="0" err="1"/>
              <a:t>държавния</a:t>
            </a:r>
            <a:r>
              <a:rPr lang="ru-RU" sz="2000" b="1" dirty="0"/>
              <a:t> и </a:t>
            </a:r>
            <a:r>
              <a:rPr lang="ru-RU" sz="2000" b="1" dirty="0" err="1"/>
              <a:t>така</a:t>
            </a:r>
            <a:r>
              <a:rPr lang="ru-RU" sz="2000" b="1" dirty="0"/>
              <a:t> </a:t>
            </a:r>
            <a:r>
              <a:rPr lang="ru-RU" sz="2000" b="1" dirty="0" err="1"/>
              <a:t>тази</a:t>
            </a:r>
            <a:r>
              <a:rPr lang="ru-RU" sz="2000" b="1" dirty="0"/>
              <a:t> дата </a:t>
            </a:r>
            <a:r>
              <a:rPr lang="ru-RU" sz="2000" b="1" dirty="0" err="1"/>
              <a:t>добива</a:t>
            </a:r>
            <a:r>
              <a:rPr lang="ru-RU" sz="2000" b="1" dirty="0"/>
              <a:t> </a:t>
            </a:r>
            <a:r>
              <a:rPr lang="ru-RU" sz="2000" b="1" dirty="0" err="1"/>
              <a:t>по-голяма</a:t>
            </a:r>
            <a:r>
              <a:rPr lang="ru-RU" sz="2000" b="1" dirty="0"/>
              <a:t> </a:t>
            </a:r>
            <a:r>
              <a:rPr lang="ru-RU" sz="2000" b="1" dirty="0" err="1"/>
              <a:t>гражданственост</a:t>
            </a:r>
            <a:r>
              <a:rPr lang="ru-RU" sz="2000" b="1" dirty="0"/>
              <a:t>. След 1968 г. </a:t>
            </a:r>
            <a:r>
              <a:rPr lang="ru-RU" sz="2000" b="1" dirty="0" err="1"/>
              <a:t>църквата</a:t>
            </a:r>
            <a:r>
              <a:rPr lang="ru-RU" sz="2000" b="1" dirty="0"/>
              <a:t> </a:t>
            </a:r>
            <a:r>
              <a:rPr lang="ru-RU" sz="2000" b="1" dirty="0" err="1"/>
              <a:t>чествува</a:t>
            </a:r>
            <a:r>
              <a:rPr lang="ru-RU" sz="2000" b="1" dirty="0"/>
              <a:t> Св. св. </a:t>
            </a:r>
            <a:r>
              <a:rPr lang="ru-RU" sz="2000" b="1" dirty="0" err="1"/>
              <a:t>Кирил</a:t>
            </a:r>
            <a:r>
              <a:rPr lang="ru-RU" sz="2000" b="1" dirty="0"/>
              <a:t> и </a:t>
            </a:r>
            <a:r>
              <a:rPr lang="ru-RU" sz="2000" b="1" dirty="0" err="1"/>
              <a:t>Методий</a:t>
            </a:r>
            <a:r>
              <a:rPr lang="ru-RU" sz="2000" b="1" dirty="0"/>
              <a:t> на 11 май и </a:t>
            </a:r>
            <a:r>
              <a:rPr lang="ru-RU" sz="2000" b="1" dirty="0" err="1"/>
              <a:t>така</a:t>
            </a:r>
            <a:r>
              <a:rPr lang="ru-RU" sz="2000" b="1" dirty="0"/>
              <a:t> 24 май </a:t>
            </a:r>
            <a:r>
              <a:rPr lang="ru-RU" sz="2000" b="1" dirty="0" err="1"/>
              <a:t>остава</a:t>
            </a:r>
            <a:r>
              <a:rPr lang="ru-RU" sz="2000" b="1" dirty="0"/>
              <a:t> само </a:t>
            </a:r>
            <a:r>
              <a:rPr lang="ru-RU" sz="2000" b="1" dirty="0" err="1"/>
              <a:t>Ден</a:t>
            </a:r>
            <a:r>
              <a:rPr lang="ru-RU" sz="2000" b="1" dirty="0"/>
              <a:t> на </a:t>
            </a:r>
            <a:r>
              <a:rPr lang="ru-RU" sz="2000" b="1" dirty="0" err="1"/>
              <a:t>българската</a:t>
            </a:r>
            <a:r>
              <a:rPr lang="ru-RU" sz="2000" b="1" dirty="0"/>
              <a:t> просвета и </a:t>
            </a:r>
            <a:r>
              <a:rPr lang="ru-RU" sz="2000" b="1" dirty="0" err="1"/>
              <a:t>култура</a:t>
            </a:r>
            <a:r>
              <a:rPr lang="ru-RU" sz="2000" b="1" dirty="0"/>
              <a:t> и на </a:t>
            </a:r>
            <a:r>
              <a:rPr lang="ru-RU" sz="2000" b="1" dirty="0" err="1"/>
              <a:t>славянската</a:t>
            </a:r>
            <a:r>
              <a:rPr lang="ru-RU" sz="2000" b="1" dirty="0"/>
              <a:t> </a:t>
            </a:r>
            <a:r>
              <a:rPr lang="ru-RU" sz="2000" b="1" dirty="0" err="1"/>
              <a:t>писменост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698" y="1025235"/>
            <a:ext cx="2705101" cy="2774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54" y="3931265"/>
            <a:ext cx="2770909" cy="278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45794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136092"/>
            <a:ext cx="8229600" cy="833726"/>
          </a:xfrm>
        </p:spPr>
        <p:txBody>
          <a:bodyPr>
            <a:normAutofit/>
          </a:bodyPr>
          <a:lstStyle/>
          <a:p>
            <a:r>
              <a:rPr lang="bg-BG" sz="3200" b="1" i="1" dirty="0" smtClean="0"/>
              <a:t>1857- почетен е празникът</a:t>
            </a:r>
            <a:endParaRPr lang="en-US" sz="3200" b="1" i="1" dirty="0"/>
          </a:p>
        </p:txBody>
      </p:sp>
      <p:sp>
        <p:nvSpPr>
          <p:cNvPr id="3" name="Правоъгълник 2"/>
          <p:cNvSpPr/>
          <p:nvPr/>
        </p:nvSpPr>
        <p:spPr>
          <a:xfrm>
            <a:off x="0" y="1125730"/>
            <a:ext cx="43918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/>
              <a:t>През</a:t>
            </a:r>
            <a:r>
              <a:rPr lang="ru-RU" sz="2000" b="1" dirty="0"/>
              <a:t> </a:t>
            </a:r>
            <a:r>
              <a:rPr lang="ru-RU" sz="2000" b="1" dirty="0" smtClean="0"/>
              <a:t>1857г</a:t>
            </a:r>
            <a:r>
              <a:rPr lang="ru-RU" sz="2000" b="1" dirty="0"/>
              <a:t>. </a:t>
            </a:r>
            <a:r>
              <a:rPr lang="ru-RU" sz="2000" b="1" dirty="0" err="1"/>
              <a:t>празникът</a:t>
            </a:r>
            <a:r>
              <a:rPr lang="ru-RU" sz="2000" b="1" dirty="0"/>
              <a:t> е почетен в </a:t>
            </a:r>
            <a:r>
              <a:rPr lang="ru-RU" sz="2000" b="1" dirty="0" err="1"/>
              <a:t>българската</a:t>
            </a:r>
            <a:r>
              <a:rPr lang="ru-RU" sz="2000" b="1" dirty="0"/>
              <a:t> </a:t>
            </a:r>
            <a:r>
              <a:rPr lang="ru-RU" sz="2000" b="1" dirty="0" err="1"/>
              <a:t>църква</a:t>
            </a:r>
            <a:r>
              <a:rPr lang="ru-RU" sz="2000" b="1" dirty="0"/>
              <a:t> „Свети Стефан“ в </a:t>
            </a:r>
            <a:r>
              <a:rPr lang="ru-RU" sz="2000" b="1" dirty="0" err="1"/>
              <a:t>Цариград</a:t>
            </a:r>
            <a:r>
              <a:rPr lang="ru-RU" sz="2000" b="1" dirty="0"/>
              <a:t>, </a:t>
            </a:r>
            <a:r>
              <a:rPr lang="ru-RU" sz="2000" b="1" dirty="0" err="1"/>
              <a:t>заедно</a:t>
            </a:r>
            <a:r>
              <a:rPr lang="ru-RU" sz="2000" b="1" dirty="0"/>
              <a:t> </a:t>
            </a:r>
            <a:r>
              <a:rPr lang="ru-RU" sz="2000" b="1" dirty="0" err="1"/>
              <a:t>със</a:t>
            </a:r>
            <a:r>
              <a:rPr lang="ru-RU" sz="2000" b="1" dirty="0"/>
              <a:t> служба и за Св. </a:t>
            </a:r>
            <a:r>
              <a:rPr lang="ru-RU" sz="2000" b="1" dirty="0" smtClean="0"/>
              <a:t>Иван </a:t>
            </a:r>
            <a:r>
              <a:rPr lang="ru-RU" sz="2000" b="1" dirty="0" err="1"/>
              <a:t>Рилски</a:t>
            </a:r>
            <a:r>
              <a:rPr lang="ru-RU" sz="2000" b="1" dirty="0"/>
              <a:t>. На </a:t>
            </a:r>
            <a:r>
              <a:rPr lang="ru-RU" sz="2000" b="1" dirty="0" err="1"/>
              <a:t>следващата</a:t>
            </a:r>
            <a:r>
              <a:rPr lang="ru-RU" sz="2000" b="1" dirty="0"/>
              <a:t> 1858 г. </a:t>
            </a:r>
            <a:r>
              <a:rPr lang="ru-RU" sz="2000" b="1" dirty="0" err="1"/>
              <a:t>този</a:t>
            </a:r>
            <a:r>
              <a:rPr lang="ru-RU" sz="2000" b="1" dirty="0"/>
              <a:t> </a:t>
            </a:r>
            <a:r>
              <a:rPr lang="ru-RU" sz="2000" b="1" dirty="0" err="1"/>
              <a:t>ден</a:t>
            </a:r>
            <a:r>
              <a:rPr lang="ru-RU" sz="2000" b="1" dirty="0"/>
              <a:t> е </a:t>
            </a:r>
            <a:r>
              <a:rPr lang="ru-RU" sz="2000" b="1" dirty="0" err="1"/>
              <a:t>отпразнуван</a:t>
            </a:r>
            <a:r>
              <a:rPr lang="ru-RU" sz="2000" b="1" dirty="0"/>
              <a:t> и в Пловдив с </a:t>
            </a:r>
            <a:r>
              <a:rPr lang="ru-RU" sz="2000" b="1" dirty="0" err="1"/>
              <a:t>тържествена</a:t>
            </a:r>
            <a:r>
              <a:rPr lang="ru-RU" sz="2000" b="1" dirty="0"/>
              <a:t> служба в </a:t>
            </a:r>
            <a:r>
              <a:rPr lang="ru-RU" sz="2000" b="1" dirty="0" err="1"/>
              <a:t>църквата</a:t>
            </a:r>
            <a:r>
              <a:rPr lang="ru-RU" sz="2000" b="1" dirty="0"/>
              <a:t> „Света Богородица“, а след </a:t>
            </a:r>
            <a:r>
              <a:rPr lang="ru-RU" sz="2000" b="1" dirty="0" err="1"/>
              <a:t>това</a:t>
            </a:r>
            <a:r>
              <a:rPr lang="ru-RU" sz="2000" b="1" dirty="0"/>
              <a:t> </a:t>
            </a:r>
            <a:r>
              <a:rPr lang="ru-RU" sz="2000" b="1" dirty="0" err="1"/>
              <a:t>учителят</a:t>
            </a:r>
            <a:r>
              <a:rPr lang="ru-RU" sz="2000" b="1" dirty="0"/>
              <a:t> </a:t>
            </a:r>
            <a:r>
              <a:rPr lang="ru-RU" sz="2000" b="1" dirty="0" err="1"/>
              <a:t>Йоаким</a:t>
            </a:r>
            <a:r>
              <a:rPr lang="ru-RU" sz="2000" b="1" dirty="0"/>
              <a:t> </a:t>
            </a:r>
            <a:r>
              <a:rPr lang="ru-RU" sz="2000" b="1" dirty="0" err="1"/>
              <a:t>Груев</a:t>
            </a:r>
            <a:r>
              <a:rPr lang="ru-RU" sz="2000" b="1" dirty="0"/>
              <a:t> </a:t>
            </a:r>
            <a:r>
              <a:rPr lang="ru-RU" sz="2000" b="1" dirty="0" err="1"/>
              <a:t>произнася</a:t>
            </a:r>
            <a:r>
              <a:rPr lang="ru-RU" sz="2000" b="1" dirty="0"/>
              <a:t> </a:t>
            </a:r>
            <a:r>
              <a:rPr lang="ru-RU" sz="2000" b="1" dirty="0" err="1"/>
              <a:t>вълнуващо</a:t>
            </a:r>
            <a:r>
              <a:rPr lang="ru-RU" sz="2000" b="1" dirty="0"/>
              <a:t> слово за живота и </a:t>
            </a:r>
            <a:r>
              <a:rPr lang="ru-RU" sz="2000" b="1" dirty="0" err="1"/>
              <a:t>делото</a:t>
            </a:r>
            <a:r>
              <a:rPr lang="ru-RU" sz="2000" b="1" dirty="0"/>
              <a:t> на </a:t>
            </a:r>
            <a:r>
              <a:rPr lang="ru-RU" sz="2000" b="1" dirty="0" err="1"/>
              <a:t>Кирил</a:t>
            </a:r>
            <a:r>
              <a:rPr lang="ru-RU" sz="2000" b="1" dirty="0"/>
              <a:t> и </a:t>
            </a:r>
            <a:r>
              <a:rPr lang="ru-RU" sz="2000" b="1" dirty="0" err="1"/>
              <a:t>Методий</a:t>
            </a:r>
            <a:r>
              <a:rPr lang="ru-RU" sz="2000" b="1" dirty="0"/>
              <a:t>. </a:t>
            </a:r>
            <a:r>
              <a:rPr lang="ru-RU" sz="2000" b="1" dirty="0" err="1"/>
              <a:t>Празникът</a:t>
            </a:r>
            <a:r>
              <a:rPr lang="ru-RU" sz="2000" b="1" dirty="0"/>
              <a:t> </a:t>
            </a:r>
            <a:r>
              <a:rPr lang="ru-RU" sz="2000" b="1" dirty="0" err="1"/>
              <a:t>започва</a:t>
            </a:r>
            <a:r>
              <a:rPr lang="ru-RU" sz="2000" b="1" dirty="0"/>
              <a:t> </a:t>
            </a:r>
            <a:r>
              <a:rPr lang="ru-RU" sz="2000" b="1" dirty="0" err="1"/>
              <a:t>редовно</a:t>
            </a:r>
            <a:r>
              <a:rPr lang="ru-RU" sz="2000" b="1" dirty="0"/>
              <a:t> да се </a:t>
            </a:r>
            <a:r>
              <a:rPr lang="ru-RU" sz="2000" b="1" dirty="0" err="1"/>
              <a:t>отбелязва</a:t>
            </a:r>
            <a:r>
              <a:rPr lang="ru-RU" sz="2000" b="1" dirty="0"/>
              <a:t> в Шумен и Лом, от 1860 г., в </a:t>
            </a:r>
            <a:r>
              <a:rPr lang="ru-RU" sz="2000" b="1" dirty="0" err="1"/>
              <a:t>Скопие</a:t>
            </a:r>
            <a:r>
              <a:rPr lang="ru-RU" sz="2000" b="1" dirty="0"/>
              <a:t> от </a:t>
            </a:r>
            <a:r>
              <a:rPr lang="ru-RU" sz="2000" b="1" dirty="0" smtClean="0"/>
              <a:t>1862г. , </a:t>
            </a:r>
            <a:r>
              <a:rPr lang="ru-RU" sz="2000" b="1" dirty="0" err="1"/>
              <a:t>във</a:t>
            </a:r>
            <a:r>
              <a:rPr lang="ru-RU" sz="2000" b="1" dirty="0"/>
              <a:t> Варна от 1863 г. 11 май се </a:t>
            </a:r>
            <a:r>
              <a:rPr lang="ru-RU" sz="2000" b="1" dirty="0" err="1"/>
              <a:t>установява</a:t>
            </a:r>
            <a:r>
              <a:rPr lang="ru-RU" sz="2000" b="1" dirty="0"/>
              <a:t> </a:t>
            </a:r>
            <a:r>
              <a:rPr lang="ru-RU" sz="2000" b="1" dirty="0" err="1"/>
              <a:t>като</a:t>
            </a:r>
            <a:r>
              <a:rPr lang="ru-RU" sz="2000" b="1" dirty="0"/>
              <a:t> </a:t>
            </a:r>
            <a:r>
              <a:rPr lang="ru-RU" sz="2000" b="1" dirty="0" err="1"/>
              <a:t>църковен</a:t>
            </a:r>
            <a:r>
              <a:rPr lang="ru-RU" sz="2000" b="1" dirty="0"/>
              <a:t> </a:t>
            </a:r>
            <a:r>
              <a:rPr lang="ru-RU" sz="2000" b="1" dirty="0" err="1"/>
              <a:t>празник</a:t>
            </a:r>
            <a:r>
              <a:rPr lang="ru-RU" sz="2000" b="1" dirty="0"/>
              <a:t> на светите </a:t>
            </a:r>
            <a:r>
              <a:rPr lang="ru-RU" sz="2000" b="1" dirty="0" err="1"/>
              <a:t>равноапостоли</a:t>
            </a:r>
            <a:r>
              <a:rPr lang="ru-RU" sz="2000" b="1" dirty="0"/>
              <a:t> </a:t>
            </a:r>
            <a:r>
              <a:rPr lang="ru-RU" sz="2000" b="1" dirty="0" err="1"/>
              <a:t>Кирил</a:t>
            </a:r>
            <a:r>
              <a:rPr lang="ru-RU" sz="2000" b="1" dirty="0"/>
              <a:t> и </a:t>
            </a:r>
            <a:r>
              <a:rPr lang="ru-RU" sz="2000" b="1" dirty="0" err="1"/>
              <a:t>Методий</a:t>
            </a:r>
            <a:r>
              <a:rPr lang="ru-RU" sz="2000" b="1" dirty="0"/>
              <a:t>. В София </a:t>
            </a:r>
            <a:r>
              <a:rPr lang="ru-RU" sz="2000" b="1" dirty="0" err="1"/>
              <a:t>празникът</a:t>
            </a:r>
            <a:r>
              <a:rPr lang="ru-RU" sz="2000" b="1" dirty="0"/>
              <a:t> е </a:t>
            </a:r>
            <a:r>
              <a:rPr lang="ru-RU" sz="2000" b="1" dirty="0" err="1"/>
              <a:t>организиран</a:t>
            </a:r>
            <a:r>
              <a:rPr lang="ru-RU" sz="2000" b="1" dirty="0"/>
              <a:t> от учителя Сава </a:t>
            </a:r>
            <a:r>
              <a:rPr lang="ru-RU" sz="2000" b="1" dirty="0" smtClean="0"/>
              <a:t>Филаретов.</a:t>
            </a:r>
            <a:endParaRPr lang="en-US" sz="2000" b="1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4" y="2258290"/>
            <a:ext cx="4530437" cy="3131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2512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bg-BG" sz="3200" b="1" i="1" dirty="0" smtClean="0"/>
              <a:t>Създаване на химнът- Върви народе възродени</a:t>
            </a:r>
            <a:endParaRPr lang="en-US" sz="3200" b="1" i="1" dirty="0"/>
          </a:p>
        </p:txBody>
      </p:sp>
      <p:sp>
        <p:nvSpPr>
          <p:cNvPr id="3" name="Правоъгълник 2"/>
          <p:cNvSpPr/>
          <p:nvPr/>
        </p:nvSpPr>
        <p:spPr>
          <a:xfrm>
            <a:off x="207818" y="1055636"/>
            <a:ext cx="3657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През</a:t>
            </a:r>
            <a:r>
              <a:rPr lang="ru-RU" sz="2400" b="1" dirty="0"/>
              <a:t> 1892 г. </a:t>
            </a:r>
            <a:r>
              <a:rPr lang="ru-RU" sz="2400" b="1" dirty="0" err="1"/>
              <a:t>Стоян</a:t>
            </a:r>
            <a:r>
              <a:rPr lang="ru-RU" sz="2400" b="1" dirty="0"/>
              <a:t> </a:t>
            </a:r>
            <a:r>
              <a:rPr lang="ru-RU" sz="2400" b="1" dirty="0" err="1"/>
              <a:t>Михайловски</a:t>
            </a:r>
            <a:r>
              <a:rPr lang="ru-RU" sz="2400" b="1" dirty="0"/>
              <a:t> </a:t>
            </a:r>
            <a:r>
              <a:rPr lang="ru-RU" sz="2400" b="1" dirty="0" err="1"/>
              <a:t>написва</a:t>
            </a:r>
            <a:r>
              <a:rPr lang="ru-RU" sz="2400" b="1" dirty="0"/>
              <a:t> текста на </a:t>
            </a:r>
            <a:r>
              <a:rPr lang="ru-RU" sz="2400" b="1" dirty="0" err="1"/>
              <a:t>училищния</a:t>
            </a:r>
            <a:r>
              <a:rPr lang="ru-RU" sz="2400" b="1" dirty="0"/>
              <a:t> </a:t>
            </a:r>
            <a:r>
              <a:rPr lang="ru-RU" sz="2400" b="1" dirty="0" err="1"/>
              <a:t>химн</a:t>
            </a:r>
            <a:r>
              <a:rPr lang="ru-RU" sz="2400" b="1" dirty="0"/>
              <a:t> с </a:t>
            </a:r>
            <a:r>
              <a:rPr lang="ru-RU" sz="2400" b="1" dirty="0" err="1"/>
              <a:t>първия</a:t>
            </a:r>
            <a:r>
              <a:rPr lang="ru-RU" sz="2400" b="1" dirty="0"/>
              <a:t> си стих „</a:t>
            </a:r>
            <a:r>
              <a:rPr lang="ru-RU" sz="2400" b="1" dirty="0" err="1"/>
              <a:t>Върви</a:t>
            </a:r>
            <a:r>
              <a:rPr lang="ru-RU" sz="2400" b="1" dirty="0"/>
              <a:t>, народе </a:t>
            </a:r>
            <a:r>
              <a:rPr lang="ru-RU" sz="2400" b="1" dirty="0" err="1"/>
              <a:t>възродени</a:t>
            </a:r>
            <a:r>
              <a:rPr lang="ru-RU" sz="2400" b="1" dirty="0"/>
              <a:t>“. </a:t>
            </a:r>
            <a:r>
              <a:rPr lang="ru-RU" sz="2400" b="1" dirty="0" err="1"/>
              <a:t>Химнът</a:t>
            </a:r>
            <a:r>
              <a:rPr lang="ru-RU" sz="2400" b="1" dirty="0"/>
              <a:t> е </a:t>
            </a:r>
            <a:r>
              <a:rPr lang="ru-RU" sz="2400" b="1" dirty="0" err="1"/>
              <a:t>озаглавен</a:t>
            </a:r>
            <a:r>
              <a:rPr lang="ru-RU" sz="2400" b="1" dirty="0"/>
              <a:t> „</a:t>
            </a:r>
            <a:r>
              <a:rPr lang="ru-RU" sz="2400" b="1" dirty="0" err="1"/>
              <a:t>Химнъ</a:t>
            </a:r>
            <a:r>
              <a:rPr lang="ru-RU" sz="2400" b="1" dirty="0"/>
              <a:t> на Св. св. </a:t>
            </a:r>
            <a:r>
              <a:rPr lang="ru-RU" sz="2400" b="1" dirty="0" err="1"/>
              <a:t>Кирилъ</a:t>
            </a:r>
            <a:r>
              <a:rPr lang="ru-RU" sz="2400" b="1" dirty="0"/>
              <a:t> и </a:t>
            </a:r>
            <a:r>
              <a:rPr lang="ru-RU" sz="2400" b="1" dirty="0" err="1"/>
              <a:t>Методи</a:t>
            </a:r>
            <a:r>
              <a:rPr lang="ru-RU" sz="2400" b="1" dirty="0"/>
              <a:t>“ и </a:t>
            </a:r>
            <a:r>
              <a:rPr lang="ru-RU" sz="2400" b="1" dirty="0" err="1"/>
              <a:t>включва</a:t>
            </a:r>
            <a:r>
              <a:rPr lang="ru-RU" sz="2400" b="1" dirty="0"/>
              <a:t> 14 куплета, от </a:t>
            </a:r>
            <a:r>
              <a:rPr lang="ru-RU" sz="2400" b="1" dirty="0" err="1"/>
              <a:t>които</a:t>
            </a:r>
            <a:r>
              <a:rPr lang="ru-RU" sz="2400" b="1" dirty="0"/>
              <a:t> </a:t>
            </a:r>
            <a:r>
              <a:rPr lang="ru-RU" sz="2400" b="1" dirty="0" err="1"/>
              <a:t>днес</a:t>
            </a:r>
            <a:r>
              <a:rPr lang="ru-RU" sz="2400" b="1" dirty="0"/>
              <a:t> се </a:t>
            </a:r>
            <a:r>
              <a:rPr lang="ru-RU" sz="2400" b="1" dirty="0" err="1"/>
              <a:t>изпълняват</a:t>
            </a:r>
            <a:r>
              <a:rPr lang="ru-RU" sz="2400" b="1" dirty="0"/>
              <a:t> </a:t>
            </a:r>
            <a:r>
              <a:rPr lang="ru-RU" sz="2400" b="1" dirty="0" err="1"/>
              <a:t>най-често</a:t>
            </a:r>
            <a:r>
              <a:rPr lang="ru-RU" sz="2400" b="1" dirty="0"/>
              <a:t> </a:t>
            </a:r>
            <a:r>
              <a:rPr lang="ru-RU" sz="2400" b="1" dirty="0" err="1"/>
              <a:t>първите</a:t>
            </a:r>
            <a:r>
              <a:rPr lang="ru-RU" sz="2400" b="1" dirty="0"/>
              <a:t> 6. </a:t>
            </a:r>
            <a:r>
              <a:rPr lang="ru-RU" sz="2400" b="1" dirty="0" err="1"/>
              <a:t>Панайот</a:t>
            </a:r>
            <a:r>
              <a:rPr lang="ru-RU" sz="2400" b="1" dirty="0"/>
              <a:t> </a:t>
            </a:r>
            <a:r>
              <a:rPr lang="ru-RU" sz="2400" b="1" dirty="0" err="1"/>
              <a:t>Пипков</a:t>
            </a:r>
            <a:r>
              <a:rPr lang="ru-RU" sz="2400" b="1" dirty="0"/>
              <a:t> </a:t>
            </a:r>
            <a:r>
              <a:rPr lang="ru-RU" sz="2400" b="1" dirty="0" err="1"/>
              <a:t>създава</a:t>
            </a:r>
            <a:r>
              <a:rPr lang="ru-RU" sz="2400" b="1" dirty="0"/>
              <a:t> </a:t>
            </a:r>
            <a:r>
              <a:rPr lang="ru-RU" sz="2400" b="1" dirty="0" err="1"/>
              <a:t>музиката</a:t>
            </a:r>
            <a:r>
              <a:rPr lang="ru-RU" sz="2400" b="1" dirty="0"/>
              <a:t> </a:t>
            </a:r>
            <a:r>
              <a:rPr lang="ru-RU" sz="2400" b="1" dirty="0" err="1"/>
              <a:t>към</a:t>
            </a:r>
            <a:r>
              <a:rPr lang="ru-RU" sz="2400" b="1" dirty="0"/>
              <a:t> </a:t>
            </a:r>
            <a:r>
              <a:rPr lang="ru-RU" sz="2400" b="1" dirty="0" err="1"/>
              <a:t>химна</a:t>
            </a:r>
            <a:r>
              <a:rPr lang="ru-RU" sz="2400" b="1" dirty="0"/>
              <a:t> на 11 май </a:t>
            </a:r>
            <a:r>
              <a:rPr lang="ru-RU" sz="2400" b="1" dirty="0" smtClean="0"/>
              <a:t>1901г.</a:t>
            </a:r>
            <a:endParaRPr lang="en-US" sz="2400" b="1" dirty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108" y="1169411"/>
            <a:ext cx="4807527" cy="2640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703" y="3775648"/>
            <a:ext cx="2715207" cy="2971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370" y="3768436"/>
            <a:ext cx="1991937" cy="2951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84054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bg2">
              <a:lumMod val="9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1050492"/>
            <a:ext cx="8229600" cy="1143000"/>
          </a:xfrm>
        </p:spPr>
        <p:txBody>
          <a:bodyPr>
            <a:normAutofit/>
          </a:bodyPr>
          <a:lstStyle/>
          <a:p>
            <a:r>
              <a:rPr lang="bg-BG" sz="3200" b="1" i="1" dirty="0" smtClean="0"/>
              <a:t>Благодаря за вниманието!</a:t>
            </a:r>
            <a:endParaRPr lang="en-US" sz="3200" b="1" i="1" dirty="0"/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2646219"/>
            <a:ext cx="4889867" cy="3338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2281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</TotalTime>
  <Words>379</Words>
  <Application>Microsoft Office PowerPoint</Application>
  <PresentationFormat>Презентация на цял екран (4:3)</PresentationFormat>
  <Paragraphs>13</Paragraphs>
  <Slides>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7</vt:i4>
      </vt:variant>
    </vt:vector>
  </HeadingPairs>
  <TitlesOfParts>
    <vt:vector size="8" baseType="lpstr">
      <vt:lpstr>Office тема</vt:lpstr>
      <vt:lpstr>24 май. Денят на българската просвета и култура</vt:lpstr>
      <vt:lpstr>Денят на българската просвета и култура</vt:lpstr>
      <vt:lpstr> Глаголицата претърпява своеобразни промени, докато се оформи в сегашния си вид – кирилица, на която се пише на български, руски, украински, македонски, сръбски и други езици. Кирилицата е официална азбука в Монголия и в някои републики от бившия Съветски съюз, а до 19 век се е ползвала и в Румъния. </vt:lpstr>
      <vt:lpstr>Произлизане на празника</vt:lpstr>
      <vt:lpstr>1857- почетен е празникът</vt:lpstr>
      <vt:lpstr>Създаване на химнът- Върви народе възродени</vt:lpstr>
      <vt:lpstr>Благодаря за вниманието!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user</dc:creator>
  <cp:lastModifiedBy>user</cp:lastModifiedBy>
  <cp:revision>32</cp:revision>
  <dcterms:created xsi:type="dcterms:W3CDTF">2020-04-30T09:04:40Z</dcterms:created>
  <dcterms:modified xsi:type="dcterms:W3CDTF">2020-05-05T18:06:54Z</dcterms:modified>
</cp:coreProperties>
</file>