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852" r:id="rId4"/>
  </p:sldMasterIdLst>
  <p:notesMasterIdLst>
    <p:notesMasterId r:id="rId11"/>
  </p:notesMasterIdLst>
  <p:handoutMasterIdLst>
    <p:handoutMasterId r:id="rId12"/>
  </p:handout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66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441" autoAdjust="0"/>
  </p:normalViewPr>
  <p:slideViewPr>
    <p:cSldViewPr snapToGrid="0" snapToObjects="1">
      <p:cViewPr varScale="1">
        <p:scale>
          <a:sx n="87" d="100"/>
          <a:sy n="87" d="100"/>
        </p:scale>
        <p:origin x="69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69" d="100"/>
          <a:sy n="69" d="100"/>
        </p:scale>
        <p:origin x="326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EA663F-0F71-4941-839F-4D376A50B15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142CB8-EC67-47AC-810C-39EACC3AA53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1F8F58-3262-4466-8DB1-B329F63F404F}" type="datetimeFigureOut">
              <a:rPr lang="en-US" smtClean="0"/>
              <a:t>11/11/2020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EB2D2D-60E4-477E-84AF-48DE5C24FA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F6F142-CFE2-4AA2-8A1E-CADC565C24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F595F6-1BED-4F30-933F-F0CD66CEE7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5411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CF71C-E8D2-4E49-B04C-B160BC17D861}" type="datetimeFigureOut">
              <a:rPr lang="en-US" smtClean="0"/>
              <a:t>11/11/2020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76E09-41B7-FE4E-B099-04DFD58B8CF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511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D76E09-41B7-FE4E-B099-04DFD58B8CF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166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0534-BB92-D249-82B9-49A38E7BB51A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673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8AFE-A49F-3347-91BC-9E8CE1BCC4B4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088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5EA109CB-DDDB-7949-A85C-355CAB3D7576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66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56BB9-C860-D945-A0DA-AC84E1154E6B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17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966-147F-B24F-8855-ADF4B9638779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68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B21E-6508-274A-8215-090AB0A8BFD7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467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E3B75-9C36-5140-9B2C-4AB02DB5CE55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5107-D26A-8749-91B4-BDF6C1B6361A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674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6945-859D-154B-9E61-3980F2B5BC84}" type="datetime1">
              <a:rPr lang="en-US" smtClean="0"/>
              <a:t>11/11/2020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728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2B72-5EFB-2B4D-BBDF-916337A53DC6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891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B05E1-C71E-544E-9F74-844878BC4783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52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3E2B6D2D-DD65-7542-B616-C09BD0686257}" type="datetime1">
              <a:rPr lang="en-US" smtClean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904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C28659E-412C-4600-B45E-BAE370BC24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vocados and peppers on a cutting board">
            <a:extLst>
              <a:ext uri="{FF2B5EF4-FFF2-40B4-BE49-F238E27FC236}">
                <a16:creationId xmlns:a16="http://schemas.microsoft.com/office/drawing/2014/main" id="{573EC269-9A59-49F8-B377-784E209B3A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0802" y="10"/>
            <a:ext cx="12191980" cy="685798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E95896B-6905-4618-A7DF-DED8A61FB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748BD8C-4984-4138-94CA-2DC5F39DC3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blipFill dpi="0" rotWithShape="1">
            <a:blip r:embed="rId4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C93519-6B29-1346-9FCB-0835B80531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1920577"/>
          </a:xfrm>
        </p:spPr>
        <p:txBody>
          <a:bodyPr anchor="b">
            <a:normAutofit/>
          </a:bodyPr>
          <a:lstStyle/>
          <a:p>
            <a:r>
              <a:rPr lang="en-US" dirty="0" err="1" smtClean="0">
                <a:solidFill>
                  <a:srgbClr val="FFFFFF"/>
                </a:solidFill>
              </a:rPr>
              <a:t>Shopska</a:t>
            </a:r>
            <a:r>
              <a:rPr lang="en-US" dirty="0" smtClean="0">
                <a:solidFill>
                  <a:srgbClr val="FFFFFF"/>
                </a:solidFill>
              </a:rPr>
              <a:t> salad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57FFE273-805C-47CC-98BD-C63CD14BF6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Antonia Atanasova 5d class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24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A3660D"/>
            </a:gs>
            <a:gs pos="83000">
              <a:srgbClr val="A3660D"/>
            </a:gs>
            <a:gs pos="100000">
              <a:srgbClr val="A3660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611953"/>
            <a:ext cx="10058400" cy="5835146"/>
          </a:xfrm>
          <a:gradFill>
            <a:gsLst>
              <a:gs pos="0">
                <a:srgbClr val="92D050"/>
              </a:gs>
              <a:gs pos="74000">
                <a:srgbClr val="A3660D"/>
              </a:gs>
              <a:gs pos="83000">
                <a:srgbClr val="A3660D"/>
              </a:gs>
              <a:gs pos="100000">
                <a:srgbClr val="A3660D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en-US" dirty="0"/>
              <a:t>This is Bulgaria's most famous dish and national </a:t>
            </a:r>
            <a:r>
              <a:rPr lang="en-US" smtClean="0"/>
              <a:t>salad. The </a:t>
            </a:r>
            <a:r>
              <a:rPr lang="en-US" dirty="0"/>
              <a:t>ingredients used were chosen in part because they resemble the three colors of the Bulgarian flag, and </a:t>
            </a:r>
            <a:r>
              <a:rPr lang="en-US" dirty="0" smtClean="0"/>
              <a:t>this </a:t>
            </a:r>
            <a:r>
              <a:rPr lang="en-US" dirty="0"/>
              <a:t>would evoke a national sentiment</a:t>
            </a:r>
            <a:endParaRPr lang="bg-BG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17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A3660D"/>
            </a:gs>
            <a:gs pos="83000">
              <a:srgbClr val="A3660D"/>
            </a:gs>
            <a:gs pos="100000">
              <a:srgbClr val="A3660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0"/>
            <a:ext cx="10058400" cy="1932972"/>
          </a:xfrm>
        </p:spPr>
        <p:txBody>
          <a:bodyPr>
            <a:noAutofit/>
          </a:bodyPr>
          <a:lstStyle/>
          <a:p>
            <a:r>
              <a:rPr lang="en-US" sz="2800" dirty="0"/>
              <a:t>Though the salad's name comes from the region called </a:t>
            </a:r>
            <a:r>
              <a:rPr lang="en-US" sz="2800" dirty="0" err="1"/>
              <a:t>Shopluk</a:t>
            </a:r>
            <a:r>
              <a:rPr lang="en-US" sz="2800" dirty="0"/>
              <a:t>, in fact, it was invented around 1955 in a Black Sea resort near Varna, called </a:t>
            </a:r>
            <a:r>
              <a:rPr lang="en-US" sz="2800" dirty="0" err="1"/>
              <a:t>Druzhba</a:t>
            </a:r>
            <a:r>
              <a:rPr lang="en-US" sz="2800" dirty="0"/>
              <a:t>. It can be found in one of the first state-approved repertoires from 1956</a:t>
            </a:r>
            <a:endParaRPr lang="bg-BG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5995" y="1730213"/>
            <a:ext cx="4725133" cy="47251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661" y="3064345"/>
            <a:ext cx="5651668" cy="3391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9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A3660D"/>
            </a:gs>
            <a:gs pos="83000">
              <a:srgbClr val="A3660D"/>
            </a:gs>
            <a:gs pos="100000">
              <a:srgbClr val="A3660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217171"/>
            <a:ext cx="10058400" cy="6420738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sz="7300" dirty="0" smtClean="0"/>
              <a:t>ingredients</a:t>
            </a:r>
            <a:r>
              <a:rPr lang="bg-BG" sz="7300" dirty="0" smtClean="0"/>
              <a:t/>
            </a:r>
            <a:br>
              <a:rPr lang="bg-BG" sz="7300" dirty="0" smtClean="0"/>
            </a:br>
            <a:r>
              <a:rPr lang="en-US" sz="7300" dirty="0" smtClean="0"/>
              <a:t>-</a:t>
            </a:r>
            <a:r>
              <a:rPr lang="bg-BG" sz="7300" dirty="0" smtClean="0"/>
              <a:t> </a:t>
            </a:r>
            <a:r>
              <a:rPr lang="en-US" sz="3600" dirty="0" smtClean="0"/>
              <a:t>tomatoes              </a:t>
            </a:r>
            <a:r>
              <a:rPr lang="en-US" sz="7200" dirty="0" smtClean="0"/>
              <a:t>- </a:t>
            </a:r>
            <a:r>
              <a:rPr lang="bg-BG" sz="3600" dirty="0" smtClean="0"/>
              <a:t> </a:t>
            </a:r>
            <a:r>
              <a:rPr lang="en-US" sz="3600" dirty="0" smtClean="0"/>
              <a:t>vinegar</a:t>
            </a:r>
            <a:br>
              <a:rPr lang="en-US" sz="3600" dirty="0" smtClean="0"/>
            </a:br>
            <a:r>
              <a:rPr lang="en-US" sz="7200" dirty="0" smtClean="0"/>
              <a:t>-</a:t>
            </a:r>
            <a:r>
              <a:rPr lang="en-US" sz="3600" dirty="0" smtClean="0"/>
              <a:t> cucumber              </a:t>
            </a:r>
            <a:r>
              <a:rPr lang="en-US" sz="7200" dirty="0" smtClean="0"/>
              <a:t>- </a:t>
            </a:r>
            <a:r>
              <a:rPr lang="en-US" sz="4000" dirty="0" smtClean="0"/>
              <a:t>parsley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7200" dirty="0" smtClean="0"/>
              <a:t>- </a:t>
            </a:r>
            <a:r>
              <a:rPr lang="en-US" sz="3600" dirty="0" smtClean="0"/>
              <a:t>onion                </a:t>
            </a:r>
            <a:r>
              <a:rPr lang="en-US" sz="7200" dirty="0" smtClean="0"/>
              <a:t> -</a:t>
            </a:r>
            <a:r>
              <a:rPr lang="en-US" sz="3600" dirty="0" smtClean="0"/>
              <a:t>   olive       </a:t>
            </a:r>
            <a:br>
              <a:rPr lang="en-US" sz="3600" dirty="0" smtClean="0"/>
            </a:br>
            <a:r>
              <a:rPr lang="en-US" sz="7200" dirty="0" smtClean="0"/>
              <a:t>-</a:t>
            </a:r>
            <a:r>
              <a:rPr lang="en-US" sz="3600" dirty="0" smtClean="0"/>
              <a:t> cheese               </a:t>
            </a:r>
            <a:r>
              <a:rPr lang="en-US" sz="7200" dirty="0" smtClean="0"/>
              <a:t>  - </a:t>
            </a:r>
            <a:r>
              <a:rPr lang="en-US" sz="3600" dirty="0" smtClean="0"/>
              <a:t>pepper</a:t>
            </a:r>
            <a:br>
              <a:rPr lang="en-US" sz="3600" dirty="0" smtClean="0"/>
            </a:br>
            <a:r>
              <a:rPr lang="en-US" sz="7200" dirty="0" smtClean="0"/>
              <a:t>-</a:t>
            </a:r>
            <a:r>
              <a:rPr lang="en-US" sz="3600" dirty="0" smtClean="0"/>
              <a:t> salt</a:t>
            </a:r>
            <a:br>
              <a:rPr lang="en-US" sz="3600" dirty="0" smtClean="0"/>
            </a:br>
            <a:r>
              <a:rPr lang="en-US" sz="7200" dirty="0" smtClean="0"/>
              <a:t>- </a:t>
            </a:r>
            <a:r>
              <a:rPr lang="en-US" sz="3600" dirty="0" smtClean="0"/>
              <a:t>olive oil</a:t>
            </a:r>
            <a:r>
              <a:rPr lang="bg-BG" sz="7300" dirty="0" smtClean="0"/>
              <a:t/>
            </a:r>
            <a:br>
              <a:rPr lang="bg-BG" sz="7300" dirty="0" smtClean="0"/>
            </a:br>
            <a:endParaRPr lang="bg-BG" sz="73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45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A3660D"/>
            </a:gs>
            <a:gs pos="83000">
              <a:srgbClr val="A3660D"/>
            </a:gs>
            <a:gs pos="100000">
              <a:srgbClr val="A3660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9280" y="194311"/>
            <a:ext cx="3051928" cy="2286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0730" y="2971211"/>
            <a:ext cx="5081778" cy="36666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818" y="194311"/>
            <a:ext cx="5057282" cy="336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A3660D"/>
            </a:gs>
            <a:gs pos="83000">
              <a:srgbClr val="A3660D"/>
            </a:gs>
            <a:gs pos="100000">
              <a:srgbClr val="A3660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8154" y="1837944"/>
            <a:ext cx="5216652" cy="1609344"/>
          </a:xfrm>
        </p:spPr>
        <p:txBody>
          <a:bodyPr>
            <a:normAutofit/>
          </a:bodyPr>
          <a:lstStyle/>
          <a:p>
            <a:r>
              <a:rPr lang="en-US" sz="9600" dirty="0" smtClean="0"/>
              <a:t>THANK YOU</a:t>
            </a:r>
            <a:endParaRPr lang="bg-BG" sz="9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08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Status xmlns="71af3243-3dd4-4a8d-8c0d-dd76da1f02a5">Not started</Statu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b385d60f68dd989dca1fdc827799d85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11b479caf7b199da365455750e4572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FE37E5-361E-44A8-9195-3950757C1D52}">
  <ds:schemaRefs>
    <ds:schemaRef ds:uri="http://www.w3.org/XML/1998/namespace"/>
    <ds:schemaRef ds:uri="http://purl.org/dc/elements/1.1/"/>
    <ds:schemaRef ds:uri="http://schemas.microsoft.com/office/2006/documentManagement/types"/>
    <ds:schemaRef ds:uri="http://purl.org/dc/terms/"/>
    <ds:schemaRef ds:uri="16c05727-aa75-4e4a-9b5f-8a80a1165891"/>
    <ds:schemaRef ds:uri="71af3243-3dd4-4a8d-8c0d-dd76da1f02a5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97099A4-1E65-4BB3-9461-5372343E49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32156A-E168-448F-9903-2D2450C185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Produce design</Template>
  <TotalTime>0</TotalTime>
  <Words>122</Words>
  <Application>Microsoft Office PowerPoint</Application>
  <PresentationFormat>Widescreen</PresentationFormat>
  <Paragraphs>12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Cambria</vt:lpstr>
      <vt:lpstr>Rockwell</vt:lpstr>
      <vt:lpstr>Rockwell Condensed</vt:lpstr>
      <vt:lpstr>Wingdings</vt:lpstr>
      <vt:lpstr>Wood Type</vt:lpstr>
      <vt:lpstr>Shopska salad</vt:lpstr>
      <vt:lpstr>This is Bulgaria's most famous dish and national salad. The ingredients used were chosen in part because they resemble the three colors of the Bulgarian flag, and this would evoke a national sentiment</vt:lpstr>
      <vt:lpstr>Though the salad's name comes from the region called Shopluk, in fact, it was invented around 1955 in a Black Sea resort near Varna, called Druzhba. It can be found in one of the first state-approved repertoires from 1956</vt:lpstr>
      <vt:lpstr> ingredients - tomatoes              -  vinegar - cucumber              - parsley - onion                 -   olive        - cheese                 - pepper - salt - olive oil </vt:lpstr>
      <vt:lpstr>PowerPoint Presentation</vt:lpstr>
      <vt:lpstr>THANK YOU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2020-11-11T07:31:59Z</dcterms:created>
  <dcterms:modified xsi:type="dcterms:W3CDTF">2020-11-11T19:04:11Z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