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3" roundtripDataSignature="AMtx7mj0eVBYNI0jfUfaU3qFNtMMP11i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customschemas.google.com/relationships/presentationmetadata" Target="meta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bg-BG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rgbClr val="E6C7A4"/>
            </a:gs>
            <a:gs pos="100000">
              <a:srgbClr val="FFFFC5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-BG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Relationship Id="rId4" Type="http://schemas.openxmlformats.org/officeDocument/2006/relationships/image" Target="../media/image8.png"/><Relationship Id="rId5" Type="http://schemas.openxmlformats.org/officeDocument/2006/relationships/hyperlink" Target="http://drive.google.com/file/d/1fCKMYns_Ugyobpbeq_OMfryYXk0rHcAN/view" TargetMode="External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5.png"/><Relationship Id="rId6" Type="http://schemas.openxmlformats.org/officeDocument/2006/relationships/image" Target="../media/image15.png"/><Relationship Id="rId7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683568" y="1484784"/>
            <a:ext cx="7990656" cy="252271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860"/>
              <a:buFont typeface="Calibri"/>
              <a:buNone/>
            </a:pPr>
            <a:r>
              <a:rPr b="1" lang="bg-BG" sz="4860">
                <a:solidFill>
                  <a:srgbClr val="F8A45E"/>
                </a:solidFill>
              </a:rPr>
              <a:t>11 май </a:t>
            </a:r>
            <a:br>
              <a:rPr b="1" lang="bg-BG" sz="4860">
                <a:solidFill>
                  <a:srgbClr val="F8A45E"/>
                </a:solidFill>
              </a:rPr>
            </a:br>
            <a:r>
              <a:rPr b="1" lang="bg-BG" sz="4860">
                <a:solidFill>
                  <a:srgbClr val="F8A45E"/>
                </a:solidFill>
              </a:rPr>
              <a:t>Ден на първоучителите-Светите братя Кирил и Методий</a:t>
            </a:r>
            <a:endParaRPr b="1" sz="4860">
              <a:solidFill>
                <a:srgbClr val="F8A45E"/>
              </a:solidFill>
            </a:endParaRPr>
          </a:p>
        </p:txBody>
      </p:sp>
      <p:sp>
        <p:nvSpPr>
          <p:cNvPr id="89" name="Google Shape;89;p1"/>
          <p:cNvSpPr txBox="1"/>
          <p:nvPr>
            <p:ph idx="1" type="subTitle"/>
          </p:nvPr>
        </p:nvSpPr>
        <p:spPr>
          <a:xfrm>
            <a:off x="238267" y="4793954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ABF8E"/>
              </a:buClr>
              <a:buSzPts val="3200"/>
              <a:buNone/>
            </a:pPr>
            <a:r>
              <a:rPr lang="bg-BG">
                <a:solidFill>
                  <a:srgbClr val="FABF8E"/>
                </a:solidFill>
              </a:rPr>
              <a:t>Изработено от: Йоана Димитрова</a:t>
            </a:r>
            <a:endParaRPr>
              <a:solidFill>
                <a:srgbClr val="FABF8E"/>
              </a:solidFill>
            </a:endParaRPr>
          </a:p>
        </p:txBody>
      </p:sp>
      <p:pic>
        <p:nvPicPr>
          <p:cNvPr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116632"/>
            <a:ext cx="1935657" cy="1935657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32240" y="3634404"/>
            <a:ext cx="1872208" cy="2958053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94848" y="332656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>
            <p:ph type="title"/>
          </p:nvPr>
        </p:nvSpPr>
        <p:spPr>
          <a:xfrm>
            <a:off x="413052" y="39838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Кирил и Методий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98" name="Google Shape;98;p2"/>
          <p:cNvSpPr txBox="1"/>
          <p:nvPr>
            <p:ph idx="1" type="body"/>
          </p:nvPr>
        </p:nvSpPr>
        <p:spPr>
          <a:xfrm>
            <a:off x="467544" y="1484784"/>
            <a:ext cx="8229600" cy="1756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3200"/>
              <a:buNone/>
            </a:pPr>
            <a:r>
              <a:rPr lang="bg-BG">
                <a:solidFill>
                  <a:srgbClr val="F8A45E"/>
                </a:solidFill>
              </a:rPr>
              <a:t>Св. св. Кирил и Методий са двама братя теолози, които са родени в Солун,</a:t>
            </a:r>
            <a:endParaRPr>
              <a:solidFill>
                <a:srgbClr val="F8A45E"/>
              </a:solidFill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855457" y="2492894"/>
            <a:ext cx="7344816" cy="2062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bg-BG" sz="32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 Византия, през IX век. Те развиват мисионерска дейност като проповедници на християнството сред различни народи.</a:t>
            </a:r>
            <a:endParaRPr b="0" i="0" sz="3200" u="none" cap="none" strike="noStrike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5457" y="4538973"/>
            <a:ext cx="4032448" cy="2117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72200" y="4293095"/>
            <a:ext cx="1761809" cy="2281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 title="Yoana Dimitrova - favourite_chair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31330" y="502272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>
            <p:ph type="title"/>
          </p:nvPr>
        </p:nvSpPr>
        <p:spPr>
          <a:xfrm>
            <a:off x="467544" y="47667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Кирил и Методий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108" name="Google Shape;108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3000"/>
              <a:buNone/>
            </a:pPr>
            <a:r>
              <a:rPr lang="bg-BG" sz="3000">
                <a:solidFill>
                  <a:srgbClr val="F8A45E"/>
                </a:solidFill>
              </a:rPr>
              <a:t>Те още са наричани апостоли на славяните. На тях се дължи създаването на азбуката глаголица – първата азбука,               </a:t>
            </a:r>
            <a:endParaRPr sz="3000">
              <a:solidFill>
                <a:srgbClr val="F8A45E"/>
              </a:solidFill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426305" y="2924944"/>
            <a:ext cx="8208912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bg-BG" sz="32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bg-BG" sz="30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която служи за писменост на езика староцърковен славянски. Азбуката кирилица, създадена на основата на тази глаголица, се използва и до днес в различни славянски езици.</a:t>
            </a:r>
            <a:endParaRPr b="0" i="0" sz="3000" u="none" cap="none" strike="noStrike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584" y="5044372"/>
            <a:ext cx="3611147" cy="151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49754" y="4779962"/>
            <a:ext cx="1508076" cy="19785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Кирил и Методий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117" name="Google Shape;117;p4"/>
          <p:cNvSpPr txBox="1"/>
          <p:nvPr>
            <p:ph idx="1" type="body"/>
          </p:nvPr>
        </p:nvSpPr>
        <p:spPr>
          <a:xfrm>
            <a:off x="467544" y="1481599"/>
            <a:ext cx="8229600" cy="23328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2400"/>
              <a:buNone/>
            </a:pPr>
            <a:r>
              <a:rPr lang="bg-BG" sz="2400">
                <a:solidFill>
                  <a:srgbClr val="F8A45E"/>
                </a:solidFill>
              </a:rPr>
              <a:t>Солунските братя, са канонизирани като светци за превода и популяризирането на Библията на старобългарски език и разпространяване на християнството сред славяноезични народи. Православната църква ги почита и като едни от светите Седмочисленици заедно с техните ученици и последователи </a:t>
            </a:r>
            <a:endParaRPr/>
          </a:p>
        </p:txBody>
      </p:sp>
      <p:pic>
        <p:nvPicPr>
          <p:cNvPr id="118" name="Google Shape;11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4446693"/>
            <a:ext cx="1927626" cy="217661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 txBox="1"/>
          <p:nvPr/>
        </p:nvSpPr>
        <p:spPr>
          <a:xfrm>
            <a:off x="675273" y="4006957"/>
            <a:ext cx="12241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bg-BG" sz="18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Климент</a:t>
            </a:r>
            <a:endParaRPr b="0" i="0" sz="1800" u="none" cap="none" strike="noStrike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3768" y="4446692"/>
            <a:ext cx="1936487" cy="217661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 txBox="1"/>
          <p:nvPr/>
        </p:nvSpPr>
        <p:spPr>
          <a:xfrm>
            <a:off x="2523991" y="4077360"/>
            <a:ext cx="18002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bg-BG" sz="18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Наум</a:t>
            </a:r>
            <a:endParaRPr b="0" i="0" sz="1800" u="none" cap="none" strike="noStrike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16016" y="4216533"/>
            <a:ext cx="813920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"/>
          <p:cNvSpPr txBox="1"/>
          <p:nvPr/>
        </p:nvSpPr>
        <p:spPr>
          <a:xfrm>
            <a:off x="4499992" y="3814454"/>
            <a:ext cx="12241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bg-BG" sz="1800" u="none" cap="none" strike="noStrike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Ангеларий</a:t>
            </a:r>
            <a:endParaRPr sz="1800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4" name="Google Shape;124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840831" y="4269431"/>
            <a:ext cx="1406892" cy="234247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/>
          <p:nvPr/>
        </p:nvSpPr>
        <p:spPr>
          <a:xfrm>
            <a:off x="5580112" y="3883119"/>
            <a:ext cx="1728192" cy="3771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800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Горазд</a:t>
            </a:r>
            <a:endParaRPr sz="1800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357077" y="4683286"/>
            <a:ext cx="1709145" cy="112197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/>
          <p:cNvSpPr txBox="1"/>
          <p:nvPr/>
        </p:nvSpPr>
        <p:spPr>
          <a:xfrm>
            <a:off x="7357077" y="4260288"/>
            <a:ext cx="1967414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400">
                <a:solidFill>
                  <a:srgbClr val="F8A45E"/>
                </a:solidFill>
                <a:latin typeface="Calibri"/>
                <a:ea typeface="Calibri"/>
                <a:cs typeface="Calibri"/>
                <a:sym typeface="Calibri"/>
              </a:rPr>
              <a:t>Сава Седмочисленик</a:t>
            </a:r>
            <a:endParaRPr sz="1400">
              <a:solidFill>
                <a:srgbClr val="F8A45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Мисии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133" name="Google Shape;133;p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2800"/>
              <a:buFont typeface="Noto Sans Symbols"/>
              <a:buChar char="⮚"/>
            </a:pPr>
            <a:r>
              <a:rPr lang="bg-BG" sz="2800">
                <a:solidFill>
                  <a:srgbClr val="F8A45E"/>
                </a:solidFill>
              </a:rPr>
              <a:t>В края на 855 г. и началото на 856 г. Кирил бил изпратен от управниците на Византийската империя със специална мисия при сарацините в Багдадския халифат. Тази мисия е имала за цел да защити християнството от нападките на мюсюлманите.</a:t>
            </a:r>
            <a:endParaRPr/>
          </a:p>
          <a:p>
            <a:pPr indent="-165100" lvl="0" marL="34290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rgbClr val="F8A45E"/>
              </a:solidFill>
            </a:endParaRPr>
          </a:p>
        </p:txBody>
      </p:sp>
      <p:pic>
        <p:nvPicPr>
          <p:cNvPr id="134" name="Google Shape;13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7624" y="3861048"/>
            <a:ext cx="1964531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4008" y="4293096"/>
            <a:ext cx="3783374" cy="23042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Мисии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141" name="Google Shape;141;p6"/>
          <p:cNvSpPr txBox="1"/>
          <p:nvPr>
            <p:ph idx="1" type="body"/>
          </p:nvPr>
        </p:nvSpPr>
        <p:spPr>
          <a:xfrm>
            <a:off x="467544" y="141277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2800"/>
              <a:buFont typeface="Noto Sans Symbols"/>
              <a:buChar char="⮚"/>
            </a:pPr>
            <a:r>
              <a:rPr lang="bg-BG" sz="2800">
                <a:solidFill>
                  <a:srgbClr val="F8A45E"/>
                </a:solidFill>
              </a:rPr>
              <a:t>860 г.- в тази мисия взема участие и Методий. Обикновено се говори за мисия у хазарите, но от описанието на дейността на солунските братя става ясно, че задачата им е била много по-широка, че тя обхваща не само земята на хазарите, но и други области на Южна Русия. 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id="142" name="Google Shape;14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9592" y="4293096"/>
            <a:ext cx="3168352" cy="2389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4179" y="4359005"/>
            <a:ext cx="4014258" cy="22580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C5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"/>
          <p:cNvSpPr txBox="1"/>
          <p:nvPr>
            <p:ph type="title"/>
          </p:nvPr>
        </p:nvSpPr>
        <p:spPr>
          <a:xfrm>
            <a:off x="467544" y="249289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8A45E"/>
              </a:buClr>
              <a:buSzPts val="4400"/>
              <a:buFont typeface="Calibri"/>
              <a:buNone/>
            </a:pPr>
            <a:r>
              <a:rPr b="1" lang="bg-BG">
                <a:solidFill>
                  <a:srgbClr val="F8A45E"/>
                </a:solidFill>
              </a:rPr>
              <a:t>БЛАГОДАРЯ ЗА ВНИМАНИЕТО!</a:t>
            </a:r>
            <a:endParaRPr b="1">
              <a:solidFill>
                <a:srgbClr val="F8A45E"/>
              </a:solidFill>
            </a:endParaRPr>
          </a:p>
        </p:txBody>
      </p:sp>
      <p:sp>
        <p:nvSpPr>
          <p:cNvPr id="149" name="Google Shape;149;p7"/>
          <p:cNvSpPr txBox="1"/>
          <p:nvPr>
            <p:ph idx="1" type="body"/>
          </p:nvPr>
        </p:nvSpPr>
        <p:spPr>
          <a:xfrm>
            <a:off x="539552" y="188640"/>
            <a:ext cx="8229600" cy="7095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2020-05-06T13:39:54Z</dcterms:created>
  <dc:creator>User</dc:creator>
</cp:coreProperties>
</file>