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63" r:id="rId4"/>
    <p:sldId id="265" r:id="rId5"/>
    <p:sldId id="266" r:id="rId6"/>
    <p:sldId id="267" r:id="rId7"/>
    <p:sldId id="261" r:id="rId8"/>
    <p:sldId id="268" r:id="rId9"/>
    <p:sldId id="270" r:id="rId10"/>
    <p:sldId id="272" r:id="rId11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D4FF"/>
    <a:srgbClr val="FFFF99"/>
    <a:srgbClr val="AADAF4"/>
    <a:srgbClr val="E3D49F"/>
    <a:srgbClr val="BA8CDC"/>
    <a:srgbClr val="6CCC2A"/>
    <a:srgbClr val="89CDC0"/>
    <a:srgbClr val="8BCB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1766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68753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97146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15393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4683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15095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56892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29750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88444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2269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01601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16181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50712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05655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33389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77374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58336C-CF5C-42FD-B3D4-956025898326}" type="datetimeFigureOut">
              <a:rPr lang="bg-BG" smtClean="0"/>
              <a:t>29.4.2020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85804CB-02CC-4096-A421-B7B4A336550D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561783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4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chemeClr val="accent1">
                <a:lumMod val="40000"/>
                <a:lumOff val="60000"/>
              </a:schemeClr>
            </a:gs>
            <a:gs pos="100000">
              <a:srgbClr val="8BCBC6"/>
            </a:gs>
            <a:gs pos="100000">
              <a:srgbClr val="00B05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лавие 5"/>
          <p:cNvSpPr>
            <a:spLocks noGrp="1"/>
          </p:cNvSpPr>
          <p:nvPr>
            <p:ph type="ctrTitle"/>
          </p:nvPr>
        </p:nvSpPr>
        <p:spPr>
          <a:xfrm>
            <a:off x="896984" y="705395"/>
            <a:ext cx="8707946" cy="2134950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1 Май Ден на труда и международната работническа солидарност.</a:t>
            </a:r>
            <a:endParaRPr lang="bg-BG" dirty="0"/>
          </a:p>
        </p:txBody>
      </p:sp>
      <p:sp>
        <p:nvSpPr>
          <p:cNvPr id="7" name="Подзаглавие 6"/>
          <p:cNvSpPr>
            <a:spLocks noGrp="1"/>
          </p:cNvSpPr>
          <p:nvPr>
            <p:ph type="subTitle" idx="1"/>
          </p:nvPr>
        </p:nvSpPr>
        <p:spPr>
          <a:xfrm>
            <a:off x="2455816" y="4629764"/>
            <a:ext cx="3848563" cy="848893"/>
          </a:xfrm>
        </p:spPr>
        <p:txBody>
          <a:bodyPr/>
          <a:lstStyle/>
          <a:p>
            <a:r>
              <a:rPr lang="bg-BG" dirty="0" smtClean="0"/>
              <a:t>Гергана Филипова 6г. Клас </a:t>
            </a:r>
          </a:p>
          <a:p>
            <a:r>
              <a:rPr lang="bg-BG" dirty="0" err="1" smtClean="0"/>
              <a:t>СУ,,</a:t>
            </a:r>
            <a:r>
              <a:rPr lang="bg-BG" dirty="0" err="1" smtClean="0"/>
              <a:t>Гео</a:t>
            </a:r>
            <a:r>
              <a:rPr lang="bg-BG" dirty="0" smtClean="0"/>
              <a:t> Милев</a:t>
            </a:r>
            <a:r>
              <a:rPr lang="en-US" dirty="0" smtClean="0"/>
              <a:t>’’</a:t>
            </a:r>
            <a:r>
              <a:rPr lang="bg-BG" dirty="0" smtClean="0"/>
              <a:t> Варна </a:t>
            </a:r>
            <a:endParaRPr lang="bg-BG" dirty="0"/>
          </a:p>
        </p:txBody>
      </p:sp>
      <p:pic>
        <p:nvPicPr>
          <p:cNvPr id="8" name="Картина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271" y="3197396"/>
            <a:ext cx="2708367" cy="26191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3831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934">
        <p15:prstTrans prst="peelOff"/>
      </p:transition>
    </mc:Choice>
    <mc:Fallback>
      <p:transition spd="slow" advTm="19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rgbClr val="B5DEE2"/>
            </a:gs>
            <a:gs pos="0">
              <a:schemeClr val="accent1">
                <a:lumMod val="40000"/>
                <a:lumOff val="60000"/>
              </a:schemeClr>
            </a:gs>
            <a:gs pos="100000">
              <a:srgbClr val="AADAF4"/>
            </a:gs>
            <a:gs pos="100000">
              <a:srgbClr val="6CCC2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8201" y="668511"/>
            <a:ext cx="2801983" cy="1194299"/>
          </a:xfrm>
        </p:spPr>
        <p:txBody>
          <a:bodyPr/>
          <a:lstStyle/>
          <a:p>
            <a:r>
              <a:rPr lang="bg-BG" i="1" dirty="0" smtClean="0">
                <a:solidFill>
                  <a:srgbClr val="002060"/>
                </a:solidFill>
              </a:rPr>
              <a:t>История</a:t>
            </a:r>
            <a:endParaRPr lang="bg-BG" i="1" dirty="0">
              <a:solidFill>
                <a:srgbClr val="002060"/>
              </a:solidFill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 rot="10800000" flipV="1">
            <a:off x="437604" y="1393372"/>
            <a:ext cx="5928362" cy="4963886"/>
          </a:xfrm>
        </p:spPr>
        <p:txBody>
          <a:bodyPr>
            <a:normAutofit/>
          </a:bodyPr>
          <a:lstStyle/>
          <a:p>
            <a:r>
              <a:rPr lang="bg-BG" sz="2400" i="1" dirty="0" smtClean="0">
                <a:solidFill>
                  <a:srgbClr val="002060"/>
                </a:solidFill>
              </a:rPr>
              <a:t>На тази дата много страни в света честват обществените и икономически постижения на работническото движение и търсенето на повече държавна защита за работещите по света. </a:t>
            </a:r>
          </a:p>
          <a:p>
            <a:r>
              <a:rPr lang="bg-BG" sz="2400" i="1" dirty="0" smtClean="0">
                <a:solidFill>
                  <a:srgbClr val="002060"/>
                </a:solidFill>
              </a:rPr>
              <a:t>Началото се поставя на 1 май 1886г в САЩ ,когато профсъюзите провеждат мащабна национална </a:t>
            </a:r>
            <a:r>
              <a:rPr lang="bg-BG" sz="2400" i="1" dirty="0" err="1" smtClean="0">
                <a:solidFill>
                  <a:srgbClr val="002060"/>
                </a:solidFill>
              </a:rPr>
              <a:t>стачка,с</a:t>
            </a:r>
            <a:r>
              <a:rPr lang="bg-BG" sz="2400" i="1" dirty="0" smtClean="0">
                <a:solidFill>
                  <a:srgbClr val="002060"/>
                </a:solidFill>
              </a:rPr>
              <a:t> искане за въвеждане на официален 8–часов работен ден.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4978461"/>
      </p:ext>
    </p:extLst>
  </p:cSld>
  <p:clrMapOvr>
    <a:masterClrMapping/>
  </p:clrMapOvr>
  <p:transition spd="med" advTm="6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2000">
              <a:srgbClr val="A2D8DA"/>
            </a:gs>
            <a:gs pos="0">
              <a:srgbClr val="AADAF4"/>
            </a:gs>
            <a:gs pos="100000">
              <a:srgbClr val="6CCC2A"/>
            </a:gs>
          </a:gsLst>
          <a:lin ang="4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4627959"/>
            <a:ext cx="8596667" cy="566738"/>
          </a:xfrm>
        </p:spPr>
        <p:txBody>
          <a:bodyPr>
            <a:normAutofit/>
          </a:bodyPr>
          <a:lstStyle/>
          <a:p>
            <a:r>
              <a:rPr lang="bg-B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България е обявен за </a:t>
            </a:r>
            <a:r>
              <a:rPr lang="bg-BG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официялен</a:t>
            </a:r>
            <a:r>
              <a:rPr lang="bg-B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празник през </a:t>
            </a:r>
            <a:r>
              <a:rPr lang="bg-B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1939г.</a:t>
            </a:r>
            <a:endParaRPr lang="bg-B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Контейнер за картина 8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5" b="12335"/>
          <a:stretch>
            <a:fillRect/>
          </a:stretch>
        </p:blipFill>
        <p:spPr/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755712" y="5288960"/>
            <a:ext cx="9006597" cy="955085"/>
          </a:xfrm>
        </p:spPr>
        <p:txBody>
          <a:bodyPr>
            <a:noAutofit/>
          </a:bodyPr>
          <a:lstStyle/>
          <a:p>
            <a:r>
              <a:rPr lang="bg-BG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1945г  комунистическата власт в Народна република България започва да чества празника ежегодно.</a:t>
            </a:r>
            <a:endParaRPr lang="bg-BG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923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354">
        <p14:flip dir="r"/>
      </p:transition>
    </mc:Choice>
    <mc:Fallback>
      <p:transition spd="slow" advTm="53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rgbClr val="FFFF99"/>
            </a:gs>
            <a:gs pos="100000">
              <a:srgbClr val="8BCBC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712497" y="1001998"/>
            <a:ext cx="6256253" cy="753036"/>
          </a:xfr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ТРУДА ВЪЗПИТАВА </a:t>
            </a:r>
            <a:endParaRPr lang="bg-BG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sz="quarter" idx="13"/>
          </p:nvPr>
        </p:nvSpPr>
        <p:spPr>
          <a:xfrm>
            <a:off x="3977429" y="2824520"/>
            <a:ext cx="7494920" cy="785906"/>
          </a:xfrm>
        </p:spPr>
        <p:txBody>
          <a:bodyPr/>
          <a:lstStyle/>
          <a:p>
            <a:r>
              <a:rPr lang="bg-BG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bg-BG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УЧЕНИЕ </a:t>
            </a:r>
            <a:r>
              <a:rPr lang="bg-BG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ТРУД МЕЧТИТЕ СЕ </a:t>
            </a:r>
            <a:endParaRPr lang="bg-BG" sz="28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g-BG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СБЪДВАТ </a:t>
            </a:r>
            <a:endParaRPr lang="bg-BG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idx="1"/>
          </p:nvPr>
        </p:nvSpPr>
        <p:spPr>
          <a:xfrm>
            <a:off x="3460487" y="4853762"/>
            <a:ext cx="6046709" cy="1028298"/>
          </a:xfrm>
        </p:spPr>
        <p:txBody>
          <a:bodyPr>
            <a:normAutofit/>
          </a:bodyPr>
          <a:lstStyle/>
          <a:p>
            <a:r>
              <a:rPr lang="bg-BG" sz="28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СЛЕДВАЙ МЕЧТИТЕ СИ </a:t>
            </a:r>
            <a:endParaRPr lang="bg-BG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8" y="242186"/>
            <a:ext cx="3457558" cy="2049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92" y="2292148"/>
            <a:ext cx="3291537" cy="185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Картина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08" y="4355482"/>
            <a:ext cx="2746357" cy="2024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9503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636">
        <p:blinds dir="vert"/>
      </p:transition>
    </mc:Choice>
    <mc:Fallback>
      <p:transition spd="slow" advTm="863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99"/>
            </a:gs>
            <a:gs pos="46000">
              <a:schemeClr val="accent6">
                <a:lumMod val="60000"/>
                <a:lumOff val="40000"/>
              </a:schemeClr>
            </a:gs>
            <a:gs pos="97000">
              <a:srgbClr val="007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226423"/>
            <a:ext cx="8596668" cy="1703977"/>
          </a:xfrm>
        </p:spPr>
        <p:txBody>
          <a:bodyPr>
            <a:normAutofit fontScale="90000"/>
          </a:bodyPr>
          <a:lstStyle/>
          <a:p>
            <a:r>
              <a:rPr lang="bg-B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Всеки има своя собствена мечта. </a:t>
            </a:r>
            <a:r>
              <a:rPr lang="bg-B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Мечта, </a:t>
            </a:r>
            <a:r>
              <a:rPr lang="bg-B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която се появява и те окриля. Кара те да мечтаеш всеки ден и във всеки час. </a:t>
            </a:r>
            <a:endParaRPr lang="bg-B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Контейнер за съдържание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042" y="2106113"/>
            <a:ext cx="6356010" cy="407436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49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7367">
        <p14:glitter pattern="hexagon"/>
      </p:transition>
    </mc:Choice>
    <mc:Fallback>
      <p:transition spd="slow" advTm="73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chemeClr val="accent1">
                <a:lumMod val="60000"/>
                <a:lumOff val="40000"/>
              </a:schemeClr>
            </a:gs>
            <a:gs pos="76000">
              <a:schemeClr val="accent1">
                <a:lumMod val="60000"/>
                <a:lumOff val="40000"/>
              </a:schemeClr>
            </a:gs>
            <a:gs pos="0">
              <a:srgbClr val="FFFF99"/>
            </a:gs>
            <a:gs pos="100000">
              <a:schemeClr val="accent1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77334" y="284559"/>
            <a:ext cx="8928220" cy="873681"/>
          </a:xfrm>
        </p:spPr>
        <p:txBody>
          <a:bodyPr>
            <a:noAutofit/>
          </a:bodyPr>
          <a:lstStyle/>
          <a:p>
            <a:r>
              <a:rPr lang="bg-B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Моята мечта е да стана Човек . Човек горд с това, което е постигнал , направил и показал. </a:t>
            </a:r>
            <a:endParaRPr lang="bg-BG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Контейнер за картина 4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1" b="7061"/>
          <a:stretch>
            <a:fillRect/>
          </a:stretch>
        </p:blipFill>
        <p:spPr>
          <a:xfrm>
            <a:off x="677863" y="1287464"/>
            <a:ext cx="8231006" cy="3681532"/>
          </a:xfrm>
        </p:spPr>
      </p:pic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755711" y="5161918"/>
            <a:ext cx="8596667" cy="904370"/>
          </a:xfrm>
        </p:spPr>
        <p:txBody>
          <a:bodyPr>
            <a:normAutofit/>
          </a:bodyPr>
          <a:lstStyle/>
          <a:p>
            <a:r>
              <a:rPr lang="bg-BG" sz="24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за мен е Мама. Тя е фармацевт . Работи в аптека и помага на хората.</a:t>
            </a:r>
            <a:endParaRPr lang="bg-BG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1447273"/>
      </p:ext>
    </p:extLst>
  </p:cSld>
  <p:clrMapOvr>
    <a:masterClrMapping/>
  </p:clrMapOvr>
  <p:transition spd="slow" advTm="707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6000">
              <a:srgbClr val="BA8CDC"/>
            </a:gs>
            <a:gs pos="53000">
              <a:srgbClr val="BA8CDC"/>
            </a:gs>
            <a:gs pos="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20580" y="526867"/>
            <a:ext cx="5688632" cy="6470468"/>
          </a:xfrm>
        </p:spPr>
        <p:txBody>
          <a:bodyPr>
            <a:normAutofit/>
          </a:bodyPr>
          <a:lstStyle/>
          <a:p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Професионалната ми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мечта е да стана фармацевт като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мама. Да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работя в аптека и да помагам на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хората.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Харесват ми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часовете  по човекът и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природата,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особено 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химични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елементи, клетки и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жизнени процеси.</a:t>
            </a:r>
            <a:b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да постигна мечтата си трябва да уча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много.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Трябва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вляза в хубава гимназия и така да се развия в тази посока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продължа обучението си в МУ-Варна специалност Фармация и да завърша успешно.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Представям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си, че аптеката, в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която работя е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голяма,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имам хубаво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работно място,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близо до прозорец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слънцето ще наднича от там.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 имам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мили и добри колеги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които са много добри специалисти и 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знаят да се забавляват</a:t>
            </a: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2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734" y="942410"/>
            <a:ext cx="3425871" cy="2279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Картина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870" y="3500846"/>
            <a:ext cx="3868890" cy="2360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763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640">
        <p14:prism isInverted="1"/>
      </p:transition>
    </mc:Choice>
    <mc:Fallback>
      <p:transition spd="slow" advTm="86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BA8CDC"/>
            </a:gs>
            <a:gs pos="94000">
              <a:srgbClr val="BA8CDC"/>
            </a:gs>
            <a:gs pos="20000">
              <a:srgbClr val="E3D49F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690711" y="4313124"/>
            <a:ext cx="8596667" cy="1730624"/>
          </a:xfrm>
        </p:spPr>
        <p:txBody>
          <a:bodyPr>
            <a:normAutofit fontScale="90000"/>
          </a:bodyPr>
          <a:lstStyle/>
          <a:p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Да си фармацевт е призвание. Да можеш да изслушват хората и да си отзивчив към всеки един е предизвикателство. Да помагаш и да усещаш удовлетворение от стореното. Дали и аз ще съм толкова добра, колкото мама? Надявам се да сбъдна тази своя мечта и да знам отговора. Следвайте и вие вашите мечти! Те правят съществуването ни значимо. Те осмислят нашия живот.</a:t>
            </a:r>
            <a:endParaRPr lang="bg-BG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Контейнер за картина 4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58" b="11058"/>
          <a:stretch>
            <a:fillRect/>
          </a:stretch>
        </p:blipFill>
        <p:spPr>
          <a:xfrm>
            <a:off x="1426272" y="461554"/>
            <a:ext cx="6724952" cy="3008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917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221">
        <p14:doors dir="vert"/>
      </p:transition>
    </mc:Choice>
    <mc:Fallback>
      <p:transition spd="slow" advTm="4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BA8CDC"/>
            </a:gs>
            <a:gs pos="64000">
              <a:srgbClr val="5BD4FF"/>
            </a:gs>
            <a:gs pos="20000">
              <a:srgbClr val="FFFF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564121" y="1402079"/>
            <a:ext cx="8009724" cy="5078634"/>
          </a:xfrm>
          <a:gradFill>
            <a:gsLst>
              <a:gs pos="100000">
                <a:srgbClr val="BA8CDC"/>
              </a:gs>
              <a:gs pos="20000">
                <a:srgbClr val="FFFF99"/>
              </a:gs>
              <a:gs pos="43000">
                <a:srgbClr val="AADAF4"/>
              </a:gs>
            </a:gsLst>
            <a:lin ang="5400000" scaled="1"/>
          </a:gradFill>
        </p:spPr>
        <p:txBody>
          <a:bodyPr>
            <a:normAutofit fontScale="90000"/>
          </a:bodyPr>
          <a:lstStyle/>
          <a:p>
            <a: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1.“Трудът краси човека, а мързелът го грози.“</a:t>
            </a:r>
            <a:b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2.“Без труд почивката не е сладка.“</a:t>
            </a:r>
            <a:b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4.“Имане без труд, лесно се пилее.“</a:t>
            </a:r>
            <a:b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5.“Каквото посадиш, такова е пожънеш.“</a:t>
            </a:r>
            <a:b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6.“От работа тежко, без работа още по тежко.“</a:t>
            </a:r>
            <a:b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„Накарай мързеливия на работа , да те научи на акъл.“</a:t>
            </a:r>
            <a:endParaRPr lang="bg-BG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564121" y="278674"/>
            <a:ext cx="8325395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Поговорки за труда, които винаги са актуални:</a:t>
            </a:r>
            <a:endParaRPr lang="bg-BG" sz="29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7534281"/>
      </p:ext>
    </p:extLst>
  </p:cSld>
  <p:clrMapOvr>
    <a:masterClrMapping/>
  </p:clrMapOvr>
  <p:transition spd="slow" advTm="421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chemeClr val="bg1"/>
            </a:gs>
            <a:gs pos="85000">
              <a:schemeClr val="accent5">
                <a:lumMod val="60000"/>
                <a:lumOff val="40000"/>
              </a:schemeClr>
            </a:gs>
            <a:gs pos="61000">
              <a:schemeClr val="accent2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260810" y="296091"/>
            <a:ext cx="7134253" cy="922100"/>
          </a:xfrm>
        </p:spPr>
        <p:txBody>
          <a:bodyPr/>
          <a:lstStyle/>
          <a:p>
            <a:pPr algn="ctr"/>
            <a:r>
              <a:rPr lang="bg-BG" dirty="0" smtClean="0">
                <a:solidFill>
                  <a:schemeClr val="accent5">
                    <a:lumMod val="75000"/>
                  </a:schemeClr>
                </a:solidFill>
              </a:rPr>
              <a:t>Благодаря, за вниманието!</a:t>
            </a:r>
            <a:endParaRPr lang="bg-BG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965" y="1582782"/>
            <a:ext cx="6426925" cy="4820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8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69">
        <p14:vortex dir="r"/>
      </p:transition>
    </mc:Choice>
    <mc:Fallback>
      <p:transition spd="slow" advTm="6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8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9|1.6|1|0.6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7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3|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"/>
</p:tagLst>
</file>

<file path=ppt/theme/theme1.xml><?xml version="1.0" encoding="utf-8"?>
<a:theme xmlns:a="http://schemas.openxmlformats.org/drawingml/2006/main" name="Фасети">
  <a:themeElements>
    <a:clrScheme name="Фасети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Фасети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Фасети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454</TotalTime>
  <Words>307</Words>
  <Application>Microsoft Office PowerPoint</Application>
  <PresentationFormat>Широк екран</PresentationFormat>
  <Paragraphs>20</Paragraphs>
  <Slides>10</Slides>
  <Notes>0</Notes>
  <HiddenSlides>0</HiddenSlides>
  <MMClips>0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10</vt:i4>
      </vt:variant>
    </vt:vector>
  </HeadingPairs>
  <TitlesOfParts>
    <vt:vector size="15" baseType="lpstr">
      <vt:lpstr>Arial</vt:lpstr>
      <vt:lpstr>Times New Roman</vt:lpstr>
      <vt:lpstr>Trebuchet MS</vt:lpstr>
      <vt:lpstr>Wingdings 3</vt:lpstr>
      <vt:lpstr>Фасети</vt:lpstr>
      <vt:lpstr>1 Май Ден на труда и международната работническа солидарност.</vt:lpstr>
      <vt:lpstr>История</vt:lpstr>
      <vt:lpstr>В България е обявен за официялен празник през 1939г.</vt:lpstr>
      <vt:lpstr>ТРУДА ВЪЗПИТАВА </vt:lpstr>
      <vt:lpstr>Всеки има своя собствена мечта. Мечта, която се появява и те окриля. Кара те да мечтаеш всеки ден и във всеки час. </vt:lpstr>
      <vt:lpstr>Моята мечта е да стана Човек . Човек горд с това, което е постигнал , направил и показал. </vt:lpstr>
      <vt:lpstr>Професионалната ми мечта е да стана фармацевт като мама. Да работя в аптека и да помагам на хората. Харесват ми часовете  по човекът и природата, особено  разделите с химични елементи, клетки и жизнени процеси. За да постигна мечтата си трябва да уча много. Трябва да вляза в хубава гимназия и така да се развия в тази посока. Да продължа обучението си в МУ-Варна специалност Фармация и да завърша успешно.  Представям си, че аптеката, в която работя е голяма, имам хубаво работно място, близо до прозорец и слънцето ще наднича от там. Ще имам мили и добри колеги, които са много добри специалисти и знаят да се забавляват.  </vt:lpstr>
      <vt:lpstr>Да си фармацевт е призвание. Да можеш да изслушват хората и да си отзивчив към всеки един е предизвикателство. Да помагаш и да усещаш удовлетворение от стореното. Дали и аз ще съм толкова добра, колкото мама? Надявам се да сбъдна тази своя мечта и да знам отговора. Следвайте и вие вашите мечти! Те правят съществуването ни значимо. Те осмислят нашия живот.</vt:lpstr>
      <vt:lpstr>1.“Трудът краси човека, а мързелът го грози.“  2.“Без труд почивката не е сладка.“  4.“Имане без труд, лесно се пилее.“  5.“Каквото посадиш, такова е пожънеш.“  6.“От работа тежко, без работа още по тежко.“  7. „Накарай мързеливия на работа , да те научи на акъл.“</vt:lpstr>
      <vt:lpstr>Благодаря, за вниманието!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Май Ден на труда и международната работническа сулидарност.</dc:title>
  <dc:creator>Lenovo</dc:creator>
  <cp:lastModifiedBy>Lenovo</cp:lastModifiedBy>
  <cp:revision>40</cp:revision>
  <dcterms:created xsi:type="dcterms:W3CDTF">2020-04-29T12:39:47Z</dcterms:created>
  <dcterms:modified xsi:type="dcterms:W3CDTF">2020-04-29T20:20:06Z</dcterms:modified>
</cp:coreProperties>
</file>