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304C4E-1B77-42C8-AE08-D5EF8F5DE679}" v="27" dt="2021-03-03T17:51:46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9641FC6D-6186-41C3-B9A4-9F9A1482D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E770EC7C-F548-415A-B2AD-656A6C5B73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DB64E2BC-107D-40DF-87FF-793ADB33E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1CAB6D14-0F6F-4E36-94F6-186A8E2AB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20BC8261-3DCD-4E37-B5C4-B18EBF73B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5399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A05406A-FDF8-4BA8-88AD-14B9C9941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01DD5925-0914-445D-8026-885A402AC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1408690A-71AB-48A2-AEB4-E265D1C2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42A1E4DB-381A-42C3-8E24-819DAD6D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D8A8B0F6-6281-46E6-A7AB-3C801F1F2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40826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0A1DA4FA-3C81-4779-843C-97388CB29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2CFACA2A-1F8C-4CD1-9C57-387A25157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44D52802-49F4-496D-8807-D161A24F7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D976CA13-5C09-45A1-ABBD-CBD157B21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87245A77-297E-47FA-8C10-03CC426A3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65573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159D5757-90D3-4129-9248-334ED710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6F37473E-1A58-4203-97E6-EA33D07116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141CB259-4FA9-4AC0-98FC-DB46E4562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606FB84B-F5D3-4F7E-85FF-D544A1063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D48029B5-E8BB-4B1C-834D-A785D0A1C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28667BFC-661A-4C5F-B4B8-2948863F0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33998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EAB29BD-48E3-4F46-A0F8-352A08DB2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DF77A0A6-DE62-4A07-BA10-E31C1E8FB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id="{ED6BD67A-1F70-47BA-B33F-C9B6063A6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Текстов контейнер 4">
            <a:extLst>
              <a:ext uri="{FF2B5EF4-FFF2-40B4-BE49-F238E27FC236}">
                <a16:creationId xmlns:a16="http://schemas.microsoft.com/office/drawing/2014/main" id="{EDEEB955-5337-4F48-A52D-58569D83B4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>
            <a:extLst>
              <a:ext uri="{FF2B5EF4-FFF2-40B4-BE49-F238E27FC236}">
                <a16:creationId xmlns:a16="http://schemas.microsoft.com/office/drawing/2014/main" id="{96472D41-86D8-4D65-9F92-0AC6908C19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7" name="Контейнер за дата 6">
            <a:extLst>
              <a:ext uri="{FF2B5EF4-FFF2-40B4-BE49-F238E27FC236}">
                <a16:creationId xmlns:a16="http://schemas.microsoft.com/office/drawing/2014/main" id="{F833CCEB-62E3-4D88-B093-6AA54666C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8" name="Контейнер за долния колонтитул 7">
            <a:extLst>
              <a:ext uri="{FF2B5EF4-FFF2-40B4-BE49-F238E27FC236}">
                <a16:creationId xmlns:a16="http://schemas.microsoft.com/office/drawing/2014/main" id="{422D05E6-39A0-44C6-AD54-87BA190E5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>
            <a:extLst>
              <a:ext uri="{FF2B5EF4-FFF2-40B4-BE49-F238E27FC236}">
                <a16:creationId xmlns:a16="http://schemas.microsoft.com/office/drawing/2014/main" id="{51C30A30-DFC9-4357-B79F-FA70284DC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5288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C65A506-0E4D-4563-B0BD-D7FCA151E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дата 2">
            <a:extLst>
              <a:ext uri="{FF2B5EF4-FFF2-40B4-BE49-F238E27FC236}">
                <a16:creationId xmlns:a16="http://schemas.microsoft.com/office/drawing/2014/main" id="{1AB381C4-7141-4C62-A06B-A2C6A6F61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4" name="Контейнер за долния колонтитул 3">
            <a:extLst>
              <a:ext uri="{FF2B5EF4-FFF2-40B4-BE49-F238E27FC236}">
                <a16:creationId xmlns:a16="http://schemas.microsoft.com/office/drawing/2014/main" id="{8C45DCDA-516D-4F1C-92EB-4063D070F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>
            <a:extLst>
              <a:ext uri="{FF2B5EF4-FFF2-40B4-BE49-F238E27FC236}">
                <a16:creationId xmlns:a16="http://schemas.microsoft.com/office/drawing/2014/main" id="{6B3C748B-89EB-4EC3-934F-1BA3A1F07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8010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>
            <a:extLst>
              <a:ext uri="{FF2B5EF4-FFF2-40B4-BE49-F238E27FC236}">
                <a16:creationId xmlns:a16="http://schemas.microsoft.com/office/drawing/2014/main" id="{67A92CC3-82FF-44BF-A82B-1233C0B3C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3" name="Контейнер за долния колонтитул 2">
            <a:extLst>
              <a:ext uri="{FF2B5EF4-FFF2-40B4-BE49-F238E27FC236}">
                <a16:creationId xmlns:a16="http://schemas.microsoft.com/office/drawing/2014/main" id="{B894BCD1-4B0B-4E23-90AA-159B7BC59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>
            <a:extLst>
              <a:ext uri="{FF2B5EF4-FFF2-40B4-BE49-F238E27FC236}">
                <a16:creationId xmlns:a16="http://schemas.microsoft.com/office/drawing/2014/main" id="{F1A56D94-ECAB-49DC-93ED-FB1185F7C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6913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ECDC5285-4205-4D5D-85DF-741B7F663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6BFEFC0-93FD-4F53-A74D-C317FE31A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id="{21F707EB-381C-473C-9FCE-F769AD4F4F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DC001E57-825F-4113-B735-9C5C5593C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AA85C1AF-6C01-4ACB-B47B-8C4B13C83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CD455DF0-0D21-4320-9880-1DECB6ABD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9552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84E91682-CB07-46C1-88E5-94B34DCCA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картина 2">
            <a:extLst>
              <a:ext uri="{FF2B5EF4-FFF2-40B4-BE49-F238E27FC236}">
                <a16:creationId xmlns:a16="http://schemas.microsoft.com/office/drawing/2014/main" id="{00C998CB-8ADD-498C-9A6B-56DD712301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id="{78E07E46-8E73-4559-88D6-CE828E5CE2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id="{B210FDE1-F8B0-46ED-9435-27442065B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id="{E93CD4D2-E772-4CDE-9665-B00248AA4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id="{641C0F10-FC73-4BA2-9791-5DC46DDEA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88848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2AB85A14-5FD2-4F1D-8BCD-59D296124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id="{F92C2B94-8D59-453C-93E5-3F4DE8E09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79317B00-F2DA-45AD-98A4-4E1FF001C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D099D0D2-E8FC-4128-9088-C86350063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57532DC1-552F-47E4-B050-012A33F58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0354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>
            <a:extLst>
              <a:ext uri="{FF2B5EF4-FFF2-40B4-BE49-F238E27FC236}">
                <a16:creationId xmlns:a16="http://schemas.microsoft.com/office/drawing/2014/main" id="{E614B74C-5067-42E8-A414-7A3DA2C01B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id="{559CC195-1FAC-4270-A807-A74271CF2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65326443-FAC5-497B-B0F7-9F6BCCF4D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C7547660-ABC1-4161-B3F5-B880D6C67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1209F8C9-00B6-45E2-BDC4-89CD01BB4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347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>
            <a:extLst>
              <a:ext uri="{FF2B5EF4-FFF2-40B4-BE49-F238E27FC236}">
                <a16:creationId xmlns:a16="http://schemas.microsoft.com/office/drawing/2014/main" id="{BFD43432-D0A9-4149-8FF3-D11812166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id="{C19BDB51-C677-488E-B0DF-B3B3F9268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id="{43A76F43-9022-49CD-ADFB-7F438E818D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E69F1-5A7E-4E1E-B63D-B20CE8BCB772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id="{EA4CD739-44A7-402D-BBFA-56D1ED5FC3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id="{4739DA1A-9D6A-4C03-9FED-9C87923ECC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2B8D9-3626-4ACD-80F4-8CB8365620C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1040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32B7D94A-083B-45A9-A5EA-1C9CADEFA6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29000"/>
            <a:ext cx="9144000" cy="917683"/>
          </a:xfrm>
        </p:spPr>
        <p:txBody>
          <a:bodyPr/>
          <a:lstStyle/>
          <a:p>
            <a:r>
              <a:rPr lang="bg-BG" dirty="0" err="1">
                <a:solidFill>
                  <a:schemeClr val="bg1"/>
                </a:solidFill>
                <a:latin typeface="Impact" panose="020B0806030902050204" pitchFamily="34" charset="0"/>
              </a:rPr>
              <a:t>Берегите</a:t>
            </a:r>
            <a:r>
              <a:rPr lang="bg-BG" dirty="0">
                <a:solidFill>
                  <a:schemeClr val="bg1"/>
                </a:solidFill>
                <a:latin typeface="Impact" panose="020B0806030902050204" pitchFamily="34" charset="0"/>
              </a:rPr>
              <a:t> </a:t>
            </a:r>
            <a:r>
              <a:rPr lang="bg-BG" dirty="0" err="1">
                <a:solidFill>
                  <a:schemeClr val="bg1"/>
                </a:solidFill>
                <a:latin typeface="Impact" panose="020B0806030902050204" pitchFamily="34" charset="0"/>
              </a:rPr>
              <a:t>природу</a:t>
            </a:r>
            <a:endParaRPr lang="bg-BG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8852798C-F4D1-455C-A165-716D3E760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853"/>
            <a:ext cx="9144000" cy="1655762"/>
          </a:xfrm>
        </p:spPr>
        <p:txBody>
          <a:bodyPr/>
          <a:lstStyle/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863946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00667F8C-6BDF-47E6-B580-828B7A591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1437"/>
            <a:ext cx="10515600" cy="175777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Мы - хозяева нашей природы, а она кладовая солнца со всеми сокровищами жизни. Рыбе нужна вода, птицам нужен воздух, животным - лес, степи, горы, а человеку нужна природа. И охранять её - наша главная цель. Давайте её беречь!</a:t>
            </a:r>
            <a:endParaRPr lang="bg-BG" dirty="0"/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4C304856-A99F-4721-9867-484FD37C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2706440"/>
            <a:ext cx="3810000" cy="3629025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4074578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онтейнер за съдържание 3">
            <a:extLst>
              <a:ext uri="{FF2B5EF4-FFF2-40B4-BE49-F238E27FC236}">
                <a16:creationId xmlns:a16="http://schemas.microsoft.com/office/drawing/2014/main" id="{D15723CF-197D-4E46-A3A6-0DD707C35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339878"/>
            <a:ext cx="10515600" cy="1322832"/>
          </a:xfrm>
          <a:prstGeom prst="rect">
            <a:avLst/>
          </a:prstGeom>
        </p:spPr>
      </p:pic>
      <p:sp>
        <p:nvSpPr>
          <p:cNvPr id="6" name="Текстово поле 5">
            <a:extLst>
              <a:ext uri="{FF2B5EF4-FFF2-40B4-BE49-F238E27FC236}">
                <a16:creationId xmlns:a16="http://schemas.microsoft.com/office/drawing/2014/main" id="{75CD474D-6681-44C6-B009-10FA6F9113DC}"/>
              </a:ext>
            </a:extLst>
          </p:cNvPr>
          <p:cNvSpPr txBox="1"/>
          <p:nvPr/>
        </p:nvSpPr>
        <p:spPr>
          <a:xfrm>
            <a:off x="-21084" y="225281"/>
            <a:ext cx="60945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Ежегодно предприятия выпускают в атмосферу из труб тысячи тонн сажи, золы и вредных газов. Но не каждый завод имеет специальные приспособления, улавливающие пыль и вредные </a:t>
            </a:r>
            <a:r>
              <a:rPr lang="ru-RU" dirty="0" err="1"/>
              <a:t>газы</a:t>
            </a:r>
            <a:r>
              <a:rPr lang="ru-RU" dirty="0"/>
              <a:t>. В больших городах машины загрязняют воздух выхлопными газами, которые вредны для здоровья. И поэтому, в последнее время, население нашей страны стало предпочитать передвижение на велосипедах.</a:t>
            </a:r>
          </a:p>
          <a:p>
            <a:endParaRPr lang="ru-RU" dirty="0"/>
          </a:p>
        </p:txBody>
      </p:sp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70656F1B-7A08-468E-AD56-3A100E6B0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151" y="2281330"/>
            <a:ext cx="6344575" cy="4231782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247192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855E2BA1-1FCF-43F6-B361-C9BD4698E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07665"/>
            <a:ext cx="10515600" cy="248892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Кто не любит, выезжая на пикники, посидеть у костра и послушать песни под гитару, полакомиться аппетитным шашлыком. Однако, почему то после таких визитов, происходят лесные пожары, которые уничтожают не только целые гектары зеленых насаждений, но и их обитателей. Поэтому всегда нужно быть осторожными в обращении с огнем, тем более на природе.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C1F4F5E4-BAE4-4075-B910-0376236A0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963" y="2985484"/>
            <a:ext cx="10516511" cy="1322947"/>
          </a:xfrm>
          <a:prstGeom prst="rect">
            <a:avLst/>
          </a:prstGeom>
        </p:spPr>
      </p:pic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84199B65-0918-4C9F-9962-D16EF130A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67" y="3998521"/>
            <a:ext cx="3872514" cy="2323508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96B0ADDD-C5AB-4491-82E3-9F79E82E81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0197" y="3998521"/>
            <a:ext cx="3872514" cy="23235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Правоъгълник 7">
            <a:extLst>
              <a:ext uri="{FF2B5EF4-FFF2-40B4-BE49-F238E27FC236}">
                <a16:creationId xmlns:a16="http://schemas.microsoft.com/office/drawing/2014/main" id="{E736A2A5-24F5-4F89-9FDF-5B1CF473F695}"/>
              </a:ext>
            </a:extLst>
          </p:cNvPr>
          <p:cNvSpPr/>
          <p:nvPr/>
        </p:nvSpPr>
        <p:spPr>
          <a:xfrm>
            <a:off x="701336" y="784820"/>
            <a:ext cx="10652464" cy="2644179"/>
          </a:xfrm>
          <a:prstGeom prst="rect">
            <a:avLst/>
          </a:prstGeom>
          <a:solidFill>
            <a:srgbClr val="00B050">
              <a:alpha val="31765"/>
            </a:srgbClr>
          </a:solidFill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23292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31C342E6-F254-43A8-A853-A553761C2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929" y="2747640"/>
            <a:ext cx="4243589" cy="35503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bg-BG" sz="1700" b="1" dirty="0" err="1">
                <a:ea typeface="+mn-lt"/>
                <a:cs typeface="+mn-lt"/>
              </a:rPr>
              <a:t>Люди</a:t>
            </a:r>
            <a:r>
              <a:rPr lang="bg-BG" sz="1700" b="1" dirty="0">
                <a:ea typeface="+mn-lt"/>
                <a:cs typeface="+mn-lt"/>
              </a:rPr>
              <a:t> не </a:t>
            </a:r>
            <a:r>
              <a:rPr lang="bg-BG" sz="1700" b="1" dirty="0" err="1">
                <a:ea typeface="+mn-lt"/>
                <a:cs typeface="+mn-lt"/>
              </a:rPr>
              <a:t>должны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забывать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что</a:t>
            </a:r>
            <a:r>
              <a:rPr lang="bg-BG" sz="1700" b="1" dirty="0">
                <a:ea typeface="+mn-lt"/>
                <a:cs typeface="+mn-lt"/>
              </a:rPr>
              <a:t> на </a:t>
            </a:r>
            <a:r>
              <a:rPr lang="bg-BG" sz="1700" b="1" dirty="0" err="1">
                <a:ea typeface="+mn-lt"/>
                <a:cs typeface="+mn-lt"/>
              </a:rPr>
              <a:t>земле</a:t>
            </a:r>
            <a:r>
              <a:rPr lang="bg-BG" sz="1700" b="1" dirty="0">
                <a:ea typeface="+mn-lt"/>
                <a:cs typeface="+mn-lt"/>
              </a:rPr>
              <a:t> им отведено </a:t>
            </a:r>
            <a:r>
              <a:rPr lang="bg-BG" sz="1700" b="1" dirty="0" err="1">
                <a:ea typeface="+mn-lt"/>
                <a:cs typeface="+mn-lt"/>
              </a:rPr>
              <a:t>очень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небольшое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место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что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они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живут</a:t>
            </a:r>
            <a:r>
              <a:rPr lang="bg-BG" sz="1700" b="1" dirty="0">
                <a:ea typeface="+mn-lt"/>
                <a:cs typeface="+mn-lt"/>
              </a:rPr>
              <a:t> в </a:t>
            </a:r>
            <a:r>
              <a:rPr lang="bg-BG" sz="1700" b="1" dirty="0" err="1">
                <a:ea typeface="+mn-lt"/>
                <a:cs typeface="+mn-lt"/>
              </a:rPr>
              <a:t>окружении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природы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которая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легко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может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взять</a:t>
            </a:r>
            <a:r>
              <a:rPr lang="bg-BG" sz="1700" b="1" dirty="0">
                <a:ea typeface="+mn-lt"/>
                <a:cs typeface="+mn-lt"/>
              </a:rPr>
              <a:t> обратно </a:t>
            </a:r>
            <a:r>
              <a:rPr lang="bg-BG" sz="1700" b="1" dirty="0" err="1">
                <a:ea typeface="+mn-lt"/>
                <a:cs typeface="+mn-lt"/>
              </a:rPr>
              <a:t>всё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что</a:t>
            </a:r>
            <a:r>
              <a:rPr lang="bg-BG" sz="1700" b="1" dirty="0">
                <a:ea typeface="+mn-lt"/>
                <a:cs typeface="+mn-lt"/>
              </a:rPr>
              <a:t> дала </a:t>
            </a:r>
            <a:r>
              <a:rPr lang="bg-BG" sz="1700" b="1" dirty="0" err="1">
                <a:ea typeface="+mn-lt"/>
                <a:cs typeface="+mn-lt"/>
              </a:rPr>
              <a:t>человеку</a:t>
            </a:r>
            <a:r>
              <a:rPr lang="bg-BG" sz="1700" b="1" dirty="0">
                <a:ea typeface="+mn-lt"/>
                <a:cs typeface="+mn-lt"/>
              </a:rPr>
              <a:t>. </a:t>
            </a:r>
            <a:r>
              <a:rPr lang="bg-BG" sz="1700" b="1" dirty="0" err="1">
                <a:ea typeface="+mn-lt"/>
                <a:cs typeface="+mn-lt"/>
              </a:rPr>
              <a:t>Ей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ничего</a:t>
            </a:r>
            <a:r>
              <a:rPr lang="bg-BG" sz="1700" b="1" dirty="0">
                <a:ea typeface="+mn-lt"/>
                <a:cs typeface="+mn-lt"/>
              </a:rPr>
              <a:t> не </a:t>
            </a:r>
            <a:r>
              <a:rPr lang="bg-BG" sz="1700" b="1" dirty="0" err="1">
                <a:ea typeface="+mn-lt"/>
                <a:cs typeface="+mn-lt"/>
              </a:rPr>
              <a:t>стоит</a:t>
            </a:r>
            <a:r>
              <a:rPr lang="bg-BG" sz="1700" b="1" dirty="0">
                <a:ea typeface="+mn-lt"/>
                <a:cs typeface="+mn-lt"/>
              </a:rPr>
              <a:t> смести нас с лица </a:t>
            </a:r>
            <a:r>
              <a:rPr lang="bg-BG" sz="1700" b="1" dirty="0" err="1">
                <a:ea typeface="+mn-lt"/>
                <a:cs typeface="+mn-lt"/>
              </a:rPr>
              <a:t>земли</a:t>
            </a:r>
            <a:r>
              <a:rPr lang="bg-BG" sz="1700" b="1" dirty="0">
                <a:ea typeface="+mn-lt"/>
                <a:cs typeface="+mn-lt"/>
              </a:rPr>
              <a:t> своим </a:t>
            </a:r>
            <a:r>
              <a:rPr lang="bg-BG" sz="1700" b="1" dirty="0" err="1">
                <a:ea typeface="+mn-lt"/>
                <a:cs typeface="+mn-lt"/>
              </a:rPr>
              <a:t>дыханием</a:t>
            </a:r>
            <a:r>
              <a:rPr lang="bg-BG" sz="1700" b="1" dirty="0">
                <a:ea typeface="+mn-lt"/>
                <a:cs typeface="+mn-lt"/>
              </a:rPr>
              <a:t> или </a:t>
            </a:r>
            <a:r>
              <a:rPr lang="bg-BG" sz="1700" b="1" dirty="0" err="1">
                <a:ea typeface="+mn-lt"/>
                <a:cs typeface="+mn-lt"/>
              </a:rPr>
              <a:t>затопить</a:t>
            </a:r>
            <a:r>
              <a:rPr lang="bg-BG" sz="1700" b="1" dirty="0">
                <a:ea typeface="+mn-lt"/>
                <a:cs typeface="+mn-lt"/>
              </a:rPr>
              <a:t> нас </a:t>
            </a:r>
            <a:r>
              <a:rPr lang="bg-BG" sz="1700" b="1" dirty="0" err="1">
                <a:ea typeface="+mn-lt"/>
                <a:cs typeface="+mn-lt"/>
              </a:rPr>
              <a:t>водами</a:t>
            </a:r>
            <a:r>
              <a:rPr lang="bg-BG" sz="1700" b="1" dirty="0">
                <a:ea typeface="+mn-lt"/>
                <a:cs typeface="+mn-lt"/>
              </a:rPr>
              <a:t> океана — просто </a:t>
            </a:r>
            <a:r>
              <a:rPr lang="bg-BG" sz="1700" b="1" dirty="0" err="1">
                <a:ea typeface="+mn-lt"/>
                <a:cs typeface="+mn-lt"/>
              </a:rPr>
              <a:t>чтобы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ещё</a:t>
            </a:r>
            <a:r>
              <a:rPr lang="bg-BG" sz="1700" b="1" dirty="0">
                <a:ea typeface="+mn-lt"/>
                <a:cs typeface="+mn-lt"/>
              </a:rPr>
              <a:t> раз </a:t>
            </a:r>
            <a:r>
              <a:rPr lang="bg-BG" sz="1700" b="1" dirty="0" err="1">
                <a:ea typeface="+mn-lt"/>
                <a:cs typeface="+mn-lt"/>
              </a:rPr>
              <a:t>напомнить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человеку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что</a:t>
            </a:r>
            <a:r>
              <a:rPr lang="bg-BG" sz="1700" b="1" dirty="0">
                <a:ea typeface="+mn-lt"/>
                <a:cs typeface="+mn-lt"/>
              </a:rPr>
              <a:t> он не </a:t>
            </a:r>
            <a:r>
              <a:rPr lang="bg-BG" sz="1700" b="1" dirty="0" err="1">
                <a:ea typeface="+mn-lt"/>
                <a:cs typeface="+mn-lt"/>
              </a:rPr>
              <a:t>так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всемогущ</a:t>
            </a:r>
            <a:r>
              <a:rPr lang="bg-BG" sz="1700" b="1" dirty="0">
                <a:ea typeface="+mn-lt"/>
                <a:cs typeface="+mn-lt"/>
              </a:rPr>
              <a:t>, как </a:t>
            </a:r>
            <a:r>
              <a:rPr lang="bg-BG" sz="1700" b="1" dirty="0" err="1">
                <a:ea typeface="+mn-lt"/>
                <a:cs typeface="+mn-lt"/>
              </a:rPr>
              <a:t>думает</a:t>
            </a:r>
            <a:r>
              <a:rPr lang="bg-BG" sz="1700" b="1" dirty="0">
                <a:ea typeface="+mn-lt"/>
                <a:cs typeface="+mn-lt"/>
              </a:rPr>
              <a:t>. </a:t>
            </a:r>
            <a:r>
              <a:rPr lang="bg-BG" sz="1700" b="1" dirty="0" err="1">
                <a:ea typeface="+mn-lt"/>
                <a:cs typeface="+mn-lt"/>
              </a:rPr>
              <a:t>Если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мы</a:t>
            </a:r>
            <a:r>
              <a:rPr lang="bg-BG" sz="1700" b="1" dirty="0">
                <a:ea typeface="+mn-lt"/>
                <a:cs typeface="+mn-lt"/>
              </a:rPr>
              <a:t> не </a:t>
            </a:r>
            <a:r>
              <a:rPr lang="bg-BG" sz="1700" b="1" dirty="0" err="1">
                <a:ea typeface="+mn-lt"/>
                <a:cs typeface="+mn-lt"/>
              </a:rPr>
              <a:t>будем</a:t>
            </a:r>
            <a:r>
              <a:rPr lang="bg-BG" sz="1700" b="1" dirty="0">
                <a:ea typeface="+mn-lt"/>
                <a:cs typeface="+mn-lt"/>
              </a:rPr>
              <a:t> постоянно </a:t>
            </a:r>
            <a:r>
              <a:rPr lang="bg-BG" sz="1700" b="1" dirty="0" err="1">
                <a:ea typeface="+mn-lt"/>
                <a:cs typeface="+mn-lt"/>
              </a:rPr>
              <a:t>ощущать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её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рядом</a:t>
            </a:r>
            <a:r>
              <a:rPr lang="bg-BG" sz="1700" b="1" dirty="0">
                <a:ea typeface="+mn-lt"/>
                <a:cs typeface="+mn-lt"/>
              </a:rPr>
              <a:t> с </a:t>
            </a:r>
            <a:r>
              <a:rPr lang="bg-BG" sz="1700" b="1" dirty="0" err="1">
                <a:ea typeface="+mn-lt"/>
                <a:cs typeface="+mn-lt"/>
              </a:rPr>
              <a:t>собой</a:t>
            </a:r>
            <a:r>
              <a:rPr lang="bg-BG" sz="1700" b="1" dirty="0">
                <a:ea typeface="+mn-lt"/>
                <a:cs typeface="+mn-lt"/>
              </a:rPr>
              <a:t> в </a:t>
            </a:r>
            <a:r>
              <a:rPr lang="bg-BG" sz="1700" b="1" dirty="0" err="1">
                <a:ea typeface="+mn-lt"/>
                <a:cs typeface="+mn-lt"/>
              </a:rPr>
              <a:t>ночи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мы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позабудем</a:t>
            </a:r>
            <a:r>
              <a:rPr lang="bg-BG" sz="1700" b="1" dirty="0">
                <a:ea typeface="+mn-lt"/>
                <a:cs typeface="+mn-lt"/>
              </a:rPr>
              <a:t>, </a:t>
            </a:r>
            <a:r>
              <a:rPr lang="bg-BG" sz="1700" b="1" dirty="0" err="1">
                <a:ea typeface="+mn-lt"/>
                <a:cs typeface="+mn-lt"/>
              </a:rPr>
              <a:t>какой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она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может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быть</a:t>
            </a:r>
            <a:r>
              <a:rPr lang="bg-BG" sz="1700" b="1" dirty="0">
                <a:ea typeface="+mn-lt"/>
                <a:cs typeface="+mn-lt"/>
              </a:rPr>
              <a:t> </a:t>
            </a:r>
            <a:r>
              <a:rPr lang="bg-BG" sz="1700" b="1" dirty="0" err="1">
                <a:ea typeface="+mn-lt"/>
                <a:cs typeface="+mn-lt"/>
              </a:rPr>
              <a:t>грозной</a:t>
            </a:r>
            <a:r>
              <a:rPr lang="bg-BG" sz="1700" b="1" dirty="0">
                <a:ea typeface="+mn-lt"/>
                <a:cs typeface="+mn-lt"/>
              </a:rPr>
              <a:t> и </a:t>
            </a:r>
            <a:r>
              <a:rPr lang="bg-BG" sz="1700" b="1" dirty="0" err="1">
                <a:ea typeface="+mn-lt"/>
                <a:cs typeface="+mn-lt"/>
              </a:rPr>
              <a:t>могущественной</a:t>
            </a:r>
            <a:r>
              <a:rPr lang="bg-BG" sz="1700" b="1" dirty="0">
                <a:ea typeface="+mn-lt"/>
                <a:cs typeface="+mn-lt"/>
              </a:rPr>
              <a:t>. </a:t>
            </a:r>
            <a:endParaRPr lang="bg-BG" sz="1700" b="1" dirty="0">
              <a:cs typeface="Calibri" panose="020F0502020204030204"/>
            </a:endParaRPr>
          </a:p>
        </p:txBody>
      </p:sp>
      <p:pic>
        <p:nvPicPr>
          <p:cNvPr id="4" name="Картина 4" descr="Картина, която съдържа ръкавици&#10;&#10;Описанието е генерирано автоматично">
            <a:extLst>
              <a:ext uri="{FF2B5EF4-FFF2-40B4-BE49-F238E27FC236}">
                <a16:creationId xmlns:a16="http://schemas.microsoft.com/office/drawing/2014/main" id="{B27E17A5-7861-42C2-9DDA-506CACC6D2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19" r="2146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99000"/>
            </a:schemeClr>
          </a:solidFill>
        </p:spPr>
      </p:pic>
      <p:sp>
        <p:nvSpPr>
          <p:cNvPr id="2" name="Овал 1">
            <a:extLst>
              <a:ext uri="{FF2B5EF4-FFF2-40B4-BE49-F238E27FC236}">
                <a16:creationId xmlns:a16="http://schemas.microsoft.com/office/drawing/2014/main" id="{E6D0A804-07F6-4925-A8A9-D4D1718816A4}"/>
              </a:ext>
            </a:extLst>
          </p:cNvPr>
          <p:cNvSpPr/>
          <p:nvPr/>
        </p:nvSpPr>
        <p:spPr>
          <a:xfrm>
            <a:off x="0" y="798991"/>
            <a:ext cx="4749553" cy="5921406"/>
          </a:xfrm>
          <a:prstGeom prst="ellipse">
            <a:avLst/>
          </a:prstGeom>
          <a:solidFill>
            <a:schemeClr val="accent2">
              <a:lumMod val="40000"/>
              <a:lumOff val="60000"/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246343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7FD9FBE8C903A4980681FBF9D0BFD7F" ma:contentTypeVersion="11" ma:contentTypeDescription="Създаване на нов документ" ma:contentTypeScope="" ma:versionID="1c23bdf54916a95b329f2d9f7b031b31">
  <xsd:schema xmlns:xsd="http://www.w3.org/2001/XMLSchema" xmlns:xs="http://www.w3.org/2001/XMLSchema" xmlns:p="http://schemas.microsoft.com/office/2006/metadata/properties" xmlns:ns2="b0a3bcef-c04d-46c9-b63b-30cac49f6d61" targetNamespace="http://schemas.microsoft.com/office/2006/metadata/properties" ma:root="true" ma:fieldsID="ee84f2a7fce13bedcf62fd39fc3ad688" ns2:_="">
    <xsd:import namespace="b0a3bcef-c04d-46c9-b63b-30cac49f6d6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a3bcef-c04d-46c9-b63b-30cac49f6d61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0a3bcef-c04d-46c9-b63b-30cac49f6d61" xsi:nil="true"/>
  </documentManagement>
</p:properties>
</file>

<file path=customXml/itemProps1.xml><?xml version="1.0" encoding="utf-8"?>
<ds:datastoreItem xmlns:ds="http://schemas.openxmlformats.org/officeDocument/2006/customXml" ds:itemID="{275BB4A2-F60D-4327-B2DD-E3F93B7D08D5}"/>
</file>

<file path=customXml/itemProps2.xml><?xml version="1.0" encoding="utf-8"?>
<ds:datastoreItem xmlns:ds="http://schemas.openxmlformats.org/officeDocument/2006/customXml" ds:itemID="{4BCC7FAB-69FE-4C88-B290-0D93F58D42E6}"/>
</file>

<file path=customXml/itemProps3.xml><?xml version="1.0" encoding="utf-8"?>
<ds:datastoreItem xmlns:ds="http://schemas.openxmlformats.org/officeDocument/2006/customXml" ds:itemID="{3AD49DEE-D555-422C-B136-95099FFAB059}"/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261</Words>
  <Application>Microsoft Office PowerPoint</Application>
  <PresentationFormat>Широк екран</PresentationFormat>
  <Paragraphs>5</Paragraphs>
  <Slides>5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Impact</vt:lpstr>
      <vt:lpstr>Тема на Office</vt:lpstr>
      <vt:lpstr>Берегите природу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Берегите природу</dc:title>
  <dc:creator>Yoanna Stoyanova</dc:creator>
  <cp:lastModifiedBy>Yoanna Stoyanova</cp:lastModifiedBy>
  <cp:revision>19</cp:revision>
  <dcterms:created xsi:type="dcterms:W3CDTF">2021-03-02T20:46:20Z</dcterms:created>
  <dcterms:modified xsi:type="dcterms:W3CDTF">2021-03-03T17:54:41Z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0x01010097FD9FBE8C903A4980681FBF9D0BFD7F</vt:lpwstr>
  </property>
</Properties>
</file>