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4" r:id="rId8"/>
    <p:sldId id="265" r:id="rId9"/>
    <p:sldId id="266" r:id="rId10"/>
    <p:sldId id="268" r:id="rId11"/>
    <p:sldId id="269" r:id="rId12"/>
    <p:sldId id="271" r:id="rId13"/>
    <p:sldId id="270" r:id="rId14"/>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bg-BG"/>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bg-BG"/>
          </a:p>
        </p:txBody>
      </p:sp>
      <p:sp>
        <p:nvSpPr>
          <p:cNvPr id="4" name="Date Placeholder 3"/>
          <p:cNvSpPr>
            <a:spLocks noGrp="1"/>
          </p:cNvSpPr>
          <p:nvPr>
            <p:ph type="dt" sz="half" idx="10"/>
          </p:nvPr>
        </p:nvSpPr>
        <p:spPr/>
        <p:txBody>
          <a:bodyPr/>
          <a:lstStyle/>
          <a:p>
            <a:fld id="{361EA66C-78AB-46F3-92B8-4AA559F7A217}" type="datetimeFigureOut">
              <a:rPr lang="bg-BG" smtClean="0"/>
              <a:t>20.11.2020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347381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361EA66C-78AB-46F3-92B8-4AA559F7A217}" type="datetimeFigureOut">
              <a:rPr lang="bg-BG" smtClean="0"/>
              <a:t>20.11.2020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2687966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bg-BG"/>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1EA66C-78AB-46F3-92B8-4AA559F7A217}" type="datetimeFigureOut">
              <a:rPr lang="bg-BG" smtClean="0"/>
              <a:t>20.11.2020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1116313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Date Placeholder 4"/>
          <p:cNvSpPr>
            <a:spLocks noGrp="1"/>
          </p:cNvSpPr>
          <p:nvPr>
            <p:ph type="dt" sz="half" idx="10"/>
          </p:nvPr>
        </p:nvSpPr>
        <p:spPr/>
        <p:txBody>
          <a:bodyPr/>
          <a:lstStyle/>
          <a:p>
            <a:fld id="{361EA66C-78AB-46F3-92B8-4AA559F7A217}" type="datetimeFigureOut">
              <a:rPr lang="bg-BG" smtClean="0"/>
              <a:t>20.11.2020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24706961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bg-BG"/>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7" name="Date Placeholder 6"/>
          <p:cNvSpPr>
            <a:spLocks noGrp="1"/>
          </p:cNvSpPr>
          <p:nvPr>
            <p:ph type="dt" sz="half" idx="10"/>
          </p:nvPr>
        </p:nvSpPr>
        <p:spPr/>
        <p:txBody>
          <a:bodyPr/>
          <a:lstStyle/>
          <a:p>
            <a:fld id="{361EA66C-78AB-46F3-92B8-4AA559F7A217}" type="datetimeFigureOut">
              <a:rPr lang="bg-BG" smtClean="0"/>
              <a:t>20.11.2020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3532199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Date Placeholder 2"/>
          <p:cNvSpPr>
            <a:spLocks noGrp="1"/>
          </p:cNvSpPr>
          <p:nvPr>
            <p:ph type="dt" sz="half" idx="10"/>
          </p:nvPr>
        </p:nvSpPr>
        <p:spPr/>
        <p:txBody>
          <a:bodyPr/>
          <a:lstStyle/>
          <a:p>
            <a:fld id="{361EA66C-78AB-46F3-92B8-4AA559F7A217}" type="datetimeFigureOut">
              <a:rPr lang="bg-BG" smtClean="0"/>
              <a:t>20.11.2020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97216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1EA66C-78AB-46F3-92B8-4AA559F7A217}" type="datetimeFigureOut">
              <a:rPr lang="bg-BG" smtClean="0"/>
              <a:t>20.11.2020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2217861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bg-BG"/>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1EA66C-78AB-46F3-92B8-4AA559F7A217}" type="datetimeFigureOut">
              <a:rPr lang="bg-BG" smtClean="0"/>
              <a:t>20.11.2020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2713238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bg-BG"/>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1EA66C-78AB-46F3-92B8-4AA559F7A217}" type="datetimeFigureOut">
              <a:rPr lang="bg-BG" smtClean="0"/>
              <a:t>20.11.2020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1744149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361EA66C-78AB-46F3-92B8-4AA559F7A217}" type="datetimeFigureOut">
              <a:rPr lang="bg-BG" smtClean="0"/>
              <a:t>20.11.2020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647302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bg-BG"/>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361EA66C-78AB-46F3-92B8-4AA559F7A217}" type="datetimeFigureOut">
              <a:rPr lang="bg-BG" smtClean="0"/>
              <a:t>20.11.2020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96A5C56E-DFAE-4E6D-9169-320C26A2C9E1}" type="slidenum">
              <a:rPr lang="bg-BG" smtClean="0"/>
              <a:t>‹#›</a:t>
            </a:fld>
            <a:endParaRPr lang="bg-BG"/>
          </a:p>
        </p:txBody>
      </p:sp>
    </p:spTree>
    <p:extLst>
      <p:ext uri="{BB962C8B-B14F-4D97-AF65-F5344CB8AC3E}">
        <p14:creationId xmlns:p14="http://schemas.microsoft.com/office/powerpoint/2010/main" val="730421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bg-BG"/>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1EA66C-78AB-46F3-92B8-4AA559F7A217}" type="datetimeFigureOut">
              <a:rPr lang="bg-BG" smtClean="0"/>
              <a:t>20.11.2020 г.</a:t>
            </a:fld>
            <a:endParaRPr lang="bg-BG"/>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bg-BG"/>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A5C56E-DFAE-4E6D-9169-320C26A2C9E1}" type="slidenum">
              <a:rPr lang="bg-BG" smtClean="0"/>
              <a:t>‹#›</a:t>
            </a:fld>
            <a:endParaRPr lang="bg-BG"/>
          </a:p>
        </p:txBody>
      </p:sp>
    </p:spTree>
    <p:extLst>
      <p:ext uri="{BB962C8B-B14F-4D97-AF65-F5344CB8AC3E}">
        <p14:creationId xmlns:p14="http://schemas.microsoft.com/office/powerpoint/2010/main" val="1679188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5.png"/><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64234"/>
            <a:ext cx="9144000" cy="1758462"/>
          </a:xfrm>
        </p:spPr>
        <p:txBody>
          <a:bodyPr>
            <a:normAutofit/>
          </a:bodyPr>
          <a:lstStyle/>
          <a:p>
            <a:r>
              <a:rPr lang="bg-BG" sz="5400" dirty="0" smtClean="0">
                <a:solidFill>
                  <a:schemeClr val="bg1"/>
                </a:solidFill>
                <a:latin typeface="Century" panose="02040604050505020304" pitchFamily="18" charset="0"/>
              </a:rPr>
              <a:t>Най-опасните и интересни спортове</a:t>
            </a:r>
            <a:endParaRPr lang="bg-BG" sz="5400" dirty="0">
              <a:solidFill>
                <a:schemeClr val="bg1"/>
              </a:solidFill>
              <a:latin typeface="Century" panose="02040604050505020304" pitchFamily="18" charset="0"/>
            </a:endParaRPr>
          </a:p>
        </p:txBody>
      </p:sp>
      <p:sp>
        <p:nvSpPr>
          <p:cNvPr id="3" name="Subtitle 2"/>
          <p:cNvSpPr>
            <a:spLocks noGrp="1"/>
          </p:cNvSpPr>
          <p:nvPr>
            <p:ph type="subTitle" idx="1"/>
          </p:nvPr>
        </p:nvSpPr>
        <p:spPr>
          <a:xfrm>
            <a:off x="1524000" y="5360499"/>
            <a:ext cx="9144000" cy="646405"/>
          </a:xfrm>
        </p:spPr>
        <p:txBody>
          <a:bodyPr/>
          <a:lstStyle/>
          <a:p>
            <a:r>
              <a:rPr lang="bg-BG" dirty="0" smtClean="0"/>
              <a:t>Анна-Мария </a:t>
            </a:r>
            <a:endParaRPr lang="bg-BG" dirty="0"/>
          </a:p>
        </p:txBody>
      </p:sp>
      <p:pic>
        <p:nvPicPr>
          <p:cNvPr id="4" name="Picture 3"/>
          <p:cNvPicPr>
            <a:picLocks noChangeAspect="1"/>
          </p:cNvPicPr>
          <p:nvPr/>
        </p:nvPicPr>
        <p:blipFill>
          <a:blip r:embed="rId3"/>
          <a:stretch>
            <a:fillRect/>
          </a:stretch>
        </p:blipFill>
        <p:spPr>
          <a:xfrm>
            <a:off x="3385625" y="2380139"/>
            <a:ext cx="5645834" cy="2822917"/>
          </a:xfrm>
          <a:prstGeom prst="rect">
            <a:avLst/>
          </a:prstGeom>
          <a:ln>
            <a:noFill/>
          </a:ln>
          <a:effectLst>
            <a:softEdge rad="112500"/>
          </a:effectLst>
        </p:spPr>
      </p:pic>
    </p:spTree>
    <p:extLst>
      <p:ext uri="{BB962C8B-B14F-4D97-AF65-F5344CB8AC3E}">
        <p14:creationId xmlns:p14="http://schemas.microsoft.com/office/powerpoint/2010/main" val="38930284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4943622" cy="1055712"/>
          </a:xfrm>
        </p:spPr>
        <p:txBody>
          <a:bodyPr/>
          <a:lstStyle/>
          <a:p>
            <a:pPr algn="ctr"/>
            <a:r>
              <a:rPr lang="bg-BG" dirty="0" smtClean="0">
                <a:solidFill>
                  <a:schemeClr val="bg1"/>
                </a:solidFill>
                <a:latin typeface="Century" panose="02040604050505020304" pitchFamily="18" charset="0"/>
              </a:rPr>
              <a:t>Куидич</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838200" y="1420838"/>
            <a:ext cx="5295314" cy="5176909"/>
          </a:xfrm>
        </p:spPr>
        <p:txBody>
          <a:bodyPr>
            <a:normAutofit/>
          </a:bodyPr>
          <a:lstStyle/>
          <a:p>
            <a:pPr marL="0" indent="0" algn="ctr">
              <a:buNone/>
            </a:pPr>
            <a:r>
              <a:rPr lang="bg-BG" sz="2600" dirty="0" smtClean="0">
                <a:solidFill>
                  <a:schemeClr val="bg1"/>
                </a:solidFill>
                <a:latin typeface="Century" panose="02040604050505020304" pitchFamily="18" charset="0"/>
              </a:rPr>
              <a:t>-&gt; Започваме с един доста необикновен, но популярен спорт. Историята започва, когато </a:t>
            </a:r>
            <a:r>
              <a:rPr lang="ru-RU" sz="2600" dirty="0" smtClean="0">
                <a:solidFill>
                  <a:schemeClr val="bg1"/>
                </a:solidFill>
                <a:latin typeface="Century" panose="02040604050505020304" pitchFamily="18" charset="0"/>
              </a:rPr>
              <a:t>Дж.К.Роулинг е измислила спорта Куидич в книгите за Хари Потър. Индикация за това колко разпространен е вече спорта, е създадената Международна куидич асоциация и Световната купа по куидич, която е много популярна в колежанските кампуси.</a:t>
            </a:r>
            <a:endParaRPr lang="bg-BG" sz="2600" dirty="0">
              <a:solidFill>
                <a:schemeClr val="bg1"/>
              </a:solidFill>
              <a:latin typeface="Century" panose="02040604050505020304" pitchFamily="18" charset="0"/>
            </a:endParaRPr>
          </a:p>
        </p:txBody>
      </p:sp>
      <p:pic>
        <p:nvPicPr>
          <p:cNvPr id="4" name="Picture 3"/>
          <p:cNvPicPr>
            <a:picLocks noChangeAspect="1"/>
          </p:cNvPicPr>
          <p:nvPr/>
        </p:nvPicPr>
        <p:blipFill>
          <a:blip r:embed="rId3"/>
          <a:stretch>
            <a:fillRect/>
          </a:stretch>
        </p:blipFill>
        <p:spPr>
          <a:xfrm>
            <a:off x="7540284" y="3623677"/>
            <a:ext cx="3404382" cy="25532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4"/>
          <a:stretch>
            <a:fillRect/>
          </a:stretch>
        </p:blipFill>
        <p:spPr>
          <a:xfrm>
            <a:off x="7004613" y="498381"/>
            <a:ext cx="4475724" cy="25195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62230305"/>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47581" y="266652"/>
            <a:ext cx="5725551" cy="900967"/>
          </a:xfrm>
        </p:spPr>
        <p:txBody>
          <a:bodyPr/>
          <a:lstStyle/>
          <a:p>
            <a:pPr algn="ctr"/>
            <a:r>
              <a:rPr lang="bg-BG" dirty="0" smtClean="0">
                <a:solidFill>
                  <a:schemeClr val="bg1"/>
                </a:solidFill>
                <a:latin typeface="Century" panose="02040604050505020304" pitchFamily="18" charset="0"/>
              </a:rPr>
              <a:t>Отбори и правила</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6246055" y="1702190"/>
            <a:ext cx="5627077" cy="4699244"/>
          </a:xfrm>
        </p:spPr>
        <p:txBody>
          <a:bodyPr>
            <a:normAutofit/>
          </a:bodyPr>
          <a:lstStyle/>
          <a:p>
            <a:pPr marL="0" indent="0" algn="ctr">
              <a:buNone/>
            </a:pPr>
            <a:r>
              <a:rPr lang="ru-RU" sz="2600" dirty="0" smtClean="0">
                <a:solidFill>
                  <a:schemeClr val="bg1"/>
                </a:solidFill>
                <a:latin typeface="Century" panose="02040604050505020304" pitchFamily="18" charset="0"/>
              </a:rPr>
              <a:t>-&gt; В книгите за Хари Потър играчите са разделени в 2 от по 7 човека (мъже или жени). Целта е да се хвърлят топки през 3 обръча за отбелязване на точки от противниковия отбор. Задължиелно е през цялото време играчите да се движат с метла между краката си. Използват се топки за волейбол и доджбол</a:t>
            </a:r>
            <a:r>
              <a:rPr lang="ru-RU" dirty="0" smtClean="0">
                <a:solidFill>
                  <a:schemeClr val="bg1"/>
                </a:solidFill>
              </a:rPr>
              <a:t>. </a:t>
            </a:r>
            <a:endParaRPr lang="bg-BG" dirty="0">
              <a:solidFill>
                <a:schemeClr val="bg1"/>
              </a:solidFill>
            </a:endParaRPr>
          </a:p>
        </p:txBody>
      </p:sp>
      <p:pic>
        <p:nvPicPr>
          <p:cNvPr id="1026" name="Picture 2" descr="Harry Potter Flying GIFs | Teno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89000" y="309171"/>
            <a:ext cx="3900451" cy="278603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4"/>
          <a:srcRect l="4938" r="18744" b="5405"/>
          <a:stretch/>
        </p:blipFill>
        <p:spPr>
          <a:xfrm>
            <a:off x="1389000" y="3305439"/>
            <a:ext cx="3900451" cy="3227087"/>
          </a:xfrm>
          <a:prstGeom prst="rect">
            <a:avLst/>
          </a:prstGeom>
        </p:spPr>
      </p:pic>
    </p:spTree>
    <p:extLst>
      <p:ext uri="{BB962C8B-B14F-4D97-AF65-F5344CB8AC3E}">
        <p14:creationId xmlns:p14="http://schemas.microsoft.com/office/powerpoint/2010/main" val="902129430"/>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9103"/>
          </a:xfrm>
        </p:spPr>
        <p:txBody>
          <a:bodyPr/>
          <a:lstStyle/>
          <a:p>
            <a:pPr algn="ctr"/>
            <a:r>
              <a:rPr lang="bg-BG" dirty="0" smtClean="0">
                <a:solidFill>
                  <a:schemeClr val="bg1"/>
                </a:solidFill>
                <a:latin typeface="Century" panose="02040604050505020304" pitchFamily="18" charset="0"/>
              </a:rPr>
              <a:t>Средновековен – мафиотски футбол</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444305" y="1294228"/>
            <a:ext cx="6149852" cy="5120641"/>
          </a:xfrm>
        </p:spPr>
        <p:txBody>
          <a:bodyPr>
            <a:normAutofit/>
          </a:bodyPr>
          <a:lstStyle/>
          <a:p>
            <a:pPr marL="0" indent="0" algn="ctr">
              <a:buNone/>
            </a:pPr>
            <a:r>
              <a:rPr lang="ru-RU" sz="2600" dirty="0" smtClean="0">
                <a:solidFill>
                  <a:schemeClr val="bg1"/>
                </a:solidFill>
                <a:latin typeface="Century" panose="02040604050505020304" pitchFamily="18" charset="0"/>
              </a:rPr>
              <a:t>-&gt; Средновековният футбол е модерен термин, използван за голямо разнообразие от локализирани неформални футболни игри, измислени и играни в Европа през Средновековието . Още наречен като народен футбол , мафиотски футбол и маслена футбол . Тези игри могат да се считат за предци на съвременните футболни кодове и в сравнение с по-късните форми на футбол, средновековните мачове са хаотични и имат малко правила – БЕЗ УБИВАНЕ.</a:t>
            </a:r>
            <a:endParaRPr lang="bg-BG" sz="2600" dirty="0">
              <a:solidFill>
                <a:schemeClr val="bg1"/>
              </a:solidFill>
              <a:latin typeface="Century" panose="02040604050505020304" pitchFamily="18" charset="0"/>
            </a:endParaRPr>
          </a:p>
        </p:txBody>
      </p:sp>
      <p:pic>
        <p:nvPicPr>
          <p:cNvPr id="4" name="Picture 3"/>
          <p:cNvPicPr>
            <a:picLocks noChangeAspect="1"/>
          </p:cNvPicPr>
          <p:nvPr/>
        </p:nvPicPr>
        <p:blipFill>
          <a:blip r:embed="rId3"/>
          <a:stretch>
            <a:fillRect/>
          </a:stretch>
        </p:blipFill>
        <p:spPr>
          <a:xfrm>
            <a:off x="6956327" y="1826604"/>
            <a:ext cx="4816341" cy="3814542"/>
          </a:xfrm>
          <a:prstGeom prst="rect">
            <a:avLst/>
          </a:prstGeom>
        </p:spPr>
      </p:pic>
    </p:spTree>
    <p:extLst>
      <p:ext uri="{BB962C8B-B14F-4D97-AF65-F5344CB8AC3E}">
        <p14:creationId xmlns:p14="http://schemas.microsoft.com/office/powerpoint/2010/main" val="26961015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7025640" cy="816561"/>
          </a:xfrm>
        </p:spPr>
        <p:txBody>
          <a:bodyPr/>
          <a:lstStyle/>
          <a:p>
            <a:pPr algn="ctr"/>
            <a:r>
              <a:rPr lang="bg-BG" dirty="0" smtClean="0">
                <a:solidFill>
                  <a:schemeClr val="bg1"/>
                </a:solidFill>
                <a:latin typeface="Century" panose="02040604050505020304" pitchFamily="18" charset="0"/>
              </a:rPr>
              <a:t>Характеристики </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838200" y="1505242"/>
            <a:ext cx="7124114" cy="5022167"/>
          </a:xfrm>
        </p:spPr>
        <p:txBody>
          <a:bodyPr>
            <a:normAutofit/>
          </a:bodyPr>
          <a:lstStyle/>
          <a:p>
            <a:pPr marL="0" indent="0" algn="ctr">
              <a:buNone/>
            </a:pPr>
            <a:r>
              <a:rPr lang="ru-RU" sz="2600" dirty="0" smtClean="0">
                <a:solidFill>
                  <a:schemeClr val="bg1"/>
                </a:solidFill>
                <a:latin typeface="Century" panose="02040604050505020304" pitchFamily="18" charset="0"/>
              </a:rPr>
              <a:t>-&gt; Играта се е изграла само от селяни, защото според дворянството, играта е била нискокласирана и не изискана. </a:t>
            </a:r>
          </a:p>
          <a:p>
            <a:pPr marL="0" indent="0" algn="ctr">
              <a:buNone/>
            </a:pPr>
            <a:r>
              <a:rPr lang="ru-RU" sz="2600" dirty="0" smtClean="0">
                <a:solidFill>
                  <a:schemeClr val="bg1"/>
                </a:solidFill>
                <a:latin typeface="Century" panose="02040604050505020304" pitchFamily="18" charset="0"/>
              </a:rPr>
              <a:t>-&gt; Футболът на мафията беше жесток, включително тежки наранявания или понякога смърт. Тя се основаваше на сила, а не на умения. Играе се от мъже от по-нисък клас, за да покаже мъжество и мъжественост.</a:t>
            </a:r>
          </a:p>
          <a:p>
            <a:pPr marL="0" indent="0" algn="ctr">
              <a:buNone/>
            </a:pPr>
            <a:r>
              <a:rPr lang="ru-RU" sz="2600" dirty="0" smtClean="0">
                <a:solidFill>
                  <a:schemeClr val="bg1"/>
                </a:solidFill>
                <a:latin typeface="Century" panose="02040604050505020304" pitchFamily="18" charset="0"/>
              </a:rPr>
              <a:t>-&gt; Правеха се залози за това кой отбор ще спечели, като селяните правят хазарт със заплатите си с надеждата да превърнат „парцалите в богатство“.</a:t>
            </a:r>
            <a:endParaRPr lang="bg-BG" sz="2600" dirty="0">
              <a:solidFill>
                <a:schemeClr val="bg1"/>
              </a:solidFill>
              <a:latin typeface="Century" panose="02040604050505020304" pitchFamily="18" charset="0"/>
            </a:endParaRPr>
          </a:p>
        </p:txBody>
      </p:sp>
      <p:pic>
        <p:nvPicPr>
          <p:cNvPr id="4" name="Picture 3"/>
          <p:cNvPicPr>
            <a:picLocks noChangeAspect="1"/>
          </p:cNvPicPr>
          <p:nvPr/>
        </p:nvPicPr>
        <p:blipFill>
          <a:blip r:embed="rId3"/>
          <a:stretch>
            <a:fillRect/>
          </a:stretch>
        </p:blipFill>
        <p:spPr>
          <a:xfrm>
            <a:off x="8106038" y="3621182"/>
            <a:ext cx="3810471" cy="2695211"/>
          </a:xfrm>
          <a:prstGeom prst="rect">
            <a:avLst/>
          </a:prstGeom>
        </p:spPr>
      </p:pic>
      <p:pic>
        <p:nvPicPr>
          <p:cNvPr id="2050" name="Picture 2" descr="Soccer episode 8 season 17 GIF - Find on GIFE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06038" y="478302"/>
            <a:ext cx="3810471" cy="2873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5723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3557"/>
            <a:ext cx="10515600" cy="2743200"/>
          </a:xfrm>
        </p:spPr>
        <p:txBody>
          <a:bodyPr>
            <a:normAutofit/>
          </a:bodyPr>
          <a:lstStyle/>
          <a:p>
            <a:pPr marL="0" indent="0" algn="ctr">
              <a:buNone/>
            </a:pPr>
            <a:r>
              <a:rPr lang="ru-RU" sz="2600" dirty="0" smtClean="0">
                <a:solidFill>
                  <a:schemeClr val="bg1"/>
                </a:solidFill>
                <a:latin typeface="Century" panose="02040604050505020304" pitchFamily="18" charset="0"/>
              </a:rPr>
              <a:t>-&gt; Спортът, в средновековието, се оспорваше между два съседни града, с колкото се може повече участници от всяка страна. Целта на спорта беше проста, да носи надута свинска топка до края на противниковия град. За разлика от традиционните мачове, двата отбора се опитват да преместят топката към собствените си цели. Гол се вкарва чрез потупване на топката три пъти в определената за врата зона на отбора.</a:t>
            </a:r>
            <a:endParaRPr lang="bg-BG" sz="2600" dirty="0">
              <a:solidFill>
                <a:schemeClr val="bg1"/>
              </a:solidFill>
              <a:latin typeface="Century" panose="02040604050505020304" pitchFamily="18" charset="0"/>
            </a:endParaRPr>
          </a:p>
        </p:txBody>
      </p:sp>
      <p:pic>
        <p:nvPicPr>
          <p:cNvPr id="4" name="Picture 3"/>
          <p:cNvPicPr>
            <a:picLocks noChangeAspect="1"/>
          </p:cNvPicPr>
          <p:nvPr/>
        </p:nvPicPr>
        <p:blipFill>
          <a:blip r:embed="rId3"/>
          <a:stretch>
            <a:fillRect/>
          </a:stretch>
        </p:blipFill>
        <p:spPr>
          <a:xfrm>
            <a:off x="838200" y="2955648"/>
            <a:ext cx="4739367" cy="3600450"/>
          </a:xfrm>
          <a:prstGeom prst="rect">
            <a:avLst/>
          </a:prstGeom>
        </p:spPr>
      </p:pic>
      <p:pic>
        <p:nvPicPr>
          <p:cNvPr id="5" name="Picture 4"/>
          <p:cNvPicPr>
            <a:picLocks noChangeAspect="1"/>
          </p:cNvPicPr>
          <p:nvPr/>
        </p:nvPicPr>
        <p:blipFill>
          <a:blip r:embed="rId4"/>
          <a:stretch>
            <a:fillRect/>
          </a:stretch>
        </p:blipFill>
        <p:spPr>
          <a:xfrm>
            <a:off x="6813144" y="2955648"/>
            <a:ext cx="4752975" cy="3600450"/>
          </a:xfrm>
          <a:prstGeom prst="rect">
            <a:avLst/>
          </a:prstGeom>
        </p:spPr>
      </p:pic>
    </p:spTree>
    <p:extLst>
      <p:ext uri="{BB962C8B-B14F-4D97-AF65-F5344CB8AC3E}">
        <p14:creationId xmlns:p14="http://schemas.microsoft.com/office/powerpoint/2010/main" val="2393807107"/>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99440"/>
          </a:xfrm>
        </p:spPr>
        <p:txBody>
          <a:bodyPr/>
          <a:lstStyle/>
          <a:p>
            <a:pPr algn="ctr"/>
            <a:r>
              <a:rPr lang="bg-BG" dirty="0" smtClean="0">
                <a:solidFill>
                  <a:schemeClr val="bg1"/>
                </a:solidFill>
                <a:latin typeface="Century" panose="02040604050505020304" pitchFamily="18" charset="0"/>
              </a:rPr>
              <a:t>Панкратион </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618977" y="1603716"/>
            <a:ext cx="6260125" cy="4178105"/>
          </a:xfrm>
        </p:spPr>
        <p:txBody>
          <a:bodyPr>
            <a:normAutofit lnSpcReduction="10000"/>
          </a:bodyPr>
          <a:lstStyle/>
          <a:p>
            <a:pPr marL="0" indent="0" algn="ctr">
              <a:buNone/>
            </a:pPr>
            <a:r>
              <a:rPr lang="ru-RU" dirty="0" smtClean="0">
                <a:solidFill>
                  <a:schemeClr val="bg1"/>
                </a:solidFill>
                <a:latin typeface="Century" panose="02040604050505020304" pitchFamily="18" charset="0"/>
              </a:rPr>
              <a:t>-&gt; Панкратион е боен спорт в антична Гърция, който комбинирал два други популярни спорта - борбата и бокса, било разрешено и използването на крака. За първи път е въведен като олимпийска дисциплина в 33-тите игри през 648 пр. н.е. До не отдавна мнозина историци са считали, че панкратион е бил чисто олимпийски спорт.</a:t>
            </a:r>
            <a:endParaRPr lang="bg-BG" dirty="0">
              <a:solidFill>
                <a:schemeClr val="bg1"/>
              </a:solidFill>
              <a:latin typeface="Century" panose="02040604050505020304" pitchFamily="18" charset="0"/>
            </a:endParaRPr>
          </a:p>
        </p:txBody>
      </p:sp>
      <p:pic>
        <p:nvPicPr>
          <p:cNvPr id="4" name="Picture 3"/>
          <p:cNvPicPr>
            <a:picLocks noChangeAspect="1"/>
          </p:cNvPicPr>
          <p:nvPr/>
        </p:nvPicPr>
        <p:blipFill rotWithShape="1">
          <a:blip r:embed="rId3"/>
          <a:srcRect b="15553"/>
          <a:stretch/>
        </p:blipFill>
        <p:spPr>
          <a:xfrm>
            <a:off x="7891975" y="1364566"/>
            <a:ext cx="3753730" cy="4754881"/>
          </a:xfrm>
          <a:prstGeom prst="rect">
            <a:avLst/>
          </a:prstGeom>
        </p:spPr>
      </p:pic>
    </p:spTree>
    <p:extLst>
      <p:ext uri="{BB962C8B-B14F-4D97-AF65-F5344CB8AC3E}">
        <p14:creationId xmlns:p14="http://schemas.microsoft.com/office/powerpoint/2010/main" val="23346821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245661"/>
            <a:ext cx="6772422" cy="1104838"/>
          </a:xfrm>
        </p:spPr>
        <p:txBody>
          <a:bodyPr>
            <a:normAutofit fontScale="90000"/>
          </a:bodyPr>
          <a:lstStyle/>
          <a:p>
            <a:pPr algn="ctr"/>
            <a:r>
              <a:rPr lang="bg-BG" dirty="0" smtClean="0">
                <a:solidFill>
                  <a:schemeClr val="bg1"/>
                </a:solidFill>
                <a:latin typeface="Century" panose="02040604050505020304" pitchFamily="18" charset="0"/>
              </a:rPr>
              <a:t>Правила и характеристика </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618978" y="1350498"/>
            <a:ext cx="6752494" cy="5050301"/>
          </a:xfrm>
        </p:spPr>
        <p:txBody>
          <a:bodyPr>
            <a:normAutofit fontScale="92500"/>
          </a:bodyPr>
          <a:lstStyle/>
          <a:p>
            <a:pPr marL="0" indent="0" algn="ctr">
              <a:buNone/>
            </a:pPr>
            <a:r>
              <a:rPr lang="ru-RU" sz="2600" dirty="0" smtClean="0">
                <a:solidFill>
                  <a:schemeClr val="bg1"/>
                </a:solidFill>
                <a:latin typeface="Century" panose="02040604050505020304" pitchFamily="18" charset="0"/>
              </a:rPr>
              <a:t>-&gt; Още при първото си появяване пред олимпийска публика този спорт впечатлява тълпите. Това обаче е било едно твърде кърваво и опасно шоу. Имало е единствено три забрани – без бъркане в очи, без хапане и без удряне между краката. Всичко останало на практика е било разрешено. Нямало е времеви лимит, а срещата се е прекратявала, когато единият от състезателите се предавал. Той сигнализирал това с вдигане на показалеца си във въздуха. Имало редица тежки наранявания, дори смъртни случаи поради това, че някои горди борци отказвали да се предадат.</a:t>
            </a:r>
          </a:p>
          <a:p>
            <a:pPr marL="0" indent="0">
              <a:buNone/>
            </a:pPr>
            <a:endParaRPr lang="bg-BG" dirty="0"/>
          </a:p>
        </p:txBody>
      </p:sp>
      <p:pic>
        <p:nvPicPr>
          <p:cNvPr id="4" name="Picture 3"/>
          <p:cNvPicPr>
            <a:picLocks noChangeAspect="1"/>
          </p:cNvPicPr>
          <p:nvPr/>
        </p:nvPicPr>
        <p:blipFill rotWithShape="1">
          <a:blip r:embed="rId3"/>
          <a:srcRect l="3456" r="4039"/>
          <a:stretch/>
        </p:blipFill>
        <p:spPr>
          <a:xfrm>
            <a:off x="7990448" y="635904"/>
            <a:ext cx="3742007" cy="2529328"/>
          </a:xfrm>
          <a:prstGeom prst="rect">
            <a:avLst/>
          </a:prstGeom>
        </p:spPr>
      </p:pic>
      <p:pic>
        <p:nvPicPr>
          <p:cNvPr id="5" name="Picture 4"/>
          <p:cNvPicPr>
            <a:picLocks noChangeAspect="1"/>
          </p:cNvPicPr>
          <p:nvPr/>
        </p:nvPicPr>
        <p:blipFill>
          <a:blip r:embed="rId4"/>
          <a:stretch>
            <a:fillRect/>
          </a:stretch>
        </p:blipFill>
        <p:spPr>
          <a:xfrm>
            <a:off x="8006923" y="3315549"/>
            <a:ext cx="3732628" cy="3085250"/>
          </a:xfrm>
          <a:prstGeom prst="rect">
            <a:avLst/>
          </a:prstGeom>
        </p:spPr>
      </p:pic>
    </p:spTree>
    <p:extLst>
      <p:ext uri="{BB962C8B-B14F-4D97-AF65-F5344CB8AC3E}">
        <p14:creationId xmlns:p14="http://schemas.microsoft.com/office/powerpoint/2010/main" val="52903389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750278"/>
          </a:xfrm>
        </p:spPr>
        <p:txBody>
          <a:bodyPr>
            <a:normAutofit/>
          </a:bodyPr>
          <a:lstStyle/>
          <a:p>
            <a:pPr algn="ctr"/>
            <a:r>
              <a:rPr lang="ru-RU" sz="2400" dirty="0" smtClean="0">
                <a:solidFill>
                  <a:schemeClr val="bg1"/>
                </a:solidFill>
                <a:latin typeface="Century" panose="02040604050505020304" pitchFamily="18" charset="0"/>
              </a:rPr>
              <a:t>-&gt; През 393 г. заради навлизането на христианството, той е забранен заедно с гладиаторските борби и езическите фестивали. Постепенно панкратион отмира.</a:t>
            </a:r>
            <a:endParaRPr lang="bg-BG" sz="2400" dirty="0">
              <a:solidFill>
                <a:schemeClr val="bg1"/>
              </a:solidFill>
              <a:latin typeface="Century" panose="02040604050505020304" pitchFamily="18" charset="0"/>
            </a:endParaRPr>
          </a:p>
        </p:txBody>
      </p:sp>
      <p:pic>
        <p:nvPicPr>
          <p:cNvPr id="4" name="810F2CF">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340073" y="1951172"/>
            <a:ext cx="7511853" cy="4026548"/>
          </a:xfrm>
        </p:spPr>
      </p:pic>
    </p:spTree>
    <p:extLst>
      <p:ext uri="{BB962C8B-B14F-4D97-AF65-F5344CB8AC3E}">
        <p14:creationId xmlns:p14="http://schemas.microsoft.com/office/powerpoint/2010/main" val="191880006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494361" cy="904117"/>
          </a:xfrm>
        </p:spPr>
        <p:txBody>
          <a:bodyPr/>
          <a:lstStyle/>
          <a:p>
            <a:pPr algn="ctr"/>
            <a:r>
              <a:rPr lang="bg-BG" dirty="0" smtClean="0">
                <a:solidFill>
                  <a:schemeClr val="bg1"/>
                </a:solidFill>
                <a:latin typeface="Century" panose="02040604050505020304" pitchFamily="18" charset="0"/>
              </a:rPr>
              <a:t>Крав Мага </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838200" y="1364777"/>
            <a:ext cx="5958385" cy="5145206"/>
          </a:xfrm>
        </p:spPr>
        <p:txBody>
          <a:bodyPr>
            <a:normAutofit fontScale="92500"/>
          </a:bodyPr>
          <a:lstStyle/>
          <a:p>
            <a:pPr marL="0" indent="0" algn="ctr">
              <a:buNone/>
            </a:pPr>
            <a:r>
              <a:rPr lang="ru-RU" sz="2600" dirty="0" smtClean="0">
                <a:solidFill>
                  <a:schemeClr val="bg1"/>
                </a:solidFill>
                <a:latin typeface="Century" panose="02040604050505020304" pitchFamily="18" charset="0"/>
              </a:rPr>
              <a:t>-&gt; Крав Мага идва от еврейски термин, които се свързва с практикуването на ръкопашен бой. Израелците използват ръкопашния бой като начин на оцеляване, а не като бойно изкуство. Крав Мага става световно известна през 1990-те години. Системата е базирана на естествени реакции, прости движения и агресивни защитни принципи. Крав Мага е метод за самозащита, да неутрализира нападателя. Някои професионалисти могат за неутрализират противника за 3 секунди. </a:t>
            </a:r>
            <a:endParaRPr lang="bg-BG" sz="2600" dirty="0">
              <a:solidFill>
                <a:schemeClr val="bg1"/>
              </a:solidFill>
              <a:latin typeface="Century" panose="02040604050505020304" pitchFamily="18" charset="0"/>
            </a:endParaRPr>
          </a:p>
        </p:txBody>
      </p:sp>
      <p:pic>
        <p:nvPicPr>
          <p:cNvPr id="4" name="Picture 3"/>
          <p:cNvPicPr>
            <a:picLocks noChangeAspect="1"/>
          </p:cNvPicPr>
          <p:nvPr/>
        </p:nvPicPr>
        <p:blipFill>
          <a:blip r:embed="rId3"/>
          <a:stretch>
            <a:fillRect/>
          </a:stretch>
        </p:blipFill>
        <p:spPr>
          <a:xfrm>
            <a:off x="7630376" y="1027906"/>
            <a:ext cx="4034764" cy="2373786"/>
          </a:xfrm>
          <a:prstGeom prst="rect">
            <a:avLst/>
          </a:prstGeom>
        </p:spPr>
      </p:pic>
      <p:pic>
        <p:nvPicPr>
          <p:cNvPr id="5" name="Picture 4"/>
          <p:cNvPicPr>
            <a:picLocks noChangeAspect="1"/>
          </p:cNvPicPr>
          <p:nvPr/>
        </p:nvPicPr>
        <p:blipFill>
          <a:blip r:embed="rId4"/>
          <a:stretch>
            <a:fillRect/>
          </a:stretch>
        </p:blipFill>
        <p:spPr>
          <a:xfrm>
            <a:off x="7630376" y="3881971"/>
            <a:ext cx="4034764" cy="2687153"/>
          </a:xfrm>
          <a:prstGeom prst="rect">
            <a:avLst/>
          </a:prstGeom>
        </p:spPr>
      </p:pic>
    </p:spTree>
    <p:extLst>
      <p:ext uri="{BB962C8B-B14F-4D97-AF65-F5344CB8AC3E}">
        <p14:creationId xmlns:p14="http://schemas.microsoft.com/office/powerpoint/2010/main" val="36651310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49526"/>
          </a:xfrm>
        </p:spPr>
        <p:txBody>
          <a:bodyPr/>
          <a:lstStyle/>
          <a:p>
            <a:pPr algn="ctr"/>
            <a:r>
              <a:rPr lang="bg-BG" dirty="0" smtClean="0">
                <a:solidFill>
                  <a:schemeClr val="bg1"/>
                </a:solidFill>
                <a:latin typeface="Century" panose="02040604050505020304" pitchFamily="18" charset="0"/>
              </a:rPr>
              <a:t>Тренировки </a:t>
            </a:r>
            <a:endParaRPr lang="bg-BG" dirty="0">
              <a:solidFill>
                <a:schemeClr val="bg1"/>
              </a:solidFill>
              <a:latin typeface="Century" panose="02040604050505020304" pitchFamily="18" charset="0"/>
            </a:endParaRPr>
          </a:p>
        </p:txBody>
      </p:sp>
      <p:sp>
        <p:nvSpPr>
          <p:cNvPr id="3" name="Content Placeholder 2"/>
          <p:cNvSpPr>
            <a:spLocks noGrp="1"/>
          </p:cNvSpPr>
          <p:nvPr>
            <p:ph idx="1"/>
          </p:nvPr>
        </p:nvSpPr>
        <p:spPr>
          <a:xfrm>
            <a:off x="660780" y="1552668"/>
            <a:ext cx="6668068" cy="4943666"/>
          </a:xfrm>
        </p:spPr>
        <p:txBody>
          <a:bodyPr>
            <a:normAutofit/>
          </a:bodyPr>
          <a:lstStyle/>
          <a:p>
            <a:pPr marL="0" indent="0" algn="ctr">
              <a:buNone/>
            </a:pPr>
            <a:r>
              <a:rPr lang="ru-RU" sz="2600" dirty="0" smtClean="0">
                <a:solidFill>
                  <a:schemeClr val="bg1"/>
                </a:solidFill>
                <a:latin typeface="Century" panose="02040604050505020304" pitchFamily="18" charset="0"/>
              </a:rPr>
              <a:t>-&gt; Тренировките по Крав Мага се водят възможно най-реалистично. Важна част от подготовката на трениращия е симулацията на реални нападения.  Крав Мага е система за обучение на военнослужещи, методиката на обучение е разчетена така, че да може да бъде изучена в максимално кратки срокове. Залага се повече на ефективността, отколкото на ефектните изпълнения. </a:t>
            </a:r>
            <a:endParaRPr lang="bg-BG" sz="2600" dirty="0">
              <a:solidFill>
                <a:schemeClr val="bg1"/>
              </a:solidFill>
              <a:latin typeface="Century" panose="02040604050505020304" pitchFamily="18" charset="0"/>
            </a:endParaRPr>
          </a:p>
        </p:txBody>
      </p:sp>
      <p:pic>
        <p:nvPicPr>
          <p:cNvPr id="4" name="Picture 3"/>
          <p:cNvPicPr>
            <a:picLocks noChangeAspect="1"/>
          </p:cNvPicPr>
          <p:nvPr/>
        </p:nvPicPr>
        <p:blipFill>
          <a:blip r:embed="rId3"/>
          <a:stretch>
            <a:fillRect/>
          </a:stretch>
        </p:blipFill>
        <p:spPr>
          <a:xfrm>
            <a:off x="7948864" y="1214652"/>
            <a:ext cx="3659693" cy="4732361"/>
          </a:xfrm>
          <a:prstGeom prst="rect">
            <a:avLst/>
          </a:prstGeom>
        </p:spPr>
      </p:pic>
    </p:spTree>
    <p:extLst>
      <p:ext uri="{BB962C8B-B14F-4D97-AF65-F5344CB8AC3E}">
        <p14:creationId xmlns:p14="http://schemas.microsoft.com/office/powerpoint/2010/main" val="1460635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15454" y="395785"/>
            <a:ext cx="11043313" cy="5767530"/>
          </a:xfrm>
        </p:spPr>
        <p:txBody>
          <a:bodyPr/>
          <a:lstStyle/>
          <a:p>
            <a:pPr marL="0" indent="0" algn="ctr">
              <a:buNone/>
            </a:pPr>
            <a:r>
              <a:rPr lang="ru-RU" sz="2600" dirty="0" smtClean="0">
                <a:solidFill>
                  <a:schemeClr val="bg1"/>
                </a:solidFill>
                <a:latin typeface="Century" panose="02040604050505020304" pitchFamily="18" charset="0"/>
              </a:rPr>
              <a:t>-&gt; Много други бойни изкуства съществуват раздели за самозащита, но в Крав Мага ще ви научат и как да действате, докато противникът посяга да направи захвата. В тренировките се изучават методи за самоотбрана от пръчки, бутилки, ножове и всичко от обкръжението, както и огнестрелни оръжия.</a:t>
            </a:r>
          </a:p>
          <a:p>
            <a:endParaRPr lang="bg-BG" dirty="0"/>
          </a:p>
        </p:txBody>
      </p:sp>
      <p:pic>
        <p:nvPicPr>
          <p:cNvPr id="5" name="Picture 4"/>
          <p:cNvPicPr>
            <a:picLocks noChangeAspect="1"/>
          </p:cNvPicPr>
          <p:nvPr/>
        </p:nvPicPr>
        <p:blipFill>
          <a:blip r:embed="rId3"/>
          <a:stretch>
            <a:fillRect/>
          </a:stretch>
        </p:blipFill>
        <p:spPr>
          <a:xfrm>
            <a:off x="1978926" y="2426565"/>
            <a:ext cx="8215952" cy="3943657"/>
          </a:xfrm>
          <a:prstGeom prst="rect">
            <a:avLst/>
          </a:prstGeom>
        </p:spPr>
      </p:pic>
    </p:spTree>
    <p:extLst>
      <p:ext uri="{BB962C8B-B14F-4D97-AF65-F5344CB8AC3E}">
        <p14:creationId xmlns:p14="http://schemas.microsoft.com/office/powerpoint/2010/main" val="1070100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1848" y="2425937"/>
            <a:ext cx="10515600" cy="1325563"/>
          </a:xfrm>
        </p:spPr>
        <p:txBody>
          <a:bodyPr>
            <a:normAutofit/>
          </a:bodyPr>
          <a:lstStyle/>
          <a:p>
            <a:pPr algn="ctr"/>
            <a:r>
              <a:rPr lang="bg-BG" sz="5400" dirty="0" smtClean="0">
                <a:solidFill>
                  <a:schemeClr val="bg1"/>
                </a:solidFill>
              </a:rPr>
              <a:t>Благодаря за вниманието!</a:t>
            </a:r>
            <a:endParaRPr lang="bg-BG" sz="5400" dirty="0">
              <a:solidFill>
                <a:schemeClr val="bg1"/>
              </a:solidFill>
            </a:endParaRPr>
          </a:p>
        </p:txBody>
      </p:sp>
    </p:spTree>
    <p:extLst>
      <p:ext uri="{BB962C8B-B14F-4D97-AF65-F5344CB8AC3E}">
        <p14:creationId xmlns:p14="http://schemas.microsoft.com/office/powerpoint/2010/main" val="1805560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8608986CBD0A488C0B91A62014B40B" ma:contentTypeVersion="6" ma:contentTypeDescription="Create a new document." ma:contentTypeScope="" ma:versionID="a281f817255542a269afbd99f12a849c">
  <xsd:schema xmlns:xsd="http://www.w3.org/2001/XMLSchema" xmlns:xs="http://www.w3.org/2001/XMLSchema" xmlns:p="http://schemas.microsoft.com/office/2006/metadata/properties" xmlns:ns2="50cd45b5-debd-4440-bb99-6ea1eecdcfb9" targetNamespace="http://schemas.microsoft.com/office/2006/metadata/properties" ma:root="true" ma:fieldsID="a8bb395ac5516df96d2f936c2434b91b" ns2:_="">
    <xsd:import namespace="50cd45b5-debd-4440-bb99-6ea1eecdcfb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cd45b5-debd-4440-bb99-6ea1eecdcf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C6C8A01-FD99-444D-8D47-18481C785F5B}"/>
</file>

<file path=customXml/itemProps2.xml><?xml version="1.0" encoding="utf-8"?>
<ds:datastoreItem xmlns:ds="http://schemas.openxmlformats.org/officeDocument/2006/customXml" ds:itemID="{0B685C83-B36E-447A-A737-DCA98F12C939}"/>
</file>

<file path=customXml/itemProps3.xml><?xml version="1.0" encoding="utf-8"?>
<ds:datastoreItem xmlns:ds="http://schemas.openxmlformats.org/officeDocument/2006/customXml" ds:itemID="{44346B93-8AC2-4E77-9FC4-547D2F940444}"/>
</file>

<file path=docProps/app.xml><?xml version="1.0" encoding="utf-8"?>
<Properties xmlns="http://schemas.openxmlformats.org/officeDocument/2006/extended-properties" xmlns:vt="http://schemas.openxmlformats.org/officeDocument/2006/docPropsVTypes">
  <TotalTime>156</TotalTime>
  <Words>746</Words>
  <Application>Microsoft Office PowerPoint</Application>
  <PresentationFormat>Widescreen</PresentationFormat>
  <Paragraphs>24</Paragraphs>
  <Slides>13</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Century</vt:lpstr>
      <vt:lpstr>Office Theme</vt:lpstr>
      <vt:lpstr>Най-опасните и интересни спортове</vt:lpstr>
      <vt:lpstr>Куидич</vt:lpstr>
      <vt:lpstr>Отбори и правила</vt:lpstr>
      <vt:lpstr>Средновековен – мафиотски футбол</vt:lpstr>
      <vt:lpstr>Характеристики </vt:lpstr>
      <vt:lpstr>PowerPoint Presentation</vt:lpstr>
      <vt:lpstr>Панкратион </vt:lpstr>
      <vt:lpstr>Правила и характеристика </vt:lpstr>
      <vt:lpstr>-&gt; През 393 г. заради навлизането на христианството, той е забранен заедно с гладиаторските борби и езическите фестивали. Постепенно панкратион отмира.</vt:lpstr>
      <vt:lpstr>Крав Мага </vt:lpstr>
      <vt:lpstr>Тренировки </vt:lpstr>
      <vt:lpstr>PowerPoint Presentation</vt:lpstr>
      <vt:lpstr>Благодаря за вниманието!</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Най-опасните и интересни спортове</dc:title>
  <dc:creator>Windows User</dc:creator>
  <cp:lastModifiedBy>Windows User</cp:lastModifiedBy>
  <cp:revision>13</cp:revision>
  <dcterms:created xsi:type="dcterms:W3CDTF">2020-11-20T05:14:21Z</dcterms:created>
  <dcterms:modified xsi:type="dcterms:W3CDTF">2020-11-20T07:51:04Z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0x010100BD8608986CBD0A488C0B91A62014B40B</vt:lpwstr>
  </property>
</Properties>
</file>