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heme/themeOverride1.xml" ContentType="application/vnd.openxmlformats-officedocument.themeOverride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FFFF"/>
    <a:srgbClr val="FFCC99"/>
    <a:srgbClr val="FF3300"/>
    <a:srgbClr val="990000"/>
    <a:srgbClr val="EA8600"/>
    <a:srgbClr val="E2A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Заглавен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055C1D4-8807-4DF2-ACD8-FACD16A2EE0D}" type="datetimeFigureOut">
              <a:rPr lang="en-US" smtClean="0"/>
              <a:t>5/3/2020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2E51A4D-9657-4054-BC5C-C72B6999C099}" type="slidenum">
              <a:rPr lang="en-US" smtClean="0"/>
              <a:t>‹#›</a:t>
            </a:fld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bg-BG" smtClean="0"/>
              <a:t>Щракнете за редакция стил подзагл. обр.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лавие и съдържание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5C1D4-8807-4DF2-ACD8-FACD16A2EE0D}" type="datetimeFigureOut">
              <a:rPr lang="en-US" smtClean="0"/>
              <a:t>5/3/2020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51A4D-9657-4054-BC5C-C72B6999C09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лавка на секция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5C1D4-8807-4DF2-ACD8-FACD16A2EE0D}" type="datetimeFigureOut">
              <a:rPr lang="en-US" smtClean="0"/>
              <a:t>5/3/2020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51A4D-9657-4054-BC5C-C72B6999C099}" type="slidenum">
              <a:rPr lang="en-US" smtClean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е съдържа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5C1D4-8807-4DF2-ACD8-FACD16A2EE0D}" type="datetimeFigureOut">
              <a:rPr lang="en-US" smtClean="0"/>
              <a:t>5/3/2020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51A4D-9657-4054-BC5C-C72B6999C09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bg-BG" smtClean="0"/>
              <a:t>Редакт. стил загл. образец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5C1D4-8807-4DF2-ACD8-FACD16A2EE0D}" type="datetimeFigureOut">
              <a:rPr lang="en-US" smtClean="0"/>
              <a:t>5/3/2020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51A4D-9657-4054-BC5C-C72B6999C099}" type="slidenum">
              <a:rPr lang="en-US" smtClean="0"/>
              <a:t>‹#›</a:t>
            </a:fld>
            <a:endParaRPr lang="en-US" dirty="0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Само заглав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5C1D4-8807-4DF2-ACD8-FACD16A2EE0D}" type="datetimeFigureOut">
              <a:rPr lang="en-US" smtClean="0"/>
              <a:t>5/3/2020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51A4D-9657-4054-BC5C-C72B6999C099}" type="slidenum">
              <a:rPr lang="en-US" smtClean="0"/>
              <a:t>‹#›</a:t>
            </a:fld>
            <a:endParaRPr lang="en-US" dirty="0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разе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5C1D4-8807-4DF2-ACD8-FACD16A2EE0D}" type="datetimeFigureOut">
              <a:rPr lang="en-US" smtClean="0"/>
              <a:t>5/3/2020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51A4D-9657-4054-BC5C-C72B6999C099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Съдържание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bg-BG" smtClean="0"/>
              <a:t>Редакт. стил загл. образец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5C1D4-8807-4DF2-ACD8-FACD16A2EE0D}" type="datetimeFigureOut">
              <a:rPr lang="en-US" smtClean="0"/>
              <a:t>5/3/2020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51A4D-9657-4054-BC5C-C72B6999C099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bg-BG" smtClean="0"/>
              <a:t>Редакт. стил загл. образец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bg-BG" dirty="0" smtClean="0"/>
              <a:t>Щракнете върху иконата, за да добавите картина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5C1D4-8807-4DF2-ACD8-FACD16A2EE0D}" type="datetimeFigureOut">
              <a:rPr lang="en-US" smtClean="0"/>
              <a:t>5/3/2020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51A4D-9657-4054-BC5C-C72B6999C099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лавие и вертикален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5C1D4-8807-4DF2-ACD8-FACD16A2EE0D}" type="datetimeFigureOut">
              <a:rPr lang="en-US" smtClean="0"/>
              <a:t>5/3/2020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51A4D-9657-4054-BC5C-C72B6999C099}" type="slidenum">
              <a:rPr lang="en-US" smtClean="0"/>
              <a:t>‹#›</a:t>
            </a:fld>
            <a:endParaRPr lang="en-US" dirty="0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но заглавие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5C1D4-8807-4DF2-ACD8-FACD16A2EE0D}" type="datetimeFigureOut">
              <a:rPr lang="en-US" smtClean="0"/>
              <a:t>5/3/2020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51A4D-9657-4054-BC5C-C72B6999C099}" type="slidenum">
              <a:rPr lang="en-US" smtClean="0"/>
              <a:t>‹#›</a:t>
            </a:fld>
            <a:endParaRPr lang="en-US" dirty="0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E055C1D4-8807-4DF2-ACD8-FACD16A2EE0D}" type="datetimeFigureOut">
              <a:rPr lang="en-US" smtClean="0"/>
              <a:t>5/3/2020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A2E51A4D-9657-4054-BC5C-C72B6999C099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media" Target="../media/media2.mp3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5" Type="http://schemas.openxmlformats.org/officeDocument/2006/relationships/slideLayout" Target="../slideLayouts/slideLayout1.xml"/><Relationship Id="rId4" Type="http://schemas.openxmlformats.org/officeDocument/2006/relationships/audio" Target="../media/media2.mp3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4.png"/><Relationship Id="rId5" Type="http://schemas.openxmlformats.org/officeDocument/2006/relationships/image" Target="../media/image6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wav"/><Relationship Id="rId7" Type="http://schemas.openxmlformats.org/officeDocument/2006/relationships/image" Target="../media/image4.png"/><Relationship Id="rId2" Type="http://schemas.microsoft.com/office/2007/relationships/media" Target="../media/media4.wav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5" Type="http://schemas.openxmlformats.org/officeDocument/2006/relationships/image" Target="../media/image7.gif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microsoft.com/office/2007/relationships/hdphoto" Target="../media/hdphoto1.wdp"/><Relationship Id="rId5" Type="http://schemas.openxmlformats.org/officeDocument/2006/relationships/image" Target="../media/image9.png"/><Relationship Id="rId4" Type="http://schemas.openxmlformats.org/officeDocument/2006/relationships/image" Target="../media/image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5" Type="http://schemas.openxmlformats.org/officeDocument/2006/relationships/image" Target="../media/image4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wav"/><Relationship Id="rId7" Type="http://schemas.openxmlformats.org/officeDocument/2006/relationships/image" Target="../media/image4.png"/><Relationship Id="rId2" Type="http://schemas.microsoft.com/office/2007/relationships/media" Target="../media/media7.wav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wav"/><Relationship Id="rId2" Type="http://schemas.microsoft.com/office/2007/relationships/media" Target="../media/media9.wav"/><Relationship Id="rId1" Type="http://schemas.openxmlformats.org/officeDocument/2006/relationships/tags" Target="../tags/tag2.xml"/><Relationship Id="rId5" Type="http://schemas.openxmlformats.org/officeDocument/2006/relationships/image" Target="../media/image16.png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848600" cy="1519519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bg-BG" sz="6000" b="1" spc="50" dirty="0" smtClean="0">
                <a:ln w="11430"/>
                <a:solidFill>
                  <a:srgbClr val="FF66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24 МАЙ</a:t>
            </a:r>
            <a:br>
              <a:rPr lang="bg-BG" sz="6000" b="1" spc="50" dirty="0" smtClean="0">
                <a:ln w="11430"/>
                <a:solidFill>
                  <a:srgbClr val="FF66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bg-BG" sz="4400" b="1" spc="50" dirty="0" smtClean="0">
                <a:ln w="11430"/>
                <a:solidFill>
                  <a:srgbClr val="EA86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НАЙ-БЪЛГАРСКИЯ </a:t>
            </a:r>
            <a:r>
              <a:rPr lang="bg-BG" sz="4400" b="1" spc="50" dirty="0">
                <a:ln w="11430"/>
                <a:solidFill>
                  <a:srgbClr val="EA86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ПРАЗНИК</a:t>
            </a:r>
            <a:endParaRPr lang="en-US" sz="4400" b="1" spc="50" dirty="0">
              <a:ln w="11430"/>
              <a:solidFill>
                <a:srgbClr val="EA86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одзаглавие 2"/>
          <p:cNvSpPr>
            <a:spLocks noGrp="1"/>
          </p:cNvSpPr>
          <p:nvPr>
            <p:ph type="subTitle" idx="1"/>
          </p:nvPr>
        </p:nvSpPr>
        <p:spPr>
          <a:xfrm>
            <a:off x="1371600" y="4495800"/>
            <a:ext cx="6400800" cy="6096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bg-BG" sz="2800" dirty="0" smtClean="0">
                <a:solidFill>
                  <a:srgbClr val="FFCC99"/>
                </a:solidFill>
              </a:rPr>
              <a:t>Изготвил: Яница Кирилова 6д клас</a:t>
            </a:r>
            <a:endParaRPr lang="en-US" sz="2800" dirty="0">
              <a:solidFill>
                <a:srgbClr val="FFCC99"/>
              </a:solidFill>
            </a:endParaRPr>
          </a:p>
        </p:txBody>
      </p:sp>
      <p:pic>
        <p:nvPicPr>
          <p:cNvPr id="5" name="Аудио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82000" y="6400800"/>
            <a:ext cx="304800" cy="304800"/>
          </a:xfrm>
          <a:prstGeom prst="rect">
            <a:avLst/>
          </a:prstGeom>
        </p:spPr>
      </p:pic>
      <p:pic>
        <p:nvPicPr>
          <p:cNvPr id="6" name="ХОР-_БОДРА-СМЯНА_-ВЪРВИ-НАРОДЕ-ВЪЗРОДЕНИ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23564" y="60198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744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7733">
        <p14:gallery dir="l"/>
      </p:transition>
    </mc:Choice>
    <mc:Fallback>
      <p:transition spd="slow" advClick="0" advTm="77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20000" numSld="999">
                <p:cTn id="11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съдържание 1"/>
          <p:cNvSpPr>
            <a:spLocks noGrp="1"/>
          </p:cNvSpPr>
          <p:nvPr>
            <p:ph idx="1"/>
          </p:nvPr>
        </p:nvSpPr>
        <p:spPr>
          <a:xfrm>
            <a:off x="685800" y="1981200"/>
            <a:ext cx="7745505" cy="3877815"/>
          </a:xfrm>
        </p:spPr>
        <p:txBody>
          <a:bodyPr/>
          <a:lstStyle/>
          <a:p>
            <a:pPr>
              <a:buBlip>
                <a:blip r:embed="rId4"/>
              </a:buBlip>
            </a:pPr>
            <a:r>
              <a:rPr lang="ru-RU" dirty="0"/>
              <a:t>На 24 май отбелязваме най-българския от българските празници – Деня на българската просвета и култура и славянската писменост, </a:t>
            </a:r>
            <a:r>
              <a:rPr lang="ru-RU" dirty="0" smtClean="0"/>
              <a:t>също </a:t>
            </a:r>
            <a:r>
              <a:rPr lang="ru-RU" dirty="0"/>
              <a:t>отдаваме почит на създателите на българската </a:t>
            </a:r>
            <a:r>
              <a:rPr lang="ru-RU" dirty="0" smtClean="0"/>
              <a:t>азбука - </a:t>
            </a:r>
            <a:r>
              <a:rPr lang="ru-RU" dirty="0"/>
              <a:t>Св. Св. Кирил и Методий.</a:t>
            </a:r>
            <a:endParaRPr lang="en-US" dirty="0"/>
          </a:p>
        </p:txBody>
      </p:sp>
      <p:sp>
        <p:nvSpPr>
          <p:cNvPr id="3" name="Заглавие 2"/>
          <p:cNvSpPr>
            <a:spLocks noGrp="1"/>
          </p:cNvSpPr>
          <p:nvPr>
            <p:ph type="title"/>
          </p:nvPr>
        </p:nvSpPr>
        <p:spPr>
          <a:xfrm>
            <a:off x="685800" y="381000"/>
            <a:ext cx="7756263" cy="1334844"/>
          </a:xfrm>
        </p:spPr>
        <p:txBody>
          <a:bodyPr/>
          <a:lstStyle/>
          <a:p>
            <a:r>
              <a:rPr lang="ru-RU" dirty="0" smtClean="0"/>
              <a:t>Денят </a:t>
            </a:r>
            <a:r>
              <a:rPr lang="ru-RU" dirty="0"/>
              <a:t>на българската просвета и култура 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8" r="1768" b="6292"/>
          <a:stretch/>
        </p:blipFill>
        <p:spPr bwMode="auto">
          <a:xfrm>
            <a:off x="1981200" y="3886200"/>
            <a:ext cx="5292436" cy="288887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" name="Аудио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82000" y="64008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786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5733">
        <p14:gallery dir="l"/>
      </p:transition>
    </mc:Choice>
    <mc:Fallback>
      <p:transition spd="slow" advTm="257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70C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70C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1740"/>
                            </p:stCondLst>
                            <p:childTnLst>
                              <p:par>
                                <p:cTn id="28" presetID="10" presetClass="exit" presetSubtype="0" fill="hold" grpId="1" nodeType="afterEffect">
                                  <p:stCondLst>
                                    <p:cond delay="3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4240"/>
                            </p:stCondLst>
                            <p:childTnLst>
                              <p:par>
                                <p:cTn id="35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 build="p"/>
      <p:bldP spid="2" grpId="1" build="p"/>
      <p:bldP spid="3" grpId="0"/>
      <p:bldP spid="3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съдържание 1"/>
          <p:cNvSpPr>
            <a:spLocks noGrp="1"/>
          </p:cNvSpPr>
          <p:nvPr>
            <p:ph idx="1"/>
          </p:nvPr>
        </p:nvSpPr>
        <p:spPr>
          <a:xfrm>
            <a:off x="739161" y="2133600"/>
            <a:ext cx="7745505" cy="3877815"/>
          </a:xfrm>
        </p:spPr>
        <p:txBody>
          <a:bodyPr/>
          <a:lstStyle/>
          <a:p>
            <a:pPr>
              <a:buBlip>
                <a:blip r:embed="rId5"/>
              </a:buBlip>
            </a:pPr>
            <a:r>
              <a:rPr lang="ru-RU" dirty="0"/>
              <a:t>Глаго̀лицата е първата българска азбука създадена от Кирил и Методий в периода от 855 г. до 862 г. за превод на църковна литература от гръцки на български език. Това е и първата позната славянска азбука. </a:t>
            </a:r>
            <a:endParaRPr lang="en-US" dirty="0"/>
          </a:p>
        </p:txBody>
      </p:sp>
      <p:sp>
        <p:nvSpPr>
          <p:cNvPr id="3" name="Заглавие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Глаголица</a:t>
            </a:r>
            <a:endParaRPr lang="en-US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733800"/>
            <a:ext cx="5219700" cy="293224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" name="Аудио 4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82000" y="64008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57846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9347">
        <p14:gallery dir="l"/>
      </p:transition>
    </mc:Choice>
    <mc:Fallback>
      <p:transition spd="slow" advTm="1934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873624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873624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 build="p"/>
      <p:bldP spid="2" grpId="1" build="p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съдържани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Blip>
                <a:blip r:embed="rId4"/>
              </a:buBlip>
            </a:pPr>
            <a:r>
              <a:rPr lang="ru-RU" dirty="0"/>
              <a:t>Думата "азбука" произлиза от имената на първите две букви от глаголицата - азъ и боукы. Английската дума за азбука "alphabet" пък се получава от имената на първите две букви от гръцката азбука - алфа и бета.</a:t>
            </a:r>
            <a:endParaRPr lang="en-US" dirty="0"/>
          </a:p>
        </p:txBody>
      </p:sp>
      <p:sp>
        <p:nvSpPr>
          <p:cNvPr id="3" name="Заглавие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/>
              <a:t>Глаголица и Кирилица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182" b="98295" l="2422" r="98828">
                        <a14:foregroundMark x1="25859" y1="22045" x2="25859" y2="22045"/>
                        <a14:foregroundMark x1="30234" y1="23864" x2="30234" y2="23864"/>
                        <a14:foregroundMark x1="35156" y1="25114" x2="79688" y2="60682"/>
                        <a14:foregroundMark x1="49688" y1="22500" x2="86797" y2="44091"/>
                        <a14:foregroundMark x1="25859" y1="35000" x2="69766" y2="82273"/>
                        <a14:foregroundMark x1="22500" y1="43182" x2="28047" y2="70114"/>
                        <a14:foregroundMark x1="23438" y1="77273" x2="42266" y2="78182"/>
                        <a14:foregroundMark x1="17813" y1="76818" x2="25234" y2="77273"/>
                        <a14:foregroundMark x1="16328" y1="17045" x2="30547" y2="14773"/>
                        <a14:foregroundMark x1="56484" y1="23409" x2="87344" y2="14773"/>
                        <a14:foregroundMark x1="62031" y1="11705" x2="80547" y2="9432"/>
                        <a14:foregroundMark x1="53047" y1="89432" x2="57422" y2="84091"/>
                        <a14:foregroundMark x1="35469" y1="13068" x2="21563" y2="8523"/>
                        <a14:foregroundMark x1="50625" y1="17955" x2="60156" y2="7614"/>
                        <a14:foregroundMark x1="9531" y1="71023" x2="9531" y2="77727"/>
                        <a14:foregroundMark x1="9844" y1="80000" x2="10469" y2="89432"/>
                        <a14:foregroundMark x1="45078" y1="90795" x2="48125" y2="91250"/>
                        <a14:foregroundMark x1="51563" y1="93523" x2="57734" y2="90341"/>
                        <a14:foregroundMark x1="66094" y1="92159" x2="81797" y2="93068"/>
                        <a14:foregroundMark x1="70391" y1="7614" x2="84922" y2="10795"/>
                        <a14:foregroundMark x1="71641" y1="7614" x2="86797" y2="9886"/>
                        <a14:foregroundMark x1="71328" y1="8068" x2="76875" y2="8068"/>
                        <a14:foregroundMark x1="5156" y1="16136" x2="3359" y2="12159"/>
                        <a14:foregroundMark x1="97266" y1="17955" x2="89844" y2="93977"/>
                        <a14:foregroundMark x1="96953" y1="31477" x2="96953" y2="31477"/>
                        <a14:foregroundMark x1="11953" y1="92614" x2="10703" y2="92159"/>
                        <a14:foregroundMark x1="93281" y1="64318" x2="90156" y2="92159"/>
                        <a14:foregroundMark x1="91094" y1="93977" x2="93281" y2="52614"/>
                        <a14:foregroundMark x1="91719" y1="84091" x2="94141" y2="46705"/>
                        <a14:foregroundMark x1="92969" y1="67841" x2="91406" y2="95227"/>
                        <a14:foregroundMark x1="72149" y1="7712" x2="77984" y2="7712"/>
                        <a14:backgroundMark x1="50313" y1="13523" x2="50313" y2="9432"/>
                        <a14:backgroundMark x1="66953" y1="94886" x2="77500" y2="96591"/>
                        <a14:backgroundMark x1="91719" y1="77273" x2="99766" y2="16591"/>
                        <a14:backgroundMark x1="9219" y1="63864" x2="5781" y2="37727"/>
                        <a14:backgroundMark x1="3359" y1="15227" x2="2422" y2="3977"/>
                        <a14:backgroundMark x1="8594" y1="69205" x2="10469" y2="89432"/>
                        <a14:backgroundMark x1="96328" y1="35909" x2="99141" y2="161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930" b="4719"/>
          <a:stretch/>
        </p:blipFill>
        <p:spPr bwMode="auto">
          <a:xfrm>
            <a:off x="2209800" y="3831771"/>
            <a:ext cx="4696691" cy="2917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Аудио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82000" y="64008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566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7088">
        <p14:gallery dir="l"/>
      </p:transition>
    </mc:Choice>
    <mc:Fallback>
      <p:transition spd="slow" advTm="170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8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9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0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 build="p"/>
      <p:bldP spid="2" grpId="1" build="p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лавие 2"/>
          <p:cNvSpPr>
            <a:spLocks noGrp="1"/>
          </p:cNvSpPr>
          <p:nvPr>
            <p:ph type="title"/>
          </p:nvPr>
        </p:nvSpPr>
        <p:spPr>
          <a:xfrm>
            <a:off x="2691241" y="-152400"/>
            <a:ext cx="4038600" cy="1886921"/>
          </a:xfrm>
        </p:spPr>
        <p:txBody>
          <a:bodyPr/>
          <a:lstStyle/>
          <a:p>
            <a:pPr algn="ctr"/>
            <a:r>
              <a:rPr lang="bg-BG" sz="4800" dirty="0">
                <a:solidFill>
                  <a:srgbClr val="00B050"/>
                </a:solidFill>
              </a:rPr>
              <a:t>Интересно за</a:t>
            </a:r>
            <a:r>
              <a:rPr lang="bg-BG" sz="4800" dirty="0" smtClean="0">
                <a:solidFill>
                  <a:srgbClr val="00B050"/>
                </a:solidFill>
              </a:rPr>
              <a:t/>
            </a:r>
            <a:br>
              <a:rPr lang="bg-BG" sz="4800" dirty="0" smtClean="0">
                <a:solidFill>
                  <a:srgbClr val="00B050"/>
                </a:solidFill>
              </a:rPr>
            </a:br>
            <a:r>
              <a:rPr lang="bg-BG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24 май</a:t>
            </a:r>
            <a:endParaRPr lang="en-US" sz="6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Контейнер за съдържание 1"/>
          <p:cNvSpPr>
            <a:spLocks noGrp="1"/>
          </p:cNvSpPr>
          <p:nvPr>
            <p:ph idx="1"/>
          </p:nvPr>
        </p:nvSpPr>
        <p:spPr>
          <a:xfrm>
            <a:off x="304800" y="1066800"/>
            <a:ext cx="4116667" cy="5566765"/>
          </a:xfrm>
        </p:spPr>
        <p:txBody>
          <a:bodyPr>
            <a:normAutofit/>
          </a:bodyPr>
          <a:lstStyle/>
          <a:p>
            <a:pPr>
              <a:buClr>
                <a:srgbClr val="00B050"/>
              </a:buClr>
              <a:buFont typeface="Times New Roman" pitchFamily="18" charset="0"/>
              <a:buChar char="⸙"/>
            </a:pPr>
            <a:r>
              <a:rPr lang="ru-RU" dirty="0"/>
              <a:t>Празникът надхвърля църковно-училищните рамки на своето отбелязване и се превръща в общонароден празник</a:t>
            </a:r>
            <a:r>
              <a:rPr lang="ru-RU" dirty="0" smtClean="0"/>
              <a:t>.</a:t>
            </a:r>
          </a:p>
          <a:p>
            <a:pPr>
              <a:buClr>
                <a:srgbClr val="00B050"/>
              </a:buClr>
              <a:buFont typeface="Times New Roman" pitchFamily="18" charset="0"/>
              <a:buChar char="⸙"/>
            </a:pPr>
            <a:r>
              <a:rPr lang="ru-RU" dirty="0"/>
              <a:t>С въвеждането на Грегорианския календар през 1916 г. празникът, отбелязван от държавата и църквата, се чества на един ден - 24 май. </a:t>
            </a:r>
            <a:endParaRPr lang="ru-RU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661" r="-3848" b="-4546"/>
          <a:stretch/>
        </p:blipFill>
        <p:spPr bwMode="auto">
          <a:xfrm>
            <a:off x="4668978" y="1586345"/>
            <a:ext cx="4107873" cy="4387666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Текстово поле 5"/>
          <p:cNvSpPr txBox="1"/>
          <p:nvPr/>
        </p:nvSpPr>
        <p:spPr>
          <a:xfrm>
            <a:off x="5026594" y="5791200"/>
            <a:ext cx="333722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bg-BG" sz="2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Грегорианският календар </a:t>
            </a:r>
            <a:endParaRPr lang="en-US" sz="22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8" name="Аудио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82000" y="6310748"/>
            <a:ext cx="394851" cy="394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107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9828">
        <p14:gallery dir="l"/>
      </p:transition>
    </mc:Choice>
    <mc:Fallback>
      <p:transition spd="slow" advTm="2982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7" dur="2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" dur="2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9" dur="2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940"/>
                            </p:stCondLst>
                            <p:childTnLst>
                              <p:par>
                                <p:cTn id="31" presetID="1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2" dur="2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3" dur="2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4" dur="2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4000"/>
                            </p:stCondLst>
                            <p:childTnLst>
                              <p:par>
                                <p:cTn id="3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/>
      <p:bldP spid="2" grpId="0" build="p"/>
      <p:bldP spid="2" grpId="1" build="p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лавие 2"/>
          <p:cNvSpPr>
            <a:spLocks noGrp="1"/>
          </p:cNvSpPr>
          <p:nvPr>
            <p:ph type="title"/>
          </p:nvPr>
        </p:nvSpPr>
        <p:spPr>
          <a:xfrm>
            <a:off x="2286000" y="-240171"/>
            <a:ext cx="4856223" cy="1886921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bg-BG" sz="4800" dirty="0">
                <a:solidFill>
                  <a:srgbClr val="00B050"/>
                </a:solidFill>
              </a:rPr>
              <a:t>Интересно за</a:t>
            </a:r>
            <a:br>
              <a:rPr lang="bg-BG" sz="4800" dirty="0">
                <a:solidFill>
                  <a:srgbClr val="00B050"/>
                </a:solidFill>
              </a:rPr>
            </a:br>
            <a:r>
              <a:rPr lang="bg-BG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24</a:t>
            </a:r>
            <a:r>
              <a:rPr lang="bg-BG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bg-BG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май</a:t>
            </a:r>
            <a:endParaRPr lang="en-US" sz="6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Контейнер за съдържание 1"/>
          <p:cNvSpPr>
            <a:spLocks noGrp="1"/>
          </p:cNvSpPr>
          <p:nvPr>
            <p:ph idx="1"/>
          </p:nvPr>
        </p:nvSpPr>
        <p:spPr>
          <a:xfrm>
            <a:off x="0" y="2514600"/>
            <a:ext cx="2819400" cy="4690259"/>
          </a:xfrm>
        </p:spPr>
        <p:txBody>
          <a:bodyPr>
            <a:normAutofit fontScale="92500" lnSpcReduction="20000"/>
          </a:bodyPr>
          <a:lstStyle/>
          <a:p>
            <a:pPr>
              <a:buClr>
                <a:srgbClr val="00B050"/>
              </a:buClr>
              <a:buFont typeface="Times New Roman" pitchFamily="18" charset="0"/>
              <a:buChar char="⁑"/>
            </a:pPr>
            <a:r>
              <a:rPr lang="ru-RU" sz="2800" dirty="0"/>
              <a:t>След 1969 г. се провежда секуларизация чрез отделяне на църковния от светския календар, затова днес съществуват два празника - църковен (11 май) и светски (24 май). </a:t>
            </a:r>
            <a:endParaRPr lang="ru-RU" sz="2800" dirty="0" smtClean="0"/>
          </a:p>
          <a:p>
            <a:pPr>
              <a:buClr>
                <a:srgbClr val="00B050"/>
              </a:buClr>
              <a:buFont typeface="Wingdings" pitchFamily="2" charset="2"/>
              <a:buChar char=""/>
            </a:pPr>
            <a:endParaRPr lang="ru-RU" dirty="0"/>
          </a:p>
          <a:p>
            <a:pPr>
              <a:buClr>
                <a:srgbClr val="00B050"/>
              </a:buClr>
              <a:buFont typeface="Wingdings" pitchFamily="2" charset="2"/>
              <a:buChar char=""/>
            </a:pPr>
            <a:endParaRPr lang="en-US" dirty="0"/>
          </a:p>
        </p:txBody>
      </p:sp>
      <p:sp>
        <p:nvSpPr>
          <p:cNvPr id="5" name="Правоъгълник 4"/>
          <p:cNvSpPr/>
          <p:nvPr/>
        </p:nvSpPr>
        <p:spPr>
          <a:xfrm>
            <a:off x="2590800" y="3276600"/>
            <a:ext cx="3810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B050"/>
              </a:buClr>
            </a:pPr>
            <a:r>
              <a:rPr lang="ru-RU" sz="2400" dirty="0"/>
              <a:t>За официален празник на Народна Република България 24 май е обявен с решение на Деветото Народно събрание на 30 март 1990 година, а от 15 ноември 1990 г. е официален празник на Република България, </a:t>
            </a:r>
          </a:p>
        </p:txBody>
      </p:sp>
      <p:sp>
        <p:nvSpPr>
          <p:cNvPr id="6" name="Правоъгълник 5"/>
          <p:cNvSpPr/>
          <p:nvPr/>
        </p:nvSpPr>
        <p:spPr>
          <a:xfrm>
            <a:off x="6096000" y="5123260"/>
            <a:ext cx="3581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когато Народна република България е преименувана на Република България.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31" t="8769" r="37118" b="6878"/>
          <a:stretch/>
        </p:blipFill>
        <p:spPr bwMode="auto">
          <a:xfrm>
            <a:off x="3167248" y="1646750"/>
            <a:ext cx="2657103" cy="16298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2" t="10388" r="4526" b="30085"/>
          <a:stretch/>
        </p:blipFill>
        <p:spPr bwMode="auto">
          <a:xfrm>
            <a:off x="6225414" y="2057400"/>
            <a:ext cx="2814632" cy="29455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Текстово поле 6"/>
          <p:cNvSpPr txBox="1"/>
          <p:nvPr/>
        </p:nvSpPr>
        <p:spPr>
          <a:xfrm>
            <a:off x="7038154" y="2169287"/>
            <a:ext cx="21058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11 май</a:t>
            </a:r>
            <a:endParaRPr lang="en-U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Текстово поле 7"/>
          <p:cNvSpPr txBox="1"/>
          <p:nvPr/>
        </p:nvSpPr>
        <p:spPr>
          <a:xfrm>
            <a:off x="6644686" y="2822265"/>
            <a:ext cx="2249591" cy="707886"/>
          </a:xfrm>
          <a:prstGeom prst="rect">
            <a:avLst/>
          </a:prstGeom>
          <a:solidFill>
            <a:srgbClr val="FFFFFF">
              <a:alpha val="12941"/>
            </a:srgbClr>
          </a:solidFill>
        </p:spPr>
        <p:txBody>
          <a:bodyPr wrap="none" rtlCol="0">
            <a:spAutoFit/>
          </a:bodyPr>
          <a:lstStyle/>
          <a:p>
            <a:pPr algn="ctr"/>
            <a:r>
              <a:rPr lang="bg-BG" sz="2000" b="1" dirty="0" smtClean="0">
                <a:ln>
                  <a:solidFill>
                    <a:schemeClr val="tx1"/>
                  </a:solidFill>
                </a:ln>
              </a:rPr>
              <a:t>Ден на св. Св. </a:t>
            </a:r>
          </a:p>
          <a:p>
            <a:pPr algn="ctr"/>
            <a:r>
              <a:rPr lang="bg-BG" sz="2000" b="1" dirty="0" smtClean="0">
                <a:ln>
                  <a:solidFill>
                    <a:schemeClr val="tx1"/>
                  </a:solidFill>
                </a:ln>
              </a:rPr>
              <a:t>Кирил и Методий</a:t>
            </a:r>
            <a:endParaRPr lang="en-US" sz="2000" b="1" dirty="0">
              <a:ln>
                <a:solidFill>
                  <a:schemeClr val="tx1"/>
                </a:solidFill>
              </a:ln>
            </a:endParaRPr>
          </a:p>
        </p:txBody>
      </p:sp>
      <p:pic>
        <p:nvPicPr>
          <p:cNvPr id="10" name="Аудио 9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82000" y="64008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3705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600" advTm="43697">
        <p14:gallery dir="l"/>
      </p:transition>
    </mc:Choice>
    <mc:Fallback>
      <p:transition spd="slow" advTm="436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"/>
                            </p:stCondLst>
                            <p:childTnLst>
                              <p:par>
                                <p:cTn id="6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9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3" grpId="0"/>
      <p:bldP spid="2" grpId="0" build="p"/>
      <p:bldP spid="5" grpId="0"/>
      <p:bldP spid="6" grpId="0"/>
      <p:bldP spid="7" grpId="0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3200400" y="0"/>
            <a:ext cx="3422483" cy="1429721"/>
          </a:xfrm>
        </p:spPr>
        <p:txBody>
          <a:bodyPr/>
          <a:lstStyle/>
          <a:p>
            <a:pPr algn="ctr"/>
            <a:r>
              <a:rPr lang="bg-BG" sz="4800" dirty="0" smtClean="0">
                <a:ln w="18415" cmpd="sng">
                  <a:solidFill>
                    <a:srgbClr val="7030A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24 май </a:t>
            </a:r>
            <a:br>
              <a:rPr lang="bg-BG" sz="4800" dirty="0" smtClean="0">
                <a:ln w="18415" cmpd="sng">
                  <a:solidFill>
                    <a:srgbClr val="7030A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bg-BG" sz="4800" dirty="0" smtClean="0">
                <a:ln w="18415" cmpd="sng">
                  <a:solidFill>
                    <a:srgbClr val="7030A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По света</a:t>
            </a:r>
            <a:endParaRPr lang="en-US" sz="4800" dirty="0">
              <a:ln w="18415" cmpd="sng">
                <a:solidFill>
                  <a:srgbClr val="7030A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0" y="685800"/>
            <a:ext cx="4116667" cy="4347565"/>
          </a:xfrm>
        </p:spPr>
        <p:txBody>
          <a:bodyPr/>
          <a:lstStyle/>
          <a:p>
            <a:pPr>
              <a:buClr>
                <a:srgbClr val="7030A0"/>
              </a:buClr>
              <a:buFont typeface="Wingdings" pitchFamily="2" charset="2"/>
              <a:buChar char=""/>
            </a:pPr>
            <a:r>
              <a:rPr lang="ru-RU" dirty="0"/>
              <a:t>24 май като празник на славянската писменост и на светите братя Кирил и Методий се отбелязва и в Русия. Той там се чества за първи път през 1986 г. по инициатива на мурманския писател Виталий Маслов. </a:t>
            </a:r>
            <a:endParaRPr lang="en-US" dirty="0"/>
          </a:p>
        </p:txBody>
      </p:sp>
      <p:sp>
        <p:nvSpPr>
          <p:cNvPr id="5" name="Правоъгълник 4"/>
          <p:cNvSpPr/>
          <p:nvPr/>
        </p:nvSpPr>
        <p:spPr>
          <a:xfrm>
            <a:off x="152400" y="459533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Clr>
                <a:srgbClr val="7030A0"/>
              </a:buClr>
              <a:buFont typeface="Wingdings" pitchFamily="2" charset="2"/>
              <a:buChar char="Ä"/>
            </a:pPr>
            <a:r>
              <a:rPr lang="ru-RU" sz="2400" dirty="0"/>
              <a:t>В Мурманск е най-северната точка, където има паметник на св. св. Кирил и Методий. </a:t>
            </a:r>
            <a:endParaRPr lang="en-US" sz="240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9848" y="491509"/>
            <a:ext cx="2667000" cy="3846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авоъгълник 5"/>
          <p:cNvSpPr/>
          <p:nvPr/>
        </p:nvSpPr>
        <p:spPr>
          <a:xfrm>
            <a:off x="4724400" y="4351999"/>
            <a:ext cx="373050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>
                <a:latin typeface="Bahnschrift SemiBold Condensed" pitchFamily="34" charset="0"/>
              </a:rPr>
              <a:t>Паметници</a:t>
            </a:r>
            <a:r>
              <a:rPr lang="ru-RU" sz="2000" dirty="0" smtClean="0">
                <a:latin typeface="Bahnschrift SemiBold Condensed" pitchFamily="34" charset="0"/>
              </a:rPr>
              <a:t> на </a:t>
            </a:r>
            <a:r>
              <a:rPr lang="ru-RU" sz="2000" dirty="0">
                <a:latin typeface="Bahnschrift SemiBold Condensed" pitchFamily="34" charset="0"/>
              </a:rPr>
              <a:t>Кирил и Методий в Москва</a:t>
            </a:r>
            <a:endParaRPr lang="en-US" sz="2000" dirty="0">
              <a:latin typeface="Bahnschrift SemiBold Condensed" pitchFamily="34" charset="0"/>
            </a:endParaRPr>
          </a:p>
        </p:txBody>
      </p:sp>
      <p:sp>
        <p:nvSpPr>
          <p:cNvPr id="8" name="Правоъгълник 7"/>
          <p:cNvSpPr/>
          <p:nvPr/>
        </p:nvSpPr>
        <p:spPr>
          <a:xfrm>
            <a:off x="4724400" y="4826169"/>
            <a:ext cx="40878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Clr>
                <a:srgbClr val="7030A0"/>
              </a:buClr>
              <a:buFont typeface="Wingdings" pitchFamily="2" charset="2"/>
              <a:buChar char="Ä"/>
            </a:pPr>
            <a:r>
              <a:rPr lang="ru-RU" sz="2400" dirty="0">
                <a:solidFill>
                  <a:prstClr val="black"/>
                </a:solidFill>
              </a:rPr>
              <a:t>Обявени са от папата за покровители на Европа. Православната църква ги почита и като едни от светите Седмочисленици.</a:t>
            </a:r>
            <a:endParaRPr lang="en-US" sz="2400" dirty="0">
              <a:solidFill>
                <a:prstClr val="black"/>
              </a:solidFill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6248" y="1494499"/>
            <a:ext cx="21336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Аудио 1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82000" y="64008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993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33730">
        <p14:gallery dir="l"/>
      </p:transition>
    </mc:Choice>
    <mc:Fallback>
      <p:transition spd="slow" advTm="3373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6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7030A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7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7030A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8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280"/>
                            </p:stCondLst>
                            <p:childTnLst>
                              <p:par>
                                <p:cTn id="40" presetID="16" presetClass="emph" presetSubtype="0" fill="hold" grpId="1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1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7030A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2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7030A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3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338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448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230"/>
                            </p:stCondLst>
                            <p:childTnLst>
                              <p:par>
                                <p:cTn id="61" presetID="16" presetClass="emph" presetSubtype="0" fill="hold" grpId="1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2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7030A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3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7030A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4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6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3" grpId="0" build="p"/>
      <p:bldP spid="3" grpId="1" build="p"/>
      <p:bldP spid="5" grpId="0"/>
      <p:bldP spid="5" grpId="1"/>
      <p:bldP spid="6" grpId="0"/>
      <p:bldP spid="8" grpId="0"/>
      <p:bldP spid="8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0">
          <a:fgClr>
            <a:srgbClr val="FF66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лавие 4"/>
          <p:cNvSpPr>
            <a:spLocks noGrp="1"/>
          </p:cNvSpPr>
          <p:nvPr>
            <p:ph type="ctr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bg-BG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БЛАГОДАРЯ ЗА</a:t>
            </a:r>
            <a:br>
              <a:rPr lang="bg-BG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bg-BG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ВНИМАНИЕТО!</a:t>
            </a:r>
            <a:endParaRPr lang="en-US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Подзаглавие 5"/>
          <p:cNvSpPr>
            <a:spLocks noGrp="1"/>
          </p:cNvSpPr>
          <p:nvPr>
            <p:ph type="subTitle" idx="1"/>
          </p:nvPr>
        </p:nvSpPr>
        <p:spPr/>
        <p:txBody>
          <a:bodyPr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bg-BG" b="1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</a:t>
            </a:r>
            <a:r>
              <a:rPr lang="bg-BG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Яница Кирилова </a:t>
            </a:r>
            <a:endParaRPr lang="bg-BG" b="1" dirty="0" smtClean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pic>
        <p:nvPicPr>
          <p:cNvPr id="9" name="Аудио 8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82000" y="64008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93155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6029">
        <p14:gallery dir="l"/>
      </p:transition>
    </mc:Choice>
    <mc:Fallback>
      <p:transition spd="slow" advTm="602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5" grpId="0"/>
      <p:bldP spid="6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върда корица">
  <a:themeElements>
    <a:clrScheme name="Твърда корица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Твърда корица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върда корица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Твърда корица">
    <a:dk1>
      <a:sysClr val="windowText" lastClr="000000"/>
    </a:dk1>
    <a:lt1>
      <a:sysClr val="window" lastClr="FFFFFF"/>
    </a:lt1>
    <a:dk2>
      <a:srgbClr val="895D1D"/>
    </a:dk2>
    <a:lt2>
      <a:srgbClr val="ECE9C6"/>
    </a:lt2>
    <a:accent1>
      <a:srgbClr val="873624"/>
    </a:accent1>
    <a:accent2>
      <a:srgbClr val="D6862D"/>
    </a:accent2>
    <a:accent3>
      <a:srgbClr val="D0BE40"/>
    </a:accent3>
    <a:accent4>
      <a:srgbClr val="877F6C"/>
    </a:accent4>
    <a:accent5>
      <a:srgbClr val="972109"/>
    </a:accent5>
    <a:accent6>
      <a:srgbClr val="AEB795"/>
    </a:accent6>
    <a:hlink>
      <a:srgbClr val="CC9900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1033</TotalTime>
  <Words>362</Words>
  <Application>Microsoft Office PowerPoint</Application>
  <PresentationFormat>Презентация на цял екран (4:3)</PresentationFormat>
  <Paragraphs>26</Paragraphs>
  <Slides>8</Slides>
  <Notes>0</Notes>
  <HiddenSlides>0</HiddenSlides>
  <MMClips>9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Заглавия на слайдовете</vt:lpstr>
      </vt:variant>
      <vt:variant>
        <vt:i4>8</vt:i4>
      </vt:variant>
    </vt:vector>
  </HeadingPairs>
  <TitlesOfParts>
    <vt:vector size="9" baseType="lpstr">
      <vt:lpstr>Твърда корица</vt:lpstr>
      <vt:lpstr>24 МАЙ НАЙ-БЪЛГАРСКИЯ ПРАЗНИК</vt:lpstr>
      <vt:lpstr>Денят на българската просвета и култура </vt:lpstr>
      <vt:lpstr>Глаголица</vt:lpstr>
      <vt:lpstr>Глаголица и Кирилица</vt:lpstr>
      <vt:lpstr>Интересно за 24 май</vt:lpstr>
      <vt:lpstr>Интересно за 24 май</vt:lpstr>
      <vt:lpstr>24 май  По света</vt:lpstr>
      <vt:lpstr>БЛАГОДАРЯ ЗА ВНИМАНИЕТО!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24 МАЙ НАЙ-БЪЛГАРСКИЯ ПРАЗНИК</dc:title>
  <dc:creator>Windows User</dc:creator>
  <cp:lastModifiedBy>Windows User</cp:lastModifiedBy>
  <cp:revision>53</cp:revision>
  <dcterms:created xsi:type="dcterms:W3CDTF">2020-05-02T07:21:50Z</dcterms:created>
  <dcterms:modified xsi:type="dcterms:W3CDTF">2020-05-03T16:30:23Z</dcterms:modified>
</cp:coreProperties>
</file>