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2" r:id="rId1"/>
  </p:sldMasterIdLst>
  <p:sldIdLst>
    <p:sldId id="256" r:id="rId2"/>
    <p:sldId id="257" r:id="rId3"/>
    <p:sldId id="262" r:id="rId4"/>
    <p:sldId id="268" r:id="rId5"/>
    <p:sldId id="260" r:id="rId6"/>
    <p:sldId id="269" r:id="rId7"/>
    <p:sldId id="261" r:id="rId8"/>
    <p:sldId id="263" r:id="rId9"/>
    <p:sldId id="265" r:id="rId10"/>
    <p:sldId id="267"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7D97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70" d="100"/>
          <a:sy n="70" d="100"/>
        </p:scale>
        <p:origin x="-72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smtClean="0"/>
              <a:t>Click to edit Master title style</a:t>
            </a:r>
            <a:endParaRPr lang="bg-BG"/>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bg-BG"/>
          </a:p>
        </p:txBody>
      </p:sp>
      <p:sp>
        <p:nvSpPr>
          <p:cNvPr id="4" name="Date Placeholder 3"/>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2441546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0090748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smtClean="0"/>
              <a:t>Click to edit Master title style</a:t>
            </a:r>
            <a:endParaRPr lang="bg-BG"/>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1343548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Date Placeholder 4"/>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0878170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bg-BG"/>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7" name="Date Placeholder 6"/>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632592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Date Placeholder 2"/>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1633459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107531644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smtClean="0"/>
              <a:t>Click to edit Master title style</a:t>
            </a:r>
            <a:endParaRPr lang="bg-BG"/>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23160534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smtClean="0"/>
              <a:t>Click to edit Master title style</a:t>
            </a:r>
            <a:endParaRPr lang="bg-BG"/>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bg-BG"/>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20791882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bg-BG"/>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15117943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smtClean="0"/>
              <a:t>Click to edit Master title style</a:t>
            </a:r>
            <a:endParaRPr lang="bg-BG"/>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10"/>
          </p:nvPr>
        </p:nvSpPr>
        <p:spPr/>
        <p:txBody>
          <a:body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329468012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srcRect/>
          <a:tile tx="0" ty="0" sx="100000" sy="100000" flip="none" algn="tl"/>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bg-BG"/>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bg-BG"/>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C958CB5-B63B-478E-A826-E10AF82A8C59}" type="datetimeFigureOut">
              <a:rPr lang="en-GB" smtClean="0"/>
              <a:pPr/>
              <a:t>19/08/2020</a:t>
            </a:fld>
            <a:endParaRPr lang="en-GB"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A9AAEA-FF9A-465A-84D4-052C6ED1659B}" type="slidenum">
              <a:rPr lang="en-GB" smtClean="0"/>
              <a:pPr/>
              <a:t>‹#›</a:t>
            </a:fld>
            <a:endParaRPr lang="en-GB" dirty="0"/>
          </a:p>
        </p:txBody>
      </p:sp>
    </p:spTree>
    <p:extLst>
      <p:ext uri="{BB962C8B-B14F-4D97-AF65-F5344CB8AC3E}">
        <p14:creationId xmlns:p14="http://schemas.microsoft.com/office/powerpoint/2010/main" val="4050244073"/>
      </p:ext>
    </p:extLst>
  </p:cSld>
  <p:clrMap bg1="lt1" tx1="dk1" bg2="lt2" tx2="dk2" accent1="accent1" accent2="accent2" accent3="accent3" accent4="accent4" accent5="accent5" accent6="accent6" hlink="hlink" folHlink="folHlink"/>
  <p:sldLayoutIdLst>
    <p:sldLayoutId id="2147483823" r:id="rId1"/>
    <p:sldLayoutId id="2147483824" r:id="rId2"/>
    <p:sldLayoutId id="2147483825" r:id="rId3"/>
    <p:sldLayoutId id="2147483826" r:id="rId4"/>
    <p:sldLayoutId id="2147483827" r:id="rId5"/>
    <p:sldLayoutId id="2147483828" r:id="rId6"/>
    <p:sldLayoutId id="2147483829" r:id="rId7"/>
    <p:sldLayoutId id="2147483830" r:id="rId8"/>
    <p:sldLayoutId id="2147483831" r:id="rId9"/>
    <p:sldLayoutId id="2147483832" r:id="rId10"/>
    <p:sldLayoutId id="214748383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bg-BG"/>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5" Type="http://schemas.microsoft.com/office/2007/relationships/hdphoto" Target="../media/hdphoto3.wdp"/><Relationship Id="rId4" Type="http://schemas.openxmlformats.org/officeDocument/2006/relationships/image" Target="../media/image18.png"/></Relationships>
</file>

<file path=ppt/slides/_rels/slide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19.png"/><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2.xml"/><Relationship Id="rId5" Type="http://schemas.openxmlformats.org/officeDocument/2006/relationships/image" Target="../media/image29.png"/><Relationship Id="rId4" Type="http://schemas.openxmlformats.org/officeDocument/2006/relationships/image" Target="../media/image28.png"/></Relationships>
</file>

<file path=ppt/slides/_rels/slide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14.png"/><Relationship Id="rId5" Type="http://schemas.microsoft.com/office/2007/relationships/hdphoto" Target="../media/hdphoto5.wdp"/><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лавие 1"/>
          <p:cNvSpPr>
            <a:spLocks noGrp="1"/>
          </p:cNvSpPr>
          <p:nvPr>
            <p:ph type="ctrTitle"/>
          </p:nvPr>
        </p:nvSpPr>
        <p:spPr/>
        <p:txBody>
          <a:bodyPr/>
          <a:lstStyle/>
          <a:p>
            <a:r>
              <a:rPr lang="en-US" dirty="0" smtClean="0"/>
              <a:t>Baba Marta</a:t>
            </a:r>
            <a:endParaRPr lang="en-GB" dirty="0"/>
          </a:p>
        </p:txBody>
      </p:sp>
      <p:sp>
        <p:nvSpPr>
          <p:cNvPr id="3" name="Подзаглавие 2"/>
          <p:cNvSpPr>
            <a:spLocks noGrp="1"/>
          </p:cNvSpPr>
          <p:nvPr>
            <p:ph type="subTitle" idx="1"/>
          </p:nvPr>
        </p:nvSpPr>
        <p:spPr/>
        <p:txBody>
          <a:bodyPr/>
          <a:lstStyle/>
          <a:p>
            <a:endParaRPr lang="en-US" dirty="0" smtClean="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653652"/>
            <a:ext cx="12340354" cy="85604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7611356" y="3831693"/>
            <a:ext cx="4232135" cy="923330"/>
          </a:xfrm>
          <a:prstGeom prst="rect">
            <a:avLst/>
          </a:prstGeom>
          <a:solidFill>
            <a:srgbClr val="B7D979"/>
          </a:solidFill>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n-US" sz="5400" dirty="0" smtClean="0">
                <a:solidFill>
                  <a:srgbClr val="FF0000"/>
                </a:solidFill>
              </a:rPr>
              <a:t>B</a:t>
            </a:r>
            <a:r>
              <a:rPr lang="en-US" sz="5400" dirty="0" smtClean="0">
                <a:solidFill>
                  <a:schemeClr val="bg1"/>
                </a:solidFill>
              </a:rPr>
              <a:t>a</a:t>
            </a:r>
            <a:r>
              <a:rPr lang="en-US" sz="5400" dirty="0" smtClean="0">
                <a:solidFill>
                  <a:srgbClr val="FF0000"/>
                </a:solidFill>
              </a:rPr>
              <a:t>b</a:t>
            </a:r>
            <a:r>
              <a:rPr lang="en-US" sz="5400" dirty="0" smtClean="0">
                <a:solidFill>
                  <a:schemeClr val="bg1"/>
                </a:solidFill>
              </a:rPr>
              <a:t>a</a:t>
            </a:r>
            <a:r>
              <a:rPr lang="en-US" sz="5400" dirty="0" smtClean="0">
                <a:solidFill>
                  <a:srgbClr val="FF0000"/>
                </a:solidFill>
              </a:rPr>
              <a:t> M</a:t>
            </a:r>
            <a:r>
              <a:rPr lang="en-US" sz="5400" dirty="0" smtClean="0">
                <a:solidFill>
                  <a:schemeClr val="bg1"/>
                </a:solidFill>
              </a:rPr>
              <a:t>a</a:t>
            </a:r>
            <a:r>
              <a:rPr lang="en-US" sz="5400" dirty="0" smtClean="0">
                <a:solidFill>
                  <a:srgbClr val="FF0000"/>
                </a:solidFill>
              </a:rPr>
              <a:t>r</a:t>
            </a:r>
            <a:r>
              <a:rPr lang="en-US" sz="5400" dirty="0" smtClean="0">
                <a:solidFill>
                  <a:schemeClr val="bg1"/>
                </a:solidFill>
              </a:rPr>
              <a:t>t</a:t>
            </a:r>
            <a:r>
              <a:rPr lang="en-US" sz="5400" dirty="0" smtClean="0">
                <a:solidFill>
                  <a:srgbClr val="FF0000"/>
                </a:solidFill>
              </a:rPr>
              <a:t>a</a:t>
            </a:r>
            <a:endParaRPr lang="bg-BG" sz="5400" dirty="0">
              <a:solidFill>
                <a:srgbClr val="FF0000"/>
              </a:solidFill>
            </a:endParaRPr>
          </a:p>
        </p:txBody>
      </p:sp>
      <p:pic>
        <p:nvPicPr>
          <p:cNvPr id="1027" name="Picture 3"/>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7669943" y="364355"/>
            <a:ext cx="4114963" cy="347936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TextBox 6"/>
          <p:cNvSpPr txBox="1"/>
          <p:nvPr/>
        </p:nvSpPr>
        <p:spPr>
          <a:xfrm>
            <a:off x="6291618" y="4872252"/>
            <a:ext cx="5765516" cy="1384995"/>
          </a:xfrm>
          <a:prstGeom prst="rect">
            <a:avLst/>
          </a:prstGeom>
          <a:solidFill>
            <a:schemeClr val="accent3">
              <a:lumMod val="60000"/>
              <a:lumOff val="40000"/>
            </a:schemeClr>
          </a:solidFill>
        </p:spPr>
        <p:style>
          <a:lnRef idx="2">
            <a:schemeClr val="accent3"/>
          </a:lnRef>
          <a:fillRef idx="1">
            <a:schemeClr val="lt1"/>
          </a:fillRef>
          <a:effectRef idx="0">
            <a:schemeClr val="accent3"/>
          </a:effectRef>
          <a:fontRef idx="minor">
            <a:schemeClr val="dk1"/>
          </a:fontRef>
        </p:style>
        <p:txBody>
          <a:bodyPr wrap="square" rtlCol="0">
            <a:spAutoFit/>
          </a:bodyPr>
          <a:lstStyle/>
          <a:p>
            <a:r>
              <a:rPr lang="en-US" sz="2800" dirty="0" smtClean="0">
                <a:solidFill>
                  <a:srgbClr val="FF0000"/>
                </a:solidFill>
                <a:effectLst>
                  <a:outerShdw blurRad="38100" dist="38100" dir="2700000" algn="tl">
                    <a:srgbClr val="000000">
                      <a:alpha val="43137"/>
                    </a:srgbClr>
                  </a:outerShdw>
                </a:effectLst>
              </a:rPr>
              <a:t>Made from: </a:t>
            </a:r>
            <a:r>
              <a:rPr lang="en-US" sz="2800" dirty="0" err="1" smtClean="0">
                <a:solidFill>
                  <a:srgbClr val="FF0000"/>
                </a:solidFill>
                <a:effectLst>
                  <a:outerShdw blurRad="38100" dist="38100" dir="2700000" algn="tl">
                    <a:srgbClr val="000000">
                      <a:alpha val="43137"/>
                    </a:srgbClr>
                  </a:outerShdw>
                </a:effectLst>
              </a:rPr>
              <a:t>Steliana</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Petrova</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Georgi</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Petrov</a:t>
            </a:r>
            <a:r>
              <a:rPr lang="en-US" sz="2800" dirty="0" smtClean="0">
                <a:solidFill>
                  <a:srgbClr val="FF0000"/>
                </a:solidFill>
                <a:effectLst>
                  <a:outerShdw blurRad="38100" dist="38100" dir="2700000" algn="tl">
                    <a:srgbClr val="000000">
                      <a:alpha val="43137"/>
                    </a:srgbClr>
                  </a:outerShdw>
                </a:effectLst>
              </a:rPr>
              <a:t>, Aleksandra </a:t>
            </a:r>
            <a:r>
              <a:rPr lang="en-US" sz="2800" dirty="0" err="1" smtClean="0">
                <a:solidFill>
                  <a:srgbClr val="FF0000"/>
                </a:solidFill>
                <a:effectLst>
                  <a:outerShdw blurRad="38100" dist="38100" dir="2700000" algn="tl">
                    <a:srgbClr val="000000">
                      <a:alpha val="43137"/>
                    </a:srgbClr>
                  </a:outerShdw>
                </a:effectLst>
              </a:rPr>
              <a:t>Vladimirova</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Galin</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Stavrev</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Liubena</a:t>
            </a:r>
            <a:r>
              <a:rPr lang="en-US" sz="2800" dirty="0" smtClean="0">
                <a:solidFill>
                  <a:srgbClr val="FF0000"/>
                </a:solidFill>
                <a:effectLst>
                  <a:outerShdw blurRad="38100" dist="38100" dir="2700000" algn="tl">
                    <a:srgbClr val="000000">
                      <a:alpha val="43137"/>
                    </a:srgbClr>
                  </a:outerShdw>
                </a:effectLst>
              </a:rPr>
              <a:t> </a:t>
            </a:r>
            <a:r>
              <a:rPr lang="en-US" sz="2800" dirty="0" err="1" smtClean="0">
                <a:solidFill>
                  <a:srgbClr val="FF0000"/>
                </a:solidFill>
                <a:effectLst>
                  <a:outerShdw blurRad="38100" dist="38100" dir="2700000" algn="tl">
                    <a:srgbClr val="000000">
                      <a:alpha val="43137"/>
                    </a:srgbClr>
                  </a:outerShdw>
                </a:effectLst>
              </a:rPr>
              <a:t>Peeva</a:t>
            </a:r>
            <a:r>
              <a:rPr lang="en-US" sz="2800" dirty="0" smtClean="0">
                <a:solidFill>
                  <a:srgbClr val="FF0000"/>
                </a:solidFill>
                <a:effectLst>
                  <a:outerShdw blurRad="38100" dist="38100" dir="2700000" algn="tl">
                    <a:srgbClr val="000000">
                      <a:alpha val="43137"/>
                    </a:srgbClr>
                  </a:outerShdw>
                </a:effectLst>
              </a:rPr>
              <a:t>, Elena </a:t>
            </a:r>
            <a:r>
              <a:rPr lang="en-US" sz="2800" dirty="0" err="1" smtClean="0">
                <a:solidFill>
                  <a:srgbClr val="FF0000"/>
                </a:solidFill>
                <a:effectLst>
                  <a:outerShdw blurRad="38100" dist="38100" dir="2700000" algn="tl">
                    <a:srgbClr val="000000">
                      <a:alpha val="43137"/>
                    </a:srgbClr>
                  </a:outerShdw>
                </a:effectLst>
              </a:rPr>
              <a:t>Peeva</a:t>
            </a:r>
            <a:endParaRPr lang="bg-BG" sz="2800" dirty="0">
              <a:solidFill>
                <a:srgbClr val="FF0000"/>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4500053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27"/>
                                        </p:tgtEl>
                                        <p:attrNameLst>
                                          <p:attrName>style.visibility</p:attrName>
                                        </p:attrNameLst>
                                      </p:cBhvr>
                                      <p:to>
                                        <p:strVal val="visible"/>
                                      </p:to>
                                    </p:set>
                                    <p:animEffect transition="in" filter="fade">
                                      <p:cBhvr>
                                        <p:cTn id="7" dur="500"/>
                                        <p:tgtEl>
                                          <p:spTgt spid="1027"/>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arn(inVertic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Контейнер за съдържание 2"/>
          <p:cNvSpPr>
            <a:spLocks noGrp="1"/>
          </p:cNvSpPr>
          <p:nvPr>
            <p:ph idx="1"/>
          </p:nvPr>
        </p:nvSpPr>
        <p:spPr>
          <a:xfrm>
            <a:off x="3584772" y="1896034"/>
            <a:ext cx="3814046" cy="4630588"/>
          </a:xfrm>
        </p:spPr>
        <p:txBody>
          <a:bodyPr>
            <a:normAutofit/>
          </a:bodyPr>
          <a:lstStyle/>
          <a:p>
            <a:pPr marL="0" indent="0">
              <a:buNone/>
            </a:pPr>
            <a:r>
              <a:rPr lang="en-US" sz="2800" b="1" dirty="0" smtClean="0">
                <a:latin typeface="Algerian" panose="04020705040A02060702" pitchFamily="82" charset="0"/>
              </a:rPr>
              <a:t>One of the legend about Baba </a:t>
            </a:r>
            <a:r>
              <a:rPr lang="en-US" sz="2800" b="1" smtClean="0">
                <a:latin typeface="Algerian" panose="04020705040A02060702" pitchFamily="82" charset="0"/>
              </a:rPr>
              <a:t>Marta tells </a:t>
            </a:r>
            <a:r>
              <a:rPr lang="en-US" sz="2800" b="1" dirty="0" smtClean="0">
                <a:latin typeface="Algerian" panose="04020705040A02060702" pitchFamily="82" charset="0"/>
              </a:rPr>
              <a:t>that in the morning of 1</a:t>
            </a:r>
            <a:r>
              <a:rPr lang="en-US" sz="2800" b="1" baseline="30000" dirty="0" smtClean="0">
                <a:latin typeface="Algerian" panose="04020705040A02060702" pitchFamily="82" charset="0"/>
              </a:rPr>
              <a:t>st</a:t>
            </a:r>
            <a:r>
              <a:rPr lang="en-US" sz="2800" b="1" dirty="0" smtClean="0">
                <a:latin typeface="Algerian" panose="04020705040A02060702" pitchFamily="82" charset="0"/>
              </a:rPr>
              <a:t> of March the housewives have to sweep their homes and fire the gathered trash.</a:t>
            </a:r>
          </a:p>
          <a:p>
            <a:pPr marL="0" indent="0">
              <a:buNone/>
            </a:pPr>
            <a:endParaRPr lang="en-GB" sz="2800"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387792">
            <a:off x="8056803" y="3848734"/>
            <a:ext cx="3741386" cy="2564928"/>
          </a:xfrm>
          <a:prstGeom prst="rect">
            <a:avLst/>
          </a:prstGeom>
          <a:ln w="9525">
            <a:solidFill>
              <a:schemeClr val="tx1"/>
            </a:solidFill>
            <a:miter lim="800000"/>
            <a:headEnd/>
            <a:tailEnd/>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300009">
            <a:off x="8605881" y="2327603"/>
            <a:ext cx="3227895" cy="1815691"/>
          </a:xfrm>
          <a:prstGeom prst="rect">
            <a:avLst/>
          </a:prstGeom>
          <a:solidFill>
            <a:srgbClr val="FFFFFF">
              <a:shade val="85000"/>
            </a:srgbClr>
          </a:solidFill>
          <a:ln w="9525">
            <a:solidFill>
              <a:schemeClr val="tx1"/>
            </a:solidFill>
            <a:miter lim="800000"/>
            <a:headEnd/>
            <a:tailEnd/>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052"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779798">
            <a:off x="380601" y="4039629"/>
            <a:ext cx="2924281" cy="1949521"/>
          </a:xfrm>
          <a:prstGeom prst="rect">
            <a:avLst/>
          </a:prstGeom>
          <a:ln>
            <a:solidFill>
              <a:schemeClr val="accent1">
                <a:lumMod val="60000"/>
                <a:lumOff val="40000"/>
              </a:schemeClr>
            </a:solid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Lst>
        </p:spPr>
      </p:pic>
      <p:pic>
        <p:nvPicPr>
          <p:cNvPr id="2057" name="Picture 9"/>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21135470">
            <a:off x="8006398" y="383051"/>
            <a:ext cx="2189407" cy="2189407"/>
          </a:xfrm>
          <a:prstGeom prst="rect">
            <a:avLst/>
          </a:prstGeom>
          <a:solidFill>
            <a:srgbClr val="FFFFFF">
              <a:shade val="85000"/>
            </a:srgbClr>
          </a:solidFill>
          <a:ln w="9525">
            <a:solidFill>
              <a:schemeClr val="tx1"/>
            </a:solidFill>
            <a:miter lim="800000"/>
            <a:headEnd/>
            <a:tailEnd/>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2058" name="Picture 10"/>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142894">
            <a:off x="186997" y="851318"/>
            <a:ext cx="3017469" cy="169143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TextBox 4"/>
          <p:cNvSpPr txBox="1"/>
          <p:nvPr/>
        </p:nvSpPr>
        <p:spPr>
          <a:xfrm>
            <a:off x="3859900" y="974870"/>
            <a:ext cx="2449710" cy="830997"/>
          </a:xfrm>
          <a:prstGeom prst="rect">
            <a:avLst/>
          </a:prstGeom>
          <a:noFill/>
        </p:spPr>
        <p:txBody>
          <a:bodyPr wrap="none" rtlCol="0">
            <a:spAutoFit/>
          </a:bodyPr>
          <a:lstStyle/>
          <a:p>
            <a:r>
              <a:rPr lang="en-US" sz="4800" dirty="0" smtClean="0">
                <a:latin typeface="Algerian" panose="04020705040A02060702" pitchFamily="82" charset="0"/>
              </a:rPr>
              <a:t>Legend</a:t>
            </a:r>
            <a:endParaRPr lang="bg-BG" sz="4800" dirty="0"/>
          </a:p>
        </p:txBody>
      </p:sp>
    </p:spTree>
    <p:extLst>
      <p:ext uri="{BB962C8B-B14F-4D97-AF65-F5344CB8AC3E}">
        <p14:creationId xmlns:p14="http://schemas.microsoft.com/office/powerpoint/2010/main" val="208667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2058"/>
                                        </p:tgtEl>
                                        <p:attrNameLst>
                                          <p:attrName>style.visibility</p:attrName>
                                        </p:attrNameLst>
                                      </p:cBhvr>
                                      <p:to>
                                        <p:strVal val="visible"/>
                                      </p:to>
                                    </p:set>
                                    <p:anim calcmode="lin" valueType="num">
                                      <p:cBhvr additive="base">
                                        <p:cTn id="12" dur="500" fill="hold"/>
                                        <p:tgtEl>
                                          <p:spTgt spid="2058"/>
                                        </p:tgtEl>
                                        <p:attrNameLst>
                                          <p:attrName>ppt_x</p:attrName>
                                        </p:attrNameLst>
                                      </p:cBhvr>
                                      <p:tavLst>
                                        <p:tav tm="0">
                                          <p:val>
                                            <p:strVal val="#ppt_x"/>
                                          </p:val>
                                        </p:tav>
                                        <p:tav tm="100000">
                                          <p:val>
                                            <p:strVal val="#ppt_x"/>
                                          </p:val>
                                        </p:tav>
                                      </p:tavLst>
                                    </p:anim>
                                    <p:anim calcmode="lin" valueType="num">
                                      <p:cBhvr additive="base">
                                        <p:cTn id="13" dur="500" fill="hold"/>
                                        <p:tgtEl>
                                          <p:spTgt spid="2058"/>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2052"/>
                                        </p:tgtEl>
                                        <p:attrNameLst>
                                          <p:attrName>style.visibility</p:attrName>
                                        </p:attrNameLst>
                                      </p:cBhvr>
                                      <p:to>
                                        <p:strVal val="visible"/>
                                      </p:to>
                                    </p:set>
                                    <p:anim calcmode="lin" valueType="num">
                                      <p:cBhvr additive="base">
                                        <p:cTn id="18" dur="500" fill="hold"/>
                                        <p:tgtEl>
                                          <p:spTgt spid="2052"/>
                                        </p:tgtEl>
                                        <p:attrNameLst>
                                          <p:attrName>ppt_x</p:attrName>
                                        </p:attrNameLst>
                                      </p:cBhvr>
                                      <p:tavLst>
                                        <p:tav tm="0">
                                          <p:val>
                                            <p:strVal val="#ppt_x"/>
                                          </p:val>
                                        </p:tav>
                                        <p:tav tm="100000">
                                          <p:val>
                                            <p:strVal val="#ppt_x"/>
                                          </p:val>
                                        </p:tav>
                                      </p:tavLst>
                                    </p:anim>
                                    <p:anim calcmode="lin" valueType="num">
                                      <p:cBhvr additive="base">
                                        <p:cTn id="19" dur="500" fill="hold"/>
                                        <p:tgtEl>
                                          <p:spTgt spid="2052"/>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2057"/>
                                        </p:tgtEl>
                                        <p:attrNameLst>
                                          <p:attrName>style.visibility</p:attrName>
                                        </p:attrNameLst>
                                      </p:cBhvr>
                                      <p:to>
                                        <p:strVal val="visible"/>
                                      </p:to>
                                    </p:set>
                                    <p:animEffect transition="in" filter="fade">
                                      <p:cBhvr>
                                        <p:cTn id="24" dur="1000"/>
                                        <p:tgtEl>
                                          <p:spTgt spid="2057"/>
                                        </p:tgtEl>
                                      </p:cBhvr>
                                    </p:animEffect>
                                    <p:anim calcmode="lin" valueType="num">
                                      <p:cBhvr>
                                        <p:cTn id="25" dur="1000" fill="hold"/>
                                        <p:tgtEl>
                                          <p:spTgt spid="2057"/>
                                        </p:tgtEl>
                                        <p:attrNameLst>
                                          <p:attrName>ppt_x</p:attrName>
                                        </p:attrNameLst>
                                      </p:cBhvr>
                                      <p:tavLst>
                                        <p:tav tm="0">
                                          <p:val>
                                            <p:strVal val="#ppt_x"/>
                                          </p:val>
                                        </p:tav>
                                        <p:tav tm="100000">
                                          <p:val>
                                            <p:strVal val="#ppt_x"/>
                                          </p:val>
                                        </p:tav>
                                      </p:tavLst>
                                    </p:anim>
                                    <p:anim calcmode="lin" valueType="num">
                                      <p:cBhvr>
                                        <p:cTn id="26" dur="1000" fill="hold"/>
                                        <p:tgtEl>
                                          <p:spTgt spid="2057"/>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2051"/>
                                        </p:tgtEl>
                                        <p:attrNameLst>
                                          <p:attrName>style.visibility</p:attrName>
                                        </p:attrNameLst>
                                      </p:cBhvr>
                                      <p:to>
                                        <p:strVal val="visible"/>
                                      </p:to>
                                    </p:set>
                                    <p:animEffect transition="in" filter="fade">
                                      <p:cBhvr>
                                        <p:cTn id="31" dur="1000"/>
                                        <p:tgtEl>
                                          <p:spTgt spid="2051"/>
                                        </p:tgtEl>
                                      </p:cBhvr>
                                    </p:animEffect>
                                    <p:anim calcmode="lin" valueType="num">
                                      <p:cBhvr>
                                        <p:cTn id="32" dur="1000" fill="hold"/>
                                        <p:tgtEl>
                                          <p:spTgt spid="2051"/>
                                        </p:tgtEl>
                                        <p:attrNameLst>
                                          <p:attrName>ppt_x</p:attrName>
                                        </p:attrNameLst>
                                      </p:cBhvr>
                                      <p:tavLst>
                                        <p:tav tm="0">
                                          <p:val>
                                            <p:strVal val="#ppt_x"/>
                                          </p:val>
                                        </p:tav>
                                        <p:tav tm="100000">
                                          <p:val>
                                            <p:strVal val="#ppt_x"/>
                                          </p:val>
                                        </p:tav>
                                      </p:tavLst>
                                    </p:anim>
                                    <p:anim calcmode="lin" valueType="num">
                                      <p:cBhvr>
                                        <p:cTn id="33" dur="1000" fill="hold"/>
                                        <p:tgtEl>
                                          <p:spTgt spid="2051"/>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2050"/>
                                        </p:tgtEl>
                                        <p:attrNameLst>
                                          <p:attrName>style.visibility</p:attrName>
                                        </p:attrNameLst>
                                      </p:cBhvr>
                                      <p:to>
                                        <p:strVal val="visible"/>
                                      </p:to>
                                    </p:set>
                                    <p:animEffect transition="in" filter="fade">
                                      <p:cBhvr>
                                        <p:cTn id="38" dur="1000"/>
                                        <p:tgtEl>
                                          <p:spTgt spid="2050"/>
                                        </p:tgtEl>
                                      </p:cBhvr>
                                    </p:animEffect>
                                    <p:anim calcmode="lin" valueType="num">
                                      <p:cBhvr>
                                        <p:cTn id="39" dur="1000" fill="hold"/>
                                        <p:tgtEl>
                                          <p:spTgt spid="2050"/>
                                        </p:tgtEl>
                                        <p:attrNameLst>
                                          <p:attrName>ppt_x</p:attrName>
                                        </p:attrNameLst>
                                      </p:cBhvr>
                                      <p:tavLst>
                                        <p:tav tm="0">
                                          <p:val>
                                            <p:strVal val="#ppt_x"/>
                                          </p:val>
                                        </p:tav>
                                        <p:tav tm="100000">
                                          <p:val>
                                            <p:strVal val="#ppt_x"/>
                                          </p:val>
                                        </p:tav>
                                      </p:tavLst>
                                    </p:anim>
                                    <p:anim calcmode="lin" valueType="num">
                                      <p:cBhvr>
                                        <p:cTn id="40"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797309" y="331773"/>
            <a:ext cx="5068312" cy="6133763"/>
          </a:xfrm>
        </p:spPr>
        <p:txBody>
          <a:bodyPr>
            <a:normAutofit fontScale="85000" lnSpcReduction="10000"/>
          </a:bodyPr>
          <a:lstStyle/>
          <a:p>
            <a:pPr marL="0" indent="0" algn="ctr">
              <a:buNone/>
            </a:pPr>
            <a:r>
              <a:rPr lang="en-US" dirty="0" smtClean="0"/>
              <a:t>Khan </a:t>
            </a:r>
            <a:r>
              <a:rPr lang="en-US" dirty="0" err="1" smtClean="0"/>
              <a:t>Asparuh</a:t>
            </a:r>
            <a:r>
              <a:rPr lang="en-US" dirty="0" smtClean="0"/>
              <a:t> defeated the Byzantines army and wrote a letter to his sister about victory. He tied the paper on the leg of a bird with white thread. While the bird was flying it was stuck and wounded by the Byzantines soldiers. Although the animal succeeded to reach the Bulgarian camp and to bring the good news. The white thread colored with the birds blood. It was reached to his sister on 1</a:t>
            </a:r>
            <a:r>
              <a:rPr lang="en-US" baseline="30000" dirty="0" smtClean="0"/>
              <a:t>st</a:t>
            </a:r>
            <a:r>
              <a:rPr lang="en-US" dirty="0" smtClean="0"/>
              <a:t> of March and that is the beginning of the tradition- all the Bulgarians to give one another white- red </a:t>
            </a:r>
            <a:r>
              <a:rPr lang="en-US" dirty="0" err="1" smtClean="0"/>
              <a:t>martenitsi</a:t>
            </a:r>
            <a:r>
              <a:rPr lang="en-US" dirty="0" smtClean="0"/>
              <a:t> for </a:t>
            </a:r>
            <a:r>
              <a:rPr lang="en-US" dirty="0" err="1" smtClean="0"/>
              <a:t>healt</a:t>
            </a:r>
            <a:r>
              <a:rPr lang="bg-BG" dirty="0" smtClean="0"/>
              <a:t>.</a:t>
            </a:r>
            <a:endParaRPr lang="bg-BG" dirty="0"/>
          </a:p>
        </p:txBody>
      </p:sp>
      <p:pic>
        <p:nvPicPr>
          <p:cNvPr id="4098" name="Picture 2"/>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567285" y="181271"/>
            <a:ext cx="6286500" cy="353377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92875" y="3673154"/>
            <a:ext cx="3726340" cy="248788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61778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Effect transition="in" filter="barn(inVertical)">
                                      <p:cBhvr>
                                        <p:cTn id="7" dur="500"/>
                                        <p:tgtEl>
                                          <p:spTgt spid="409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4099"/>
                                        </p:tgtEl>
                                        <p:attrNameLst>
                                          <p:attrName>style.visibility</p:attrName>
                                        </p:attrNameLst>
                                      </p:cBhvr>
                                      <p:to>
                                        <p:strVal val="visible"/>
                                      </p:to>
                                    </p:set>
                                    <p:animEffect transition="in" filter="barn(inVertical)">
                                      <p:cBhvr>
                                        <p:cTn id="12" dur="500"/>
                                        <p:tgtEl>
                                          <p:spTgt spid="40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rot="908918">
            <a:off x="567521" y="867527"/>
            <a:ext cx="5733965" cy="3225355"/>
          </a:xfrm>
          <a:prstGeom prst="rect">
            <a:avLst/>
          </a:prstGeom>
          <a:ln w="190500" cap="sq">
            <a:solidFill>
              <a:schemeClr val="accent3">
                <a:lumMod val="40000"/>
                <a:lumOff val="6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14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902941">
            <a:off x="5933150" y="302121"/>
            <a:ext cx="3340325" cy="3340325"/>
          </a:xfrm>
          <a:prstGeom prst="rect">
            <a:avLst/>
          </a:prstGeom>
          <a:ln w="9525">
            <a:solidFill>
              <a:schemeClr val="tx1"/>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14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729861">
            <a:off x="8899208" y="486424"/>
            <a:ext cx="3017695" cy="2364423"/>
          </a:xfrm>
          <a:prstGeom prst="rect">
            <a:avLst/>
          </a:prstGeom>
          <a:ln w="9525">
            <a:solidFill>
              <a:schemeClr val="tx1"/>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149"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330050">
            <a:off x="7165402" y="3898309"/>
            <a:ext cx="4389258" cy="2223255"/>
          </a:xfrm>
          <a:prstGeom prst="rect">
            <a:avLst/>
          </a:prstGeom>
          <a:ln w="9525">
            <a:solidFill>
              <a:schemeClr val="tx1"/>
            </a:solidFill>
            <a:miter lim="800000"/>
            <a:headEnd/>
            <a:tailEnd/>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pic>
        <p:nvPicPr>
          <p:cNvPr id="6150"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1285214">
            <a:off x="343728" y="4132673"/>
            <a:ext cx="4224939" cy="2414251"/>
          </a:xfrm>
          <a:prstGeom prst="rect">
            <a:avLst/>
          </a:prstGeom>
          <a:ln w="190500" cap="sq">
            <a:solidFill>
              <a:schemeClr val="accent3">
                <a:lumMod val="60000"/>
                <a:lumOff val="40000"/>
              </a:schemeClr>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12549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fade">
                                      <p:cBhvr>
                                        <p:cTn id="7" dur="1000"/>
                                        <p:tgtEl>
                                          <p:spTgt spid="6146"/>
                                        </p:tgtEl>
                                      </p:cBhvr>
                                    </p:animEffect>
                                    <p:anim calcmode="lin" valueType="num">
                                      <p:cBhvr>
                                        <p:cTn id="8" dur="1000" fill="hold"/>
                                        <p:tgtEl>
                                          <p:spTgt spid="6146"/>
                                        </p:tgtEl>
                                        <p:attrNameLst>
                                          <p:attrName>ppt_x</p:attrName>
                                        </p:attrNameLst>
                                      </p:cBhvr>
                                      <p:tavLst>
                                        <p:tav tm="0">
                                          <p:val>
                                            <p:strVal val="#ppt_x"/>
                                          </p:val>
                                        </p:tav>
                                        <p:tav tm="100000">
                                          <p:val>
                                            <p:strVal val="#ppt_x"/>
                                          </p:val>
                                        </p:tav>
                                      </p:tavLst>
                                    </p:anim>
                                    <p:anim calcmode="lin" valueType="num">
                                      <p:cBhvr>
                                        <p:cTn id="9" dur="1000" fill="hold"/>
                                        <p:tgtEl>
                                          <p:spTgt spid="614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6147"/>
                                        </p:tgtEl>
                                        <p:attrNameLst>
                                          <p:attrName>style.visibility</p:attrName>
                                        </p:attrNameLst>
                                      </p:cBhvr>
                                      <p:to>
                                        <p:strVal val="visible"/>
                                      </p:to>
                                    </p:set>
                                    <p:anim calcmode="lin" valueType="num">
                                      <p:cBhvr additive="base">
                                        <p:cTn id="14" dur="500" fill="hold"/>
                                        <p:tgtEl>
                                          <p:spTgt spid="6147"/>
                                        </p:tgtEl>
                                        <p:attrNameLst>
                                          <p:attrName>ppt_x</p:attrName>
                                        </p:attrNameLst>
                                      </p:cBhvr>
                                      <p:tavLst>
                                        <p:tav tm="0">
                                          <p:val>
                                            <p:strVal val="#ppt_x"/>
                                          </p:val>
                                        </p:tav>
                                        <p:tav tm="100000">
                                          <p:val>
                                            <p:strVal val="#ppt_x"/>
                                          </p:val>
                                        </p:tav>
                                      </p:tavLst>
                                    </p:anim>
                                    <p:anim calcmode="lin" valueType="num">
                                      <p:cBhvr additive="base">
                                        <p:cTn id="15" dur="500" fill="hold"/>
                                        <p:tgtEl>
                                          <p:spTgt spid="6147"/>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6150"/>
                                        </p:tgtEl>
                                        <p:attrNameLst>
                                          <p:attrName>style.visibility</p:attrName>
                                        </p:attrNameLst>
                                      </p:cBhvr>
                                      <p:to>
                                        <p:strVal val="visible"/>
                                      </p:to>
                                    </p:set>
                                    <p:animEffect transition="in" filter="fade">
                                      <p:cBhvr>
                                        <p:cTn id="20" dur="500"/>
                                        <p:tgtEl>
                                          <p:spTgt spid="6150"/>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6149"/>
                                        </p:tgtEl>
                                        <p:attrNameLst>
                                          <p:attrName>style.visibility</p:attrName>
                                        </p:attrNameLst>
                                      </p:cBhvr>
                                      <p:to>
                                        <p:strVal val="visible"/>
                                      </p:to>
                                    </p:set>
                                    <p:animEffect transition="in" filter="wipe(down)">
                                      <p:cBhvr>
                                        <p:cTn id="25" dur="500"/>
                                        <p:tgtEl>
                                          <p:spTgt spid="6149"/>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nodeType="clickEffect">
                                  <p:stCondLst>
                                    <p:cond delay="0"/>
                                  </p:stCondLst>
                                  <p:childTnLst>
                                    <p:set>
                                      <p:cBhvr>
                                        <p:cTn id="29" dur="1" fill="hold">
                                          <p:stCondLst>
                                            <p:cond delay="0"/>
                                          </p:stCondLst>
                                        </p:cTn>
                                        <p:tgtEl>
                                          <p:spTgt spid="6148"/>
                                        </p:tgtEl>
                                        <p:attrNameLst>
                                          <p:attrName>style.visibility</p:attrName>
                                        </p:attrNameLst>
                                      </p:cBhvr>
                                      <p:to>
                                        <p:strVal val="visible"/>
                                      </p:to>
                                    </p:set>
                                    <p:animEffect transition="in" filter="barn(inVertical)">
                                      <p:cBhvr>
                                        <p:cTn id="30" dur="500"/>
                                        <p:tgtEl>
                                          <p:spTgt spid="61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04806" y="285246"/>
            <a:ext cx="4979299" cy="6572754"/>
          </a:xfrm>
        </p:spPr>
        <p:txBody>
          <a:bodyPr>
            <a:normAutofit/>
          </a:bodyPr>
          <a:lstStyle/>
          <a:p>
            <a:pPr marL="0" indent="0" algn="ctr">
              <a:buNone/>
            </a:pPr>
            <a:r>
              <a:rPr lang="en-US" sz="4400" dirty="0" smtClean="0"/>
              <a:t>An old Bulgarian tradition is making </a:t>
            </a:r>
            <a:r>
              <a:rPr lang="en-US" sz="4400" dirty="0" err="1" smtClean="0"/>
              <a:t>martenitsi</a:t>
            </a:r>
            <a:r>
              <a:rPr lang="en-US" sz="4400" dirty="0" smtClean="0"/>
              <a:t> with red and white twisted sheep thread. They have to be tie on the wrist, on the neck or on the chest. </a:t>
            </a:r>
            <a:endParaRPr lang="bg-BG" sz="4400"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1317880">
            <a:off x="766044" y="475408"/>
            <a:ext cx="3686371" cy="2073584"/>
          </a:xfrm>
          <a:prstGeom prst="rect">
            <a:avLst/>
          </a:prstGeom>
          <a:ln w="127000" cap="rnd">
            <a:solidFill>
              <a:schemeClr val="accent2">
                <a:lumMod val="75000"/>
              </a:schemeClr>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300774">
            <a:off x="3905419" y="2130130"/>
            <a:ext cx="2414461" cy="2390316"/>
          </a:xfrm>
          <a:prstGeom prst="rect">
            <a:avLst/>
          </a:prstGeom>
          <a:ln w="9525">
            <a:solidFill>
              <a:schemeClr val="tx1"/>
            </a:solidFill>
            <a:miter lim="800000"/>
            <a:headEnd/>
            <a:tailEnd/>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1028" name="Picture 4"/>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01125">
            <a:off x="531688" y="2526683"/>
            <a:ext cx="2591353" cy="34033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04048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7"/>
                                        </p:tgtEl>
                                        <p:attrNameLst>
                                          <p:attrName>style.visibility</p:attrName>
                                        </p:attrNameLst>
                                      </p:cBhvr>
                                      <p:to>
                                        <p:strVal val="visible"/>
                                      </p:to>
                                    </p:set>
                                    <p:anim calcmode="lin" valueType="num">
                                      <p:cBhvr additive="base">
                                        <p:cTn id="13" dur="500" fill="hold"/>
                                        <p:tgtEl>
                                          <p:spTgt spid="1027"/>
                                        </p:tgtEl>
                                        <p:attrNameLst>
                                          <p:attrName>ppt_x</p:attrName>
                                        </p:attrNameLst>
                                      </p:cBhvr>
                                      <p:tavLst>
                                        <p:tav tm="0">
                                          <p:val>
                                            <p:strVal val="#ppt_x"/>
                                          </p:val>
                                        </p:tav>
                                        <p:tav tm="100000">
                                          <p:val>
                                            <p:strVal val="#ppt_x"/>
                                          </p:val>
                                        </p:tav>
                                      </p:tavLst>
                                    </p:anim>
                                    <p:anim calcmode="lin" valueType="num">
                                      <p:cBhvr additive="base">
                                        <p:cTn id="14"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28"/>
                                        </p:tgtEl>
                                        <p:attrNameLst>
                                          <p:attrName>style.visibility</p:attrName>
                                        </p:attrNameLst>
                                      </p:cBhvr>
                                      <p:to>
                                        <p:strVal val="visible"/>
                                      </p:to>
                                    </p:set>
                                    <p:animEffect transition="in" filter="fade">
                                      <p:cBhvr>
                                        <p:cTn id="19"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Grp="1" noChangeAspect="1" noChangeArrowheads="1"/>
          </p:cNvPicPr>
          <p:nvPr>
            <p:ph idx="1"/>
          </p:nvPr>
        </p:nvPicPr>
        <p:blipFill>
          <a:blip r:embed="rId2" cstate="print">
            <a:extLst>
              <a:ext uri="{BEBA8EAE-BF5A-486C-A8C5-ECC9F3942E4B}">
                <a14:imgProps xmlns:a14="http://schemas.microsoft.com/office/drawing/2010/main">
                  <a14:imgLayer r:embed="rId3">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a:off x="171069" y="3333750"/>
            <a:ext cx="4162425" cy="35242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1105061">
            <a:off x="6994216" y="711593"/>
            <a:ext cx="4417353" cy="248476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Lst>
        </p:spPr>
      </p:pic>
      <p:pic>
        <p:nvPicPr>
          <p:cNvPr id="71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85883">
            <a:off x="1377328" y="525215"/>
            <a:ext cx="4740247" cy="26545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233173">
            <a:off x="5243048" y="3868371"/>
            <a:ext cx="4637326" cy="231866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18439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7173"/>
                                        </p:tgtEl>
                                        <p:attrNameLst>
                                          <p:attrName>style.visibility</p:attrName>
                                        </p:attrNameLst>
                                      </p:cBhvr>
                                      <p:to>
                                        <p:strVal val="visible"/>
                                      </p:to>
                                    </p:set>
                                    <p:animEffect transition="in" filter="fade">
                                      <p:cBhvr>
                                        <p:cTn id="7" dur="1000"/>
                                        <p:tgtEl>
                                          <p:spTgt spid="7173"/>
                                        </p:tgtEl>
                                      </p:cBhvr>
                                    </p:animEffect>
                                    <p:anim calcmode="lin" valueType="num">
                                      <p:cBhvr>
                                        <p:cTn id="8" dur="1000" fill="hold"/>
                                        <p:tgtEl>
                                          <p:spTgt spid="7173"/>
                                        </p:tgtEl>
                                        <p:attrNameLst>
                                          <p:attrName>ppt_x</p:attrName>
                                        </p:attrNameLst>
                                      </p:cBhvr>
                                      <p:tavLst>
                                        <p:tav tm="0">
                                          <p:val>
                                            <p:strVal val="#ppt_x"/>
                                          </p:val>
                                        </p:tav>
                                        <p:tav tm="100000">
                                          <p:val>
                                            <p:strVal val="#ppt_x"/>
                                          </p:val>
                                        </p:tav>
                                      </p:tavLst>
                                    </p:anim>
                                    <p:anim calcmode="lin" valueType="num">
                                      <p:cBhvr>
                                        <p:cTn id="9" dur="1000" fill="hold"/>
                                        <p:tgtEl>
                                          <p:spTgt spid="717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7172"/>
                                        </p:tgtEl>
                                        <p:attrNameLst>
                                          <p:attrName>style.visibility</p:attrName>
                                        </p:attrNameLst>
                                      </p:cBhvr>
                                      <p:to>
                                        <p:strVal val="visible"/>
                                      </p:to>
                                    </p:set>
                                    <p:animEffect transition="in" filter="fade">
                                      <p:cBhvr>
                                        <p:cTn id="14" dur="500"/>
                                        <p:tgtEl>
                                          <p:spTgt spid="7172"/>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7171"/>
                                        </p:tgtEl>
                                        <p:attrNameLst>
                                          <p:attrName>style.visibility</p:attrName>
                                        </p:attrNameLst>
                                      </p:cBhvr>
                                      <p:to>
                                        <p:strVal val="visible"/>
                                      </p:to>
                                    </p:set>
                                    <p:animEffect transition="in" filter="fade">
                                      <p:cBhvr>
                                        <p:cTn id="19" dur="500"/>
                                        <p:tgtEl>
                                          <p:spTgt spid="7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926782" y="135542"/>
            <a:ext cx="5116863" cy="6265258"/>
          </a:xfrm>
        </p:spPr>
        <p:txBody>
          <a:bodyPr>
            <a:normAutofit/>
          </a:bodyPr>
          <a:lstStyle/>
          <a:p>
            <a:pPr marL="0" indent="0" algn="ctr">
              <a:buNone/>
            </a:pPr>
            <a:r>
              <a:rPr lang="en-US" dirty="0"/>
              <a:t>At first that was being done just for kids, lambs and bloomed threes, later for young girls and boys and now even grandparents. Somewhere they are called “ </a:t>
            </a:r>
            <a:r>
              <a:rPr lang="en-US" dirty="0" err="1"/>
              <a:t>kitchenica</a:t>
            </a:r>
            <a:r>
              <a:rPr lang="en-US" dirty="0"/>
              <a:t>’’ or ‘’</a:t>
            </a:r>
            <a:r>
              <a:rPr lang="en-US" dirty="0" err="1"/>
              <a:t>kitichki</a:t>
            </a:r>
            <a:r>
              <a:rPr lang="en-US" dirty="0"/>
              <a:t>”. They have to be </a:t>
            </a:r>
            <a:r>
              <a:rPr lang="en-US" dirty="0" smtClean="0"/>
              <a:t>worn </a:t>
            </a:r>
            <a:r>
              <a:rPr lang="en-US" dirty="0"/>
              <a:t>until the storks arrive, or three bloom, and that means all the evil will go away, and it is the end of the cold </a:t>
            </a:r>
            <a:r>
              <a:rPr lang="en-US" dirty="0" smtClean="0"/>
              <a:t>weather</a:t>
            </a:r>
            <a:r>
              <a:rPr lang="bg-BG" dirty="0" smtClean="0"/>
              <a:t>.</a:t>
            </a:r>
            <a:endParaRPr lang="en-US" dirty="0"/>
          </a:p>
          <a:p>
            <a:pPr algn="r"/>
            <a:endParaRPr lang="bg-BG" dirty="0"/>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968566">
            <a:off x="4120535" y="436209"/>
            <a:ext cx="2568884" cy="192666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3"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816348">
            <a:off x="1990485" y="3611424"/>
            <a:ext cx="4111247" cy="255582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4"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416090">
            <a:off x="614231" y="1206195"/>
            <a:ext cx="3173933" cy="211595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268623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2054"/>
                                        </p:tgtEl>
                                        <p:attrNameLst>
                                          <p:attrName>style.visibility</p:attrName>
                                        </p:attrNameLst>
                                      </p:cBhvr>
                                      <p:to>
                                        <p:strVal val="visible"/>
                                      </p:to>
                                    </p:set>
                                    <p:animEffect transition="in" filter="barn(inVertical)">
                                      <p:cBhvr>
                                        <p:cTn id="7" dur="500"/>
                                        <p:tgtEl>
                                          <p:spTgt spid="205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barn(inVertical)">
                                      <p:cBhvr>
                                        <p:cTn id="12" dur="500"/>
                                        <p:tgtEl>
                                          <p:spTgt spid="2050"/>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2053"/>
                                        </p:tgtEl>
                                        <p:attrNameLst>
                                          <p:attrName>style.visibility</p:attrName>
                                        </p:attrNameLst>
                                      </p:cBhvr>
                                      <p:to>
                                        <p:strVal val="visible"/>
                                      </p:to>
                                    </p:set>
                                    <p:animEffect transition="in" filter="fade">
                                      <p:cBhvr>
                                        <p:cTn id="17" dur="1000"/>
                                        <p:tgtEl>
                                          <p:spTgt spid="2053"/>
                                        </p:tgtEl>
                                      </p:cBhvr>
                                    </p:animEffect>
                                    <p:anim calcmode="lin" valueType="num">
                                      <p:cBhvr>
                                        <p:cTn id="18" dur="1000" fill="hold"/>
                                        <p:tgtEl>
                                          <p:spTgt spid="2053"/>
                                        </p:tgtEl>
                                        <p:attrNameLst>
                                          <p:attrName>ppt_x</p:attrName>
                                        </p:attrNameLst>
                                      </p:cBhvr>
                                      <p:tavLst>
                                        <p:tav tm="0">
                                          <p:val>
                                            <p:strVal val="#ppt_x"/>
                                          </p:val>
                                        </p:tav>
                                        <p:tav tm="100000">
                                          <p:val>
                                            <p:strVal val="#ppt_x"/>
                                          </p:val>
                                        </p:tav>
                                      </p:tavLst>
                                    </p:anim>
                                    <p:anim calcmode="lin" valueType="num">
                                      <p:cBhvr>
                                        <p:cTn id="19" dur="1000" fill="hold"/>
                                        <p:tgtEl>
                                          <p:spTgt spid="205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7"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6794" y="2871450"/>
            <a:ext cx="4578953" cy="38754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1157573">
            <a:off x="6828776" y="424831"/>
            <a:ext cx="4955924" cy="278770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84017">
            <a:off x="2115671" y="620249"/>
            <a:ext cx="3761114" cy="2202341"/>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1030" name="Picture 6"/>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09634">
            <a:off x="5723166" y="4407746"/>
            <a:ext cx="4740734" cy="199999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32396090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9"/>
                                        </p:tgtEl>
                                        <p:attrNameLst>
                                          <p:attrName>style.visibility</p:attrName>
                                        </p:attrNameLst>
                                      </p:cBhvr>
                                      <p:to>
                                        <p:strVal val="visible"/>
                                      </p:to>
                                    </p:set>
                                    <p:anim calcmode="lin" valueType="num">
                                      <p:cBhvr additive="base">
                                        <p:cTn id="7" dur="500" fill="hold"/>
                                        <p:tgtEl>
                                          <p:spTgt spid="1029"/>
                                        </p:tgtEl>
                                        <p:attrNameLst>
                                          <p:attrName>ppt_x</p:attrName>
                                        </p:attrNameLst>
                                      </p:cBhvr>
                                      <p:tavLst>
                                        <p:tav tm="0">
                                          <p:val>
                                            <p:strVal val="#ppt_x"/>
                                          </p:val>
                                        </p:tav>
                                        <p:tav tm="100000">
                                          <p:val>
                                            <p:strVal val="#ppt_x"/>
                                          </p:val>
                                        </p:tav>
                                      </p:tavLst>
                                    </p:anim>
                                    <p:anim calcmode="lin" valueType="num">
                                      <p:cBhvr additive="base">
                                        <p:cTn id="8" dur="500" fill="hold"/>
                                        <p:tgtEl>
                                          <p:spTgt spid="102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028"/>
                                        </p:tgtEl>
                                        <p:attrNameLst>
                                          <p:attrName>style.visibility</p:attrName>
                                        </p:attrNameLst>
                                      </p:cBhvr>
                                      <p:to>
                                        <p:strVal val="visible"/>
                                      </p:to>
                                    </p:set>
                                    <p:anim calcmode="lin" valueType="num">
                                      <p:cBhvr additive="base">
                                        <p:cTn id="13" dur="500" fill="hold"/>
                                        <p:tgtEl>
                                          <p:spTgt spid="1028"/>
                                        </p:tgtEl>
                                        <p:attrNameLst>
                                          <p:attrName>ppt_x</p:attrName>
                                        </p:attrNameLst>
                                      </p:cBhvr>
                                      <p:tavLst>
                                        <p:tav tm="0">
                                          <p:val>
                                            <p:strVal val="#ppt_x"/>
                                          </p:val>
                                        </p:tav>
                                        <p:tav tm="100000">
                                          <p:val>
                                            <p:strVal val="#ppt_x"/>
                                          </p:val>
                                        </p:tav>
                                      </p:tavLst>
                                    </p:anim>
                                    <p:anim calcmode="lin" valueType="num">
                                      <p:cBhvr additive="base">
                                        <p:cTn id="14" dur="500" fill="hold"/>
                                        <p:tgtEl>
                                          <p:spTgt spid="102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nodeType="clickEffect">
                                  <p:stCondLst>
                                    <p:cond delay="0"/>
                                  </p:stCondLst>
                                  <p:childTnLst>
                                    <p:set>
                                      <p:cBhvr>
                                        <p:cTn id="18" dur="1" fill="hold">
                                          <p:stCondLst>
                                            <p:cond delay="0"/>
                                          </p:stCondLst>
                                        </p:cTn>
                                        <p:tgtEl>
                                          <p:spTgt spid="1030"/>
                                        </p:tgtEl>
                                        <p:attrNameLst>
                                          <p:attrName>style.visibility</p:attrName>
                                        </p:attrNameLst>
                                      </p:cBhvr>
                                      <p:to>
                                        <p:strVal val="visible"/>
                                      </p:to>
                                    </p:set>
                                    <p:animEffect transition="in" filter="fade">
                                      <p:cBhvr>
                                        <p:cTn id="19" dur="500"/>
                                        <p:tgtEl>
                                          <p:spTgt spid="10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85727" y="68782"/>
            <a:ext cx="4453318" cy="6558595"/>
          </a:xfrm>
        </p:spPr>
        <p:txBody>
          <a:bodyPr>
            <a:normAutofit fontScale="92500" lnSpcReduction="20000"/>
          </a:bodyPr>
          <a:lstStyle/>
          <a:p>
            <a:pPr marL="0" indent="0" algn="ctr">
              <a:buNone/>
            </a:pPr>
            <a:r>
              <a:rPr lang="en-US" dirty="0" smtClean="0"/>
              <a:t>The colored red- white thread becomes a symbol of the friendship between Slavs and Bulgarians, a symbol for health and happiness. The white color means cleanliness and the red one- warmth and love. In newer days the origin of </a:t>
            </a:r>
            <a:r>
              <a:rPr lang="en-US" dirty="0" err="1" smtClean="0"/>
              <a:t>martenitsi</a:t>
            </a:r>
            <a:r>
              <a:rPr lang="en-US" dirty="0" smtClean="0"/>
              <a:t> hanged on the trees was related with rebels, who where going in the mountains to be fight for the liberty white color- hunger for freedom and the red one- fight and loosing blood.</a:t>
            </a:r>
            <a:endParaRPr lang="bg-BG" dirty="0"/>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10259" y="330572"/>
            <a:ext cx="2837736" cy="1883547"/>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12127" y="1846205"/>
            <a:ext cx="3907160" cy="2264550"/>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pic>
        <p:nvPicPr>
          <p:cNvPr id="3076" name="Picture 4"/>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96667" l="0" r="97059"/>
                    </a14:imgEffect>
                  </a14:imgLayer>
                </a14:imgProps>
              </a:ext>
              <a:ext uri="{28A0092B-C50C-407E-A947-70E740481C1C}">
                <a14:useLocalDpi xmlns:a14="http://schemas.microsoft.com/office/drawing/2010/main" val="0"/>
              </a:ext>
            </a:extLst>
          </a:blip>
          <a:srcRect/>
          <a:stretch>
            <a:fillRect/>
          </a:stretch>
        </p:blipFill>
        <p:spPr bwMode="auto">
          <a:xfrm rot="1737044">
            <a:off x="-17256" y="3100039"/>
            <a:ext cx="4180014" cy="331942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7"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54843" y="4547723"/>
            <a:ext cx="3441872" cy="1743383"/>
          </a:xfrm>
          <a:prstGeom prst="rect">
            <a:avLst/>
          </a:prstGeom>
          <a:ln w="127000" cap="rnd">
            <a:solidFill>
              <a:srgbClr val="FFFFFF"/>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082598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additive="base">
                                        <p:cTn id="7" dur="500" fill="hold"/>
                                        <p:tgtEl>
                                          <p:spTgt spid="3074"/>
                                        </p:tgtEl>
                                        <p:attrNameLst>
                                          <p:attrName>ppt_x</p:attrName>
                                        </p:attrNameLst>
                                      </p:cBhvr>
                                      <p:tavLst>
                                        <p:tav tm="0">
                                          <p:val>
                                            <p:strVal val="#ppt_x"/>
                                          </p:val>
                                        </p:tav>
                                        <p:tav tm="100000">
                                          <p:val>
                                            <p:strVal val="#ppt_x"/>
                                          </p:val>
                                        </p:tav>
                                      </p:tavLst>
                                    </p:anim>
                                    <p:anim calcmode="lin" valueType="num">
                                      <p:cBhvr additive="base">
                                        <p:cTn id="8" dur="500" fill="hold"/>
                                        <p:tgtEl>
                                          <p:spTgt spid="307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075"/>
                                        </p:tgtEl>
                                        <p:attrNameLst>
                                          <p:attrName>style.visibility</p:attrName>
                                        </p:attrNameLst>
                                      </p:cBhvr>
                                      <p:to>
                                        <p:strVal val="visible"/>
                                      </p:to>
                                    </p:set>
                                    <p:anim calcmode="lin" valueType="num">
                                      <p:cBhvr additive="base">
                                        <p:cTn id="13" dur="500" fill="hold"/>
                                        <p:tgtEl>
                                          <p:spTgt spid="3075"/>
                                        </p:tgtEl>
                                        <p:attrNameLst>
                                          <p:attrName>ppt_x</p:attrName>
                                        </p:attrNameLst>
                                      </p:cBhvr>
                                      <p:tavLst>
                                        <p:tav tm="0">
                                          <p:val>
                                            <p:strVal val="#ppt_x"/>
                                          </p:val>
                                        </p:tav>
                                        <p:tav tm="100000">
                                          <p:val>
                                            <p:strVal val="#ppt_x"/>
                                          </p:val>
                                        </p:tav>
                                      </p:tavLst>
                                    </p:anim>
                                    <p:anim calcmode="lin" valueType="num">
                                      <p:cBhvr additive="base">
                                        <p:cTn id="14" dur="500" fill="hold"/>
                                        <p:tgtEl>
                                          <p:spTgt spid="3075"/>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nodeType="clickEffect">
                                  <p:stCondLst>
                                    <p:cond delay="0"/>
                                  </p:stCondLst>
                                  <p:childTnLst>
                                    <p:set>
                                      <p:cBhvr>
                                        <p:cTn id="18" dur="1" fill="hold">
                                          <p:stCondLst>
                                            <p:cond delay="0"/>
                                          </p:stCondLst>
                                        </p:cTn>
                                        <p:tgtEl>
                                          <p:spTgt spid="3076"/>
                                        </p:tgtEl>
                                        <p:attrNameLst>
                                          <p:attrName>style.visibility</p:attrName>
                                        </p:attrNameLst>
                                      </p:cBhvr>
                                      <p:to>
                                        <p:strVal val="visible"/>
                                      </p:to>
                                    </p:set>
                                    <p:animEffect transition="in" filter="fade">
                                      <p:cBhvr>
                                        <p:cTn id="19" dur="1000"/>
                                        <p:tgtEl>
                                          <p:spTgt spid="3076"/>
                                        </p:tgtEl>
                                      </p:cBhvr>
                                    </p:animEffect>
                                    <p:anim calcmode="lin" valueType="num">
                                      <p:cBhvr>
                                        <p:cTn id="20" dur="1000" fill="hold"/>
                                        <p:tgtEl>
                                          <p:spTgt spid="3076"/>
                                        </p:tgtEl>
                                        <p:attrNameLst>
                                          <p:attrName>ppt_x</p:attrName>
                                        </p:attrNameLst>
                                      </p:cBhvr>
                                      <p:tavLst>
                                        <p:tav tm="0">
                                          <p:val>
                                            <p:strVal val="#ppt_x"/>
                                          </p:val>
                                        </p:tav>
                                        <p:tav tm="100000">
                                          <p:val>
                                            <p:strVal val="#ppt_x"/>
                                          </p:val>
                                        </p:tav>
                                      </p:tavLst>
                                    </p:anim>
                                    <p:anim calcmode="lin" valueType="num">
                                      <p:cBhvr>
                                        <p:cTn id="21" dur="1000" fill="hold"/>
                                        <p:tgtEl>
                                          <p:spTgt spid="3076"/>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nodeType="clickEffect">
                                  <p:stCondLst>
                                    <p:cond delay="0"/>
                                  </p:stCondLst>
                                  <p:childTnLst>
                                    <p:set>
                                      <p:cBhvr>
                                        <p:cTn id="25" dur="1" fill="hold">
                                          <p:stCondLst>
                                            <p:cond delay="0"/>
                                          </p:stCondLst>
                                        </p:cTn>
                                        <p:tgtEl>
                                          <p:spTgt spid="3077"/>
                                        </p:tgtEl>
                                        <p:attrNameLst>
                                          <p:attrName>style.visibility</p:attrName>
                                        </p:attrNameLst>
                                      </p:cBhvr>
                                      <p:to>
                                        <p:strVal val="visible"/>
                                      </p:to>
                                    </p:set>
                                    <p:animEffect transition="in" filter="fade">
                                      <p:cBhvr>
                                        <p:cTn id="26" dur="1000"/>
                                        <p:tgtEl>
                                          <p:spTgt spid="3077"/>
                                        </p:tgtEl>
                                      </p:cBhvr>
                                    </p:animEffect>
                                    <p:anim calcmode="lin" valueType="num">
                                      <p:cBhvr>
                                        <p:cTn id="27" dur="1000" fill="hold"/>
                                        <p:tgtEl>
                                          <p:spTgt spid="3077"/>
                                        </p:tgtEl>
                                        <p:attrNameLst>
                                          <p:attrName>ppt_x</p:attrName>
                                        </p:attrNameLst>
                                      </p:cBhvr>
                                      <p:tavLst>
                                        <p:tav tm="0">
                                          <p:val>
                                            <p:strVal val="#ppt_x"/>
                                          </p:val>
                                        </p:tav>
                                        <p:tav tm="100000">
                                          <p:val>
                                            <p:strVal val="#ppt_x"/>
                                          </p:val>
                                        </p:tav>
                                      </p:tavLst>
                                    </p:anim>
                                    <p:anim calcmode="lin" valueType="num">
                                      <p:cBhvr>
                                        <p:cTn id="28" dur="1000" fill="hold"/>
                                        <p:tgtEl>
                                          <p:spTgt spid="30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0" y="556327"/>
            <a:ext cx="10972800" cy="4525963"/>
          </a:xfrm>
        </p:spPr>
        <p:txBody>
          <a:bodyPr>
            <a:normAutofit/>
          </a:bodyPr>
          <a:lstStyle/>
          <a:p>
            <a:pPr marL="0" indent="0">
              <a:buNone/>
            </a:pPr>
            <a:r>
              <a:rPr lang="en-US" sz="5400" dirty="0" smtClean="0">
                <a:latin typeface="Aharoni" panose="02010803020104030203" pitchFamily="2" charset="-79"/>
                <a:cs typeface="Aharoni" panose="02010803020104030203" pitchFamily="2" charset="-79"/>
              </a:rPr>
              <a:t>Thanks for watching</a:t>
            </a: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30979" y="2083025"/>
            <a:ext cx="3116951" cy="4155935"/>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123"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835108">
            <a:off x="4548650" y="2066481"/>
            <a:ext cx="3660200" cy="2809489"/>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pic>
        <p:nvPicPr>
          <p:cNvPr id="5124"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52801">
            <a:off x="9092172" y="582846"/>
            <a:ext cx="2716994" cy="3627326"/>
          </a:xfrm>
          <a:prstGeom prst="rect">
            <a:avLst/>
          </a:prstGeom>
          <a:solidFill>
            <a:srgbClr val="FFFFFF">
              <a:shade val="85000"/>
            </a:srgbClr>
          </a:solidFill>
          <a:ln w="190500" cap="sq">
            <a:solidFill>
              <a:srgbClr val="FFFFFF"/>
            </a:solidFill>
            <a:miter lim="800000"/>
          </a:ln>
          <a:effectLst>
            <a:outerShdw blurRad="65000" dist="50800" dir="12900000" kx="195000" ky="145000" algn="tl" rotWithShape="0">
              <a:srgbClr val="000000">
                <a:alpha val="30000"/>
              </a:srgbClr>
            </a:outerShdw>
          </a:effectLst>
          <a:scene3d>
            <a:camera prst="orthographicFront">
              <a:rot lat="0" lon="0" rev="360000"/>
            </a:camera>
            <a:lightRig rig="twoPt" dir="t">
              <a:rot lat="0" lon="0" rev="7200000"/>
            </a:lightRig>
          </a:scene3d>
          <a:sp3d contourW="12700">
            <a:bevelT w="25400" h="19050"/>
            <a:contourClr>
              <a:srgbClr val="969696"/>
            </a:contourClr>
          </a:sp3d>
          <a:extLst/>
        </p:spPr>
      </p:pic>
    </p:spTree>
    <p:extLst>
      <p:ext uri="{BB962C8B-B14F-4D97-AF65-F5344CB8AC3E}">
        <p14:creationId xmlns:p14="http://schemas.microsoft.com/office/powerpoint/2010/main" val="1572826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Effect transition="in" filter="randombar(horizontal)">
                                      <p:cBhvr>
                                        <p:cTn id="7" dur="500"/>
                                        <p:tgtEl>
                                          <p:spTgt spid="512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nodeType="clickEffect">
                                  <p:stCondLst>
                                    <p:cond delay="0"/>
                                  </p:stCondLst>
                                  <p:childTnLst>
                                    <p:set>
                                      <p:cBhvr>
                                        <p:cTn id="11" dur="1" fill="hold">
                                          <p:stCondLst>
                                            <p:cond delay="0"/>
                                          </p:stCondLst>
                                        </p:cTn>
                                        <p:tgtEl>
                                          <p:spTgt spid="5123"/>
                                        </p:tgtEl>
                                        <p:attrNameLst>
                                          <p:attrName>style.visibility</p:attrName>
                                        </p:attrNameLst>
                                      </p:cBhvr>
                                      <p:to>
                                        <p:strVal val="visible"/>
                                      </p:to>
                                    </p:set>
                                    <p:animEffect transition="in" filter="randombar(horizontal)">
                                      <p:cBhvr>
                                        <p:cTn id="12" dur="500"/>
                                        <p:tgtEl>
                                          <p:spTgt spid="5123"/>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nodeType="clickEffect">
                                  <p:stCondLst>
                                    <p:cond delay="0"/>
                                  </p:stCondLst>
                                  <p:childTnLst>
                                    <p:set>
                                      <p:cBhvr>
                                        <p:cTn id="16" dur="1" fill="hold">
                                          <p:stCondLst>
                                            <p:cond delay="0"/>
                                          </p:stCondLst>
                                        </p:cTn>
                                        <p:tgtEl>
                                          <p:spTgt spid="5124"/>
                                        </p:tgtEl>
                                        <p:attrNameLst>
                                          <p:attrName>style.visibility</p:attrName>
                                        </p:attrNameLst>
                                      </p:cBhvr>
                                      <p:to>
                                        <p:strVal val="visible"/>
                                      </p:to>
                                    </p:set>
                                    <p:animEffect transition="in" filter="randombar(horizontal)">
                                      <p:cBhvr>
                                        <p:cTn id="17" dur="500"/>
                                        <p:tgtEl>
                                          <p:spTgt spid="5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882</TotalTime>
  <Words>339</Words>
  <Application>Microsoft Office PowerPoint</Application>
  <PresentationFormat>Custom</PresentationFormat>
  <Paragraphs>10</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Office Theme</vt:lpstr>
      <vt:lpstr>Baba Marta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Baba Marta</dc:title>
  <dc:creator>Георги Петров</dc:creator>
  <cp:lastModifiedBy>Windows User</cp:lastModifiedBy>
  <cp:revision>30</cp:revision>
  <dcterms:created xsi:type="dcterms:W3CDTF">2020-02-11T15:42:58Z</dcterms:created>
  <dcterms:modified xsi:type="dcterms:W3CDTF">2020-08-19T06:54:17Z</dcterms:modified>
</cp:coreProperties>
</file>