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90" r:id="rId3"/>
    <p:sldId id="263" r:id="rId4"/>
    <p:sldId id="268" r:id="rId5"/>
    <p:sldId id="257" r:id="rId6"/>
    <p:sldId id="258" r:id="rId7"/>
    <p:sldId id="267" r:id="rId8"/>
    <p:sldId id="259" r:id="rId9"/>
    <p:sldId id="260" r:id="rId10"/>
    <p:sldId id="287" r:id="rId11"/>
    <p:sldId id="288" r:id="rId12"/>
    <p:sldId id="286" r:id="rId13"/>
    <p:sldId id="261" r:id="rId14"/>
    <p:sldId id="264" r:id="rId15"/>
    <p:sldId id="262" r:id="rId16"/>
    <p:sldId id="265" r:id="rId17"/>
    <p:sldId id="266" r:id="rId18"/>
    <p:sldId id="282" r:id="rId19"/>
    <p:sldId id="283" r:id="rId20"/>
    <p:sldId id="269" r:id="rId21"/>
    <p:sldId id="291" r:id="rId22"/>
    <p:sldId id="270" r:id="rId23"/>
    <p:sldId id="271" r:id="rId24"/>
    <p:sldId id="285" r:id="rId25"/>
    <p:sldId id="272" r:id="rId26"/>
    <p:sldId id="273" r:id="rId27"/>
    <p:sldId id="274" r:id="rId28"/>
    <p:sldId id="275" r:id="rId29"/>
    <p:sldId id="276" r:id="rId30"/>
    <p:sldId id="281" r:id="rId31"/>
    <p:sldId id="284" r:id="rId32"/>
    <p:sldId id="292" r:id="rId33"/>
    <p:sldId id="293" r:id="rId34"/>
    <p:sldId id="277" r:id="rId35"/>
    <p:sldId id="278" r:id="rId36"/>
    <p:sldId id="279" r:id="rId37"/>
    <p:sldId id="289" r:id="rId38"/>
    <p:sldId id="280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800" autoAdjust="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24-Nov-20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youtube.com/watch?v=TlSw7mhjUqI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4.wdp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Y06Bw5zh-k" TargetMode="Externa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hyperlink" Target="https://www.youtube.com/watch?v=KaHZpLRYdqU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YSSEzUQMpw&amp;app=desktop" TargetMode="External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bg-BG" dirty="0" smtClean="0"/>
              <a:t>приключенията НА ЕДНО </a:t>
            </a:r>
            <a:br>
              <a:rPr lang="bg-BG" dirty="0" smtClean="0"/>
            </a:br>
            <a:r>
              <a:rPr lang="bg-BG" dirty="0" smtClean="0"/>
              <a:t>ПШЕНИЧНО ЗРЪНЦЕ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67640"/>
            <a:ext cx="7010400" cy="468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394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Ето ме и мен!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9600"/>
                    </a14:imgEffect>
                    <a14:imgEffect>
                      <a14:saturation sat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52600"/>
            <a:ext cx="8227858" cy="4753874"/>
          </a:xfrm>
          <a:pattFill prst="pct25">
            <a:fgClr>
              <a:schemeClr val="bg2">
                <a:lumMod val="75000"/>
              </a:schemeClr>
            </a:fgClr>
            <a:bgClr>
              <a:schemeClr val="bg2"/>
            </a:bgClr>
          </a:pattFill>
          <a:ln>
            <a:gradFill flip="none" rotWithShape="1"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8100000" scaled="1"/>
              <a:tileRect/>
            </a:gra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98276">
                        <a14:foregroundMark x1="49310" y1="44706" x2="49310" y2="44706"/>
                        <a14:foregroundMark x1="49310" y1="44706" x2="49310" y2="44706"/>
                        <a14:foregroundMark x1="49310" y1="44706" x2="49310" y2="44706"/>
                        <a14:foregroundMark x1="49310" y1="40706" x2="49655" y2="52706"/>
                        <a14:foregroundMark x1="63103" y1="41176" x2="62414" y2="548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76400"/>
            <a:ext cx="2057400" cy="301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039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Преди да започна пътя си, трябваше да подготвят почвата, където щях да раста. Това се нарича „оран“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600200"/>
            <a:ext cx="8075367" cy="4999037"/>
          </a:xfrm>
        </p:spPr>
      </p:pic>
    </p:spTree>
    <p:extLst>
      <p:ext uri="{BB962C8B-B14F-4D97-AF65-F5344CB8AC3E}">
        <p14:creationId xmlns:p14="http://schemas.microsoft.com/office/powerpoint/2010/main" val="39655193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А Ето така се е извършвала оранта преди много години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600200"/>
            <a:ext cx="6934200" cy="4591198"/>
          </a:xfrm>
        </p:spPr>
      </p:pic>
    </p:spTree>
    <p:extLst>
      <p:ext uri="{BB962C8B-B14F-4D97-AF65-F5344CB8AC3E}">
        <p14:creationId xmlns:p14="http://schemas.microsoft.com/office/powerpoint/2010/main" val="2287919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dirty="0" smtClean="0"/>
              <a:t>Когато почвата беше готова...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676400"/>
            <a:ext cx="6254312" cy="4145715"/>
          </a:xfrm>
        </p:spPr>
      </p:pic>
    </p:spTree>
    <p:extLst>
      <p:ext uri="{BB962C8B-B14F-4D97-AF65-F5344CB8AC3E}">
        <p14:creationId xmlns:p14="http://schemas.microsoft.com/office/powerpoint/2010/main" val="3146525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dirty="0" smtClean="0"/>
              <a:t>Бях посято - наричаме това „сеитба“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219200"/>
            <a:ext cx="6858000" cy="3581401"/>
          </a:xfrm>
        </p:spPr>
      </p:pic>
      <p:sp>
        <p:nvSpPr>
          <p:cNvPr id="5" name="TextBox 4"/>
          <p:cNvSpPr txBox="1"/>
          <p:nvPr/>
        </p:nvSpPr>
        <p:spPr>
          <a:xfrm>
            <a:off x="685800" y="5029200"/>
            <a:ext cx="7696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3200" cap="all" dirty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Сеитбата се извършва през месеците септември, октомври и ноември</a:t>
            </a:r>
            <a:endParaRPr lang="en-US" sz="3200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022088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/>
              <a:t>Преди години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838200"/>
            <a:ext cx="4099560" cy="5895996"/>
          </a:xfrm>
        </p:spPr>
      </p:pic>
    </p:spTree>
    <p:extLst>
      <p:ext uri="{BB962C8B-B14F-4D97-AF65-F5344CB8AC3E}">
        <p14:creationId xmlns:p14="http://schemas.microsoft.com/office/powerpoint/2010/main" val="13845807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Помните ли как посяхме пшеничните семена?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600200"/>
            <a:ext cx="6808694" cy="4495060"/>
          </a:xfrm>
        </p:spPr>
      </p:pic>
    </p:spTree>
    <p:extLst>
      <p:ext uri="{BB962C8B-B14F-4D97-AF65-F5344CB8AC3E}">
        <p14:creationId xmlns:p14="http://schemas.microsoft.com/office/powerpoint/2010/main" val="2989104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Тук нашите покълнали семенца са на </a:t>
            </a:r>
            <a:br>
              <a:rPr lang="bg-BG" dirty="0" smtClean="0"/>
            </a:br>
            <a:r>
              <a:rPr lang="bg-BG" dirty="0" smtClean="0"/>
              <a:t>3 седмици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bg-BG" dirty="0" smtClean="0"/>
          </a:p>
          <a:p>
            <a:endParaRPr lang="bg-BG" dirty="0"/>
          </a:p>
          <a:p>
            <a:endParaRPr lang="bg-BG" dirty="0" smtClean="0"/>
          </a:p>
          <a:p>
            <a:endParaRPr lang="en-US" dirty="0"/>
          </a:p>
          <a:p>
            <a:endParaRPr lang="en-US" dirty="0" smtClean="0">
              <a:hlinkClick r:id="rId2"/>
            </a:endParaRPr>
          </a:p>
          <a:p>
            <a:endParaRPr lang="bg-BG" dirty="0" smtClean="0">
              <a:hlinkClick r:id="rId2"/>
            </a:endParaRPr>
          </a:p>
          <a:p>
            <a:r>
              <a:rPr lang="en-US" dirty="0" smtClean="0">
                <a:hlinkClick r:id="rId2"/>
              </a:rPr>
              <a:t>https://www.youtube.com/watch?v=TlSw7mhjUqI</a:t>
            </a:r>
            <a:endParaRPr lang="bg-BG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3727" y="1327087"/>
            <a:ext cx="6629400" cy="350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073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04800"/>
            <a:ext cx="5283199" cy="2971800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3581400"/>
            <a:ext cx="5257800" cy="29575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44" b="100000" l="0" r="90000">
                        <a14:backgroundMark x1="29348" y1="41534" x2="31630" y2="42971"/>
                        <a14:backgroundMark x1="31739" y1="45847" x2="31739" y2="45847"/>
                        <a14:backgroundMark x1="28696" y1="74920" x2="28696" y2="74920"/>
                        <a14:backgroundMark x1="25435" y1="74760" x2="25435" y2="74760"/>
                        <a14:backgroundMark x1="49348" y1="46006" x2="49348" y2="46006"/>
                        <a14:backgroundMark x1="49565" y1="53674" x2="49565" y2="53674"/>
                        <a14:backgroundMark x1="46848" y1="64537" x2="46848" y2="64537"/>
                        <a14:backgroundMark x1="36522" y1="69329" x2="36522" y2="69329"/>
                        <a14:backgroundMark x1="34348" y1="70128" x2="34348" y2="70128"/>
                        <a14:backgroundMark x1="27500" y1="61661" x2="27500" y2="61661"/>
                        <a14:backgroundMark x1="42283" y1="63099" x2="42283" y2="63099"/>
                        <a14:backgroundMark x1="42174" y1="66134" x2="42174" y2="66134"/>
                        <a14:backgroundMark x1="43696" y1="64058" x2="43696" y2="64058"/>
                        <a14:backgroundMark x1="47391" y1="71246" x2="47391" y2="71246"/>
                        <a14:backgroundMark x1="72609" y1="52077" x2="72609" y2="52077"/>
                        <a14:backgroundMark x1="70000" y1="43291" x2="70000" y2="43291"/>
                        <a14:backgroundMark x1="73587" y1="57987" x2="73587" y2="57987"/>
                        <a14:backgroundMark x1="52174" y1="75559" x2="52174" y2="75559"/>
                        <a14:backgroundMark x1="51848" y1="62780" x2="51848" y2="62780"/>
                        <a14:backgroundMark x1="46630" y1="50160" x2="46630" y2="50160"/>
                        <a14:backgroundMark x1="43370" y1="50639" x2="43370" y2="50639"/>
                        <a14:backgroundMark x1="41522" y1="76198" x2="41522" y2="76198"/>
                        <a14:backgroundMark x1="35870" y1="84345" x2="35870" y2="84345"/>
                        <a14:backgroundMark x1="33370" y1="95048" x2="33370" y2="95048"/>
                        <a14:backgroundMark x1="38370" y1="79393" x2="38370" y2="80032"/>
                        <a14:backgroundMark x1="28804" y1="49042" x2="28804" y2="49042"/>
                        <a14:backgroundMark x1="29130" y1="60224" x2="29130" y2="60224"/>
                        <a14:backgroundMark x1="39565" y1="67572" x2="39565" y2="67572"/>
                        <a14:backgroundMark x1="73152" y1="38978" x2="73152" y2="38978"/>
                        <a14:backgroundMark x1="68261" y1="30990" x2="68261" y2="30990"/>
                        <a14:backgroundMark x1="70326" y1="56390" x2="70326" y2="56390"/>
                        <a14:backgroundMark x1="69130" y1="66134" x2="69130" y2="66134"/>
                        <a14:backgroundMark x1="67609" y1="57987" x2="67609" y2="57987"/>
                        <a14:backgroundMark x1="63043" y1="59904" x2="63043" y2="59904"/>
                        <a14:backgroundMark x1="57717" y1="53035" x2="57717" y2="53035"/>
                        <a14:backgroundMark x1="64130" y1="70767" x2="64130" y2="70767"/>
                        <a14:backgroundMark x1="56630" y1="73642" x2="56630" y2="73642"/>
                        <a14:backgroundMark x1="58261" y1="78754" x2="58261" y2="78754"/>
                        <a14:backgroundMark x1="59348" y1="92173" x2="59348" y2="92173"/>
                        <a14:backgroundMark x1="67283" y1="91534" x2="67283" y2="92173"/>
                        <a14:backgroundMark x1="64457" y1="92332" x2="64457" y2="92332"/>
                        <a14:backgroundMark x1="41739" y1="40735" x2="41739" y2="40735"/>
                        <a14:backgroundMark x1="68804" y1="89137" x2="68804" y2="89137"/>
                        <a14:backgroundMark x1="74022" y1="94888" x2="74022" y2="94888"/>
                        <a14:backgroundMark x1="82391" y1="57987" x2="82391" y2="57987"/>
                        <a14:backgroundMark x1="47065" y1="57987" x2="47065" y2="57987"/>
                        <a14:backgroundMark x1="64891" y1="63738" x2="64891" y2="63738"/>
                        <a14:backgroundMark x1="37065" y1="94089" x2="37065" y2="940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4369242"/>
            <a:ext cx="3657600" cy="2488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5100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52400"/>
            <a:ext cx="5689600" cy="32004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3429000"/>
            <a:ext cx="5867400" cy="33004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21379" y1="5235" x2="17931" y2="22292"/>
                        <a14:backgroundMark x1="20000" y1="13899" x2="62069" y2="9025"/>
                        <a14:backgroundMark x1="44483" y1="4693" x2="20000" y2="182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3591550"/>
            <a:ext cx="821282" cy="3137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219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Да видим и коренчетата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123" y="1554163"/>
            <a:ext cx="8046154" cy="4525962"/>
          </a:xfrm>
        </p:spPr>
      </p:pic>
    </p:spTree>
    <p:extLst>
      <p:ext uri="{BB962C8B-B14F-4D97-AF65-F5344CB8AC3E}">
        <p14:creationId xmlns:p14="http://schemas.microsoft.com/office/powerpoint/2010/main" val="289978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За да раста, трябва да ме поливат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524000"/>
            <a:ext cx="7161888" cy="4808696"/>
          </a:xfrm>
        </p:spPr>
      </p:pic>
    </p:spTree>
    <p:extLst>
      <p:ext uri="{BB962C8B-B14F-4D97-AF65-F5344CB8AC3E}">
        <p14:creationId xmlns:p14="http://schemas.microsoft.com/office/powerpoint/2010/main" val="13833007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През зимата обичам да се топля под натрупания сняг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115" y="1554163"/>
            <a:ext cx="6794169" cy="4525962"/>
          </a:xfrm>
        </p:spPr>
      </p:pic>
    </p:spTree>
    <p:extLst>
      <p:ext uri="{BB962C8B-B14F-4D97-AF65-F5344CB8AC3E}">
        <p14:creationId xmlns:p14="http://schemas.microsoft.com/office/powerpoint/2010/main" val="3793428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Раста бавно, с месеци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828800"/>
            <a:ext cx="7639438" cy="4679156"/>
          </a:xfrm>
        </p:spPr>
      </p:pic>
    </p:spTree>
    <p:extLst>
      <p:ext uri="{BB962C8B-B14F-4D97-AF65-F5344CB8AC3E}">
        <p14:creationId xmlns:p14="http://schemas.microsoft.com/office/powerpoint/2010/main" val="4221059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Когато съм готово, хората ме събират, нарича се „жътва“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1835944"/>
            <a:ext cx="6934200" cy="3962400"/>
          </a:xfrm>
        </p:spPr>
      </p:pic>
    </p:spTree>
    <p:extLst>
      <p:ext uri="{BB962C8B-B14F-4D97-AF65-F5344CB8AC3E}">
        <p14:creationId xmlns:p14="http://schemas.microsoft.com/office/powerpoint/2010/main" val="1903413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Преди години хората са ме събирали ръчно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702" y="1554163"/>
            <a:ext cx="7016995" cy="4525962"/>
          </a:xfrm>
        </p:spPr>
      </p:pic>
    </p:spTree>
    <p:extLst>
      <p:ext uri="{BB962C8B-B14F-4D97-AF65-F5344CB8AC3E}">
        <p14:creationId xmlns:p14="http://schemas.microsoft.com/office/powerpoint/2010/main" val="38487199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066800"/>
            <a:ext cx="7239000" cy="5416415"/>
          </a:xfrm>
        </p:spPr>
      </p:pic>
    </p:spTree>
    <p:extLst>
      <p:ext uri="{BB962C8B-B14F-4D97-AF65-F5344CB8AC3E}">
        <p14:creationId xmlns:p14="http://schemas.microsoft.com/office/powerpoint/2010/main" val="15652118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295400"/>
            <a:ext cx="7162800" cy="5372100"/>
          </a:xfrm>
        </p:spPr>
      </p:pic>
    </p:spTree>
    <p:extLst>
      <p:ext uri="{BB962C8B-B14F-4D97-AF65-F5344CB8AC3E}">
        <p14:creationId xmlns:p14="http://schemas.microsoft.com/office/powerpoint/2010/main" val="35842352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Остатъка от класовете След жътвата се нарича слама. Сламата се „балира“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10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414" y="1554163"/>
            <a:ext cx="6781571" cy="4525962"/>
          </a:xfrm>
        </p:spPr>
      </p:pic>
    </p:spTree>
    <p:extLst>
      <p:ext uri="{BB962C8B-B14F-4D97-AF65-F5344CB8AC3E}">
        <p14:creationId xmlns:p14="http://schemas.microsoft.com/office/powerpoint/2010/main" val="24315547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0" y="533400"/>
            <a:ext cx="6772245" cy="5766990"/>
          </a:xfrm>
        </p:spPr>
      </p:pic>
    </p:spTree>
    <p:extLst>
      <p:ext uri="{BB962C8B-B14F-4D97-AF65-F5344CB8AC3E}">
        <p14:creationId xmlns:p14="http://schemas.microsoft.com/office/powerpoint/2010/main" val="6669718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Балите се съхраняват и се използват за храна за животни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362200"/>
            <a:ext cx="8833104" cy="3505200"/>
          </a:xfrm>
        </p:spPr>
      </p:pic>
    </p:spTree>
    <p:extLst>
      <p:ext uri="{BB962C8B-B14F-4D97-AF65-F5344CB8AC3E}">
        <p14:creationId xmlns:p14="http://schemas.microsoft.com/office/powerpoint/2010/main" val="37806788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а зърното се мели на брашно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630" y="1554163"/>
            <a:ext cx="7183139" cy="4525962"/>
          </a:xfrm>
        </p:spPr>
      </p:pic>
    </p:spTree>
    <p:extLst>
      <p:ext uri="{BB962C8B-B14F-4D97-AF65-F5344CB8AC3E}">
        <p14:creationId xmlns:p14="http://schemas.microsoft.com/office/powerpoint/2010/main" val="3244445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ЗНАЕТЕ ЛИ КАКВО Е ТОВА?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70" y="1763554"/>
            <a:ext cx="7795260" cy="4107180"/>
          </a:xfrm>
        </p:spPr>
      </p:pic>
    </p:spTree>
    <p:extLst>
      <p:ext uri="{BB962C8B-B14F-4D97-AF65-F5344CB8AC3E}">
        <p14:creationId xmlns:p14="http://schemas.microsoft.com/office/powerpoint/2010/main" val="18126617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преди години за целта са се използвали вятърни мелници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71600"/>
            <a:ext cx="7543800" cy="5029200"/>
          </a:xfrm>
        </p:spPr>
      </p:pic>
    </p:spTree>
    <p:extLst>
      <p:ext uri="{BB962C8B-B14F-4D97-AF65-F5344CB8AC3E}">
        <p14:creationId xmlns:p14="http://schemas.microsoft.com/office/powerpoint/2010/main" val="33400311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И водни мелници - воденици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371600"/>
            <a:ext cx="7044821" cy="4230722"/>
          </a:xfrm>
        </p:spPr>
      </p:pic>
      <p:sp>
        <p:nvSpPr>
          <p:cNvPr id="5" name="TextBox 4"/>
          <p:cNvSpPr txBox="1"/>
          <p:nvPr/>
        </p:nvSpPr>
        <p:spPr>
          <a:xfrm>
            <a:off x="838200" y="58674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www.youtube.com/watch?v=nY06Bw5zh-k</a:t>
            </a:r>
            <a:endParaRPr lang="en-US" dirty="0" smtClean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7063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Когато съм смелено на брашно, от мен могат да се приготвят вкусни хлебни изделия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524000"/>
            <a:ext cx="7018329" cy="5197222"/>
          </a:xfrm>
        </p:spPr>
      </p:pic>
    </p:spTree>
    <p:extLst>
      <p:ext uri="{BB962C8B-B14F-4D97-AF65-F5344CB8AC3E}">
        <p14:creationId xmlns:p14="http://schemas.microsoft.com/office/powerpoint/2010/main" val="14918358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И сладкиши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514" y="1554163"/>
            <a:ext cx="7535371" cy="4525962"/>
          </a:xfrm>
        </p:spPr>
      </p:pic>
    </p:spTree>
    <p:extLst>
      <p:ext uri="{BB962C8B-B14F-4D97-AF65-F5344CB8AC3E}">
        <p14:creationId xmlns:p14="http://schemas.microsoft.com/office/powerpoint/2010/main" val="28798027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Попитайте мама как се прави кекс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540" y="1675924"/>
            <a:ext cx="5989320" cy="4282440"/>
          </a:xfrm>
        </p:spPr>
      </p:pic>
    </p:spTree>
    <p:extLst>
      <p:ext uri="{BB962C8B-B14F-4D97-AF65-F5344CB8AC3E}">
        <p14:creationId xmlns:p14="http://schemas.microsoft.com/office/powerpoint/2010/main" val="38429901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Или мекици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265238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www.youtube.com/watch?v=KaHZpLRYdqU</a:t>
            </a:r>
            <a:endParaRPr lang="bg-BG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493503"/>
            <a:ext cx="8382000" cy="4288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657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Знаете ли приказката за житената питка?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62" y="1554163"/>
            <a:ext cx="8082075" cy="4160837"/>
          </a:xfrm>
        </p:spPr>
      </p:pic>
      <p:sp>
        <p:nvSpPr>
          <p:cNvPr id="5" name="TextBox 4"/>
          <p:cNvSpPr txBox="1"/>
          <p:nvPr/>
        </p:nvSpPr>
        <p:spPr>
          <a:xfrm>
            <a:off x="990600" y="6096000"/>
            <a:ext cx="7315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Да я чуем: 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www.youtube.com/watch?v=ZYSSEzUQMpw&amp;app=desktop</a:t>
            </a:r>
            <a:endParaRPr lang="bg-BG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25681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Любопитно за хляба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mtClean="0"/>
              <a:t>Най-големият </a:t>
            </a:r>
            <a:r>
              <a:rPr lang="ru-RU" dirty="0"/>
              <a:t>хляб в света е бил изпечен в пекарна в Акапулко в Мексико през януари </a:t>
            </a:r>
            <a:r>
              <a:rPr lang="ru-RU" dirty="0" smtClean="0"/>
              <a:t>1996 </a:t>
            </a:r>
            <a:r>
              <a:rPr lang="ru-RU" dirty="0"/>
              <a:t>година. Той е бил дълъг 9200 метра</a:t>
            </a:r>
            <a:r>
              <a:rPr lang="ru-RU" dirty="0" smtClean="0"/>
              <a:t>.</a:t>
            </a:r>
          </a:p>
          <a:p>
            <a:r>
              <a:rPr lang="ru-RU" dirty="0"/>
              <a:t>Около петдесет процента от целия хляб се използва за сандвичи. Най популярният сандвич в Англия е този с кашкавал, а в Америка – с шунка. Сандвичите носят името си от граф </a:t>
            </a:r>
            <a:r>
              <a:rPr lang="ru-RU" dirty="0" smtClean="0"/>
              <a:t>Сандуич </a:t>
            </a:r>
            <a:r>
              <a:rPr lang="ru-RU" dirty="0"/>
              <a:t>– известен картоиграч, който е измислил да се слага парче месо между две парчета хляб, за да не си цапа ръцете, докато играе карти.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8135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dirty="0" smtClean="0"/>
              <a:t>Любопитно за хляба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Хлябът бил </a:t>
            </a:r>
            <a:r>
              <a:rPr lang="ru-RU" dirty="0" smtClean="0"/>
              <a:t>«изобретен» случайно </a:t>
            </a:r>
            <a:r>
              <a:rPr lang="ru-RU" dirty="0"/>
              <a:t>преди повече от 7500 години. Първият самун бил изпечен от египтянин, който случайно оставил смес от брашно и вода в топлата </a:t>
            </a:r>
            <a:r>
              <a:rPr lang="ru-RU" dirty="0" smtClean="0"/>
              <a:t>печка </a:t>
            </a:r>
            <a:r>
              <a:rPr lang="ru-RU" dirty="0"/>
              <a:t>през нощта. </a:t>
            </a:r>
            <a:r>
              <a:rPr lang="ru-RU" dirty="0" smtClean="0"/>
              <a:t>Сутринта намерил </a:t>
            </a:r>
            <a:r>
              <a:rPr lang="ru-RU" dirty="0"/>
              <a:t>меко тесто, доста по-апетитно от твърдите питки, които се </a:t>
            </a:r>
            <a:r>
              <a:rPr lang="ru-RU" dirty="0" smtClean="0"/>
              <a:t>опитвал </a:t>
            </a:r>
            <a:r>
              <a:rPr lang="ru-RU" dirty="0"/>
              <a:t>да си приготви.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8047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/>
            </a:r>
            <a:br>
              <a:rPr lang="bg-BG" dirty="0" smtClean="0"/>
            </a:br>
            <a:r>
              <a:rPr lang="bg-BG" dirty="0"/>
              <a:t/>
            </a:r>
            <a:br>
              <a:rPr lang="bg-BG" dirty="0"/>
            </a:br>
            <a:r>
              <a:rPr lang="bg-BG" dirty="0" smtClean="0"/>
              <a:t/>
            </a:r>
            <a:br>
              <a:rPr lang="bg-BG" dirty="0" smtClean="0"/>
            </a:br>
            <a:r>
              <a:rPr lang="bg-BG" dirty="0"/>
              <a:t/>
            </a:r>
            <a:br>
              <a:rPr lang="bg-BG" dirty="0"/>
            </a:br>
            <a:r>
              <a:rPr lang="bg-BG" dirty="0" smtClean="0"/>
              <a:t/>
            </a:r>
            <a:br>
              <a:rPr lang="bg-BG" dirty="0" smtClean="0"/>
            </a:br>
            <a:r>
              <a:rPr lang="bg-BG" dirty="0" smtClean="0"/>
              <a:t>От началото на моя път с посяването ми до приготвянето на вкусен хляб за вашата трапеза изминаха много месеци, почти година.</a:t>
            </a:r>
            <a:br>
              <a:rPr lang="bg-BG" dirty="0" smtClean="0"/>
            </a:br>
            <a:r>
              <a:rPr lang="bg-BG" dirty="0" smtClean="0"/>
              <a:t>За мен се грижиха много хора – селскостопански работници, работници в мелниците, в складовете, хлебари, сладкари. </a:t>
            </a:r>
            <a:br>
              <a:rPr lang="bg-BG" dirty="0" smtClean="0"/>
            </a:b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3810000"/>
            <a:ext cx="5181600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8989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/>
              <a:t>Не забравяй това и уважавай труда им!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950" y="1576864"/>
            <a:ext cx="6286500" cy="4480560"/>
          </a:xfrm>
        </p:spPr>
      </p:pic>
    </p:spTree>
    <p:extLst>
      <p:ext uri="{BB962C8B-B14F-4D97-AF65-F5344CB8AC3E}">
        <p14:creationId xmlns:p14="http://schemas.microsoft.com/office/powerpoint/2010/main" val="392130288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371600"/>
            <a:ext cx="4038600" cy="40386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667000"/>
            <a:ext cx="41148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13129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533400"/>
            <a:ext cx="8534400" cy="5943600"/>
          </a:xfrm>
        </p:spPr>
      </p:pic>
    </p:spTree>
    <p:extLst>
      <p:ext uri="{BB962C8B-B14F-4D97-AF65-F5344CB8AC3E}">
        <p14:creationId xmlns:p14="http://schemas.microsoft.com/office/powerpoint/2010/main" val="37815284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bg-BG" dirty="0" smtClean="0"/>
              <a:t>Уважавай и мен – малкото пшенично зрънце! Не ме изхвърляй!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447800"/>
            <a:ext cx="7924800" cy="5303520"/>
          </a:xfrm>
        </p:spPr>
      </p:pic>
    </p:spTree>
    <p:extLst>
      <p:ext uri="{BB962C8B-B14F-4D97-AF65-F5344CB8AC3E}">
        <p14:creationId xmlns:p14="http://schemas.microsoft.com/office/powerpoint/2010/main" val="34646383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346</TotalTime>
  <Words>294</Words>
  <Application>Microsoft Office PowerPoint</Application>
  <PresentationFormat>On-screen Show (4:3)</PresentationFormat>
  <Paragraphs>45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Trek</vt:lpstr>
      <vt:lpstr>приключенията НА ЕДНО  ПШЕНИЧНО ЗРЪНЦЕ</vt:lpstr>
      <vt:lpstr>Ето ме и мен!</vt:lpstr>
      <vt:lpstr>Преди да започна пътя си, трябваше да подготвят почвата, където щях да раста. Това се нарича „оран“</vt:lpstr>
      <vt:lpstr>А Ето така се е извършвала оранта преди много години</vt:lpstr>
      <vt:lpstr>Когато почвата беше готова...</vt:lpstr>
      <vt:lpstr>Бях посято - наричаме това „сеитба“</vt:lpstr>
      <vt:lpstr>Преди години</vt:lpstr>
      <vt:lpstr>Помните ли как посяхме пшеничните семена?</vt:lpstr>
      <vt:lpstr>Тук нашите покълнали семенца са на  3 седмици</vt:lpstr>
      <vt:lpstr>PowerPoint Presentation</vt:lpstr>
      <vt:lpstr>PowerPoint Presentation</vt:lpstr>
      <vt:lpstr>Да видим и коренчетата</vt:lpstr>
      <vt:lpstr>За да раста, трябва да ме поливат</vt:lpstr>
      <vt:lpstr>През зимата обичам да се топля под натрупания сняг</vt:lpstr>
      <vt:lpstr>Раста бавно, с месеци</vt:lpstr>
      <vt:lpstr>Когато съм готово, хората ме събират, нарича се „жътва“</vt:lpstr>
      <vt:lpstr>Преди години хората са ме събирали ръчно</vt:lpstr>
      <vt:lpstr>PowerPoint Presentation</vt:lpstr>
      <vt:lpstr>PowerPoint Presentation</vt:lpstr>
      <vt:lpstr>Остатъка от класовете След жътвата се нарича слама. Сламата се „балира“</vt:lpstr>
      <vt:lpstr>PowerPoint Presentation</vt:lpstr>
      <vt:lpstr>Балите се съхраняват и се използват за храна за животни</vt:lpstr>
      <vt:lpstr>а зърното се мели на брашно</vt:lpstr>
      <vt:lpstr>ЗНАЕТЕ ЛИ КАКВО Е ТОВА?</vt:lpstr>
      <vt:lpstr>преди години за целта са се използвали вятърни мелници</vt:lpstr>
      <vt:lpstr>И водни мелници - воденици</vt:lpstr>
      <vt:lpstr>Когато съм смелено на брашно, от мен могат да се приготвят вкусни хлебни изделия</vt:lpstr>
      <vt:lpstr>И сладкиши</vt:lpstr>
      <vt:lpstr>Попитайте мама как се прави кекс</vt:lpstr>
      <vt:lpstr>Или мекици</vt:lpstr>
      <vt:lpstr>Знаете ли приказката за житената питка?</vt:lpstr>
      <vt:lpstr>Любопитно за хляба</vt:lpstr>
      <vt:lpstr>Любопитно за хляба</vt:lpstr>
      <vt:lpstr>     От началото на моя път с посяването ми до приготвянето на вкусен хляб за вашата трапеза изминаха много месеци, почти година. За мен се грижиха много хора – селскостопански работници, работници в мелниците, в складовете, хлебари, сладкари.  </vt:lpstr>
      <vt:lpstr>Не забравяй това и уважавай труда им!</vt:lpstr>
      <vt:lpstr>PowerPoint Presentation</vt:lpstr>
      <vt:lpstr>PowerPoint Presentation</vt:lpstr>
      <vt:lpstr>Уважавай и мен – малкото пшенично зрънце! Не ме изхвърляй!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ПЪТЯТ НА ХЛЯБА</dc:title>
  <dc:creator>User</dc:creator>
  <cp:lastModifiedBy>Потребител на Windows</cp:lastModifiedBy>
  <cp:revision>45</cp:revision>
  <dcterms:created xsi:type="dcterms:W3CDTF">2006-08-16T00:00:00Z</dcterms:created>
  <dcterms:modified xsi:type="dcterms:W3CDTF">2020-11-24T09:18:38Z</dcterms:modified>
</cp:coreProperties>
</file>