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7F7412-D74F-4054-B430-94941A9BFFF8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F3AA2-5C7F-4D52-940D-866E126ABFB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66267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9857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6402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82981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43389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8616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86705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9508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08669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55254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16211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63416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E688-99FC-4033-A4B2-A513EAFBAD6A}" type="datetimeFigureOut">
              <a:rPr lang="bg-BG" smtClean="0"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CF3D9-4F05-4B2B-A341-499A11D983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11565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86978"/>
          </a:xfrm>
          <a:prstGeom prst="rect">
            <a:avLst/>
          </a:prstGeom>
        </p:spPr>
      </p:pic>
      <p:sp>
        <p:nvSpPr>
          <p:cNvPr id="4" name="Правоъгълник 3"/>
          <p:cNvSpPr/>
          <p:nvPr/>
        </p:nvSpPr>
        <p:spPr>
          <a:xfrm>
            <a:off x="3572534" y="0"/>
            <a:ext cx="4840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Георги Киряков</a:t>
            </a:r>
          </a:p>
        </p:txBody>
      </p:sp>
    </p:spTree>
    <p:extLst>
      <p:ext uri="{BB962C8B-B14F-4D97-AF65-F5344CB8AC3E}">
        <p14:creationId xmlns:p14="http://schemas.microsoft.com/office/powerpoint/2010/main" val="61930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Правоъгълник 5"/>
          <p:cNvSpPr/>
          <p:nvPr/>
        </p:nvSpPr>
        <p:spPr>
          <a:xfrm>
            <a:off x="287628" y="0"/>
            <a:ext cx="1161674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/>
              <a:t>Великата</a:t>
            </a:r>
            <a:r>
              <a:rPr lang="ru-RU" sz="2800" dirty="0"/>
              <a:t> </a:t>
            </a:r>
            <a:r>
              <a:rPr lang="ru-RU" sz="2800" dirty="0" err="1"/>
              <a:t>китайска</a:t>
            </a:r>
            <a:r>
              <a:rPr lang="ru-RU" sz="2800" dirty="0"/>
              <a:t> стена е </a:t>
            </a:r>
            <a:r>
              <a:rPr lang="ru-RU" sz="2800" dirty="0" err="1"/>
              <a:t>отбранително</a:t>
            </a:r>
            <a:r>
              <a:rPr lang="ru-RU" sz="2800" dirty="0"/>
              <a:t> </a:t>
            </a:r>
            <a:r>
              <a:rPr lang="ru-RU" sz="2800" dirty="0" err="1"/>
              <a:t>съоръжение</a:t>
            </a:r>
            <a:r>
              <a:rPr lang="ru-RU" sz="2800" dirty="0"/>
              <a:t> в </a:t>
            </a:r>
            <a:r>
              <a:rPr lang="ru-RU" sz="2800" dirty="0" err="1"/>
              <a:t>Северен</a:t>
            </a:r>
            <a:r>
              <a:rPr lang="ru-RU" sz="2800" dirty="0"/>
              <a:t> Китай, </a:t>
            </a:r>
            <a:r>
              <a:rPr lang="ru-RU" sz="2800" dirty="0" err="1"/>
              <a:t>издигнато</a:t>
            </a:r>
            <a:r>
              <a:rPr lang="ru-RU" sz="2800" dirty="0"/>
              <a:t> </a:t>
            </a:r>
            <a:r>
              <a:rPr lang="ru-RU" sz="2800" dirty="0" err="1"/>
              <a:t>през</a:t>
            </a:r>
            <a:r>
              <a:rPr lang="ru-RU" sz="2800" dirty="0"/>
              <a:t> 3 век </a:t>
            </a:r>
            <a:r>
              <a:rPr lang="ru-RU" sz="2800" dirty="0" err="1"/>
              <a:t>пр.н.е</a:t>
            </a:r>
            <a:r>
              <a:rPr lang="ru-RU" sz="2800" dirty="0"/>
              <a:t>. (в </a:t>
            </a:r>
            <a:r>
              <a:rPr lang="ru-RU" sz="2800" dirty="0" err="1"/>
              <a:t>по-голямата</a:t>
            </a:r>
            <a:r>
              <a:rPr lang="ru-RU" sz="2800" dirty="0"/>
              <a:t> </a:t>
            </a:r>
            <a:r>
              <a:rPr lang="ru-RU" sz="2800" dirty="0" err="1"/>
              <a:t>му</a:t>
            </a:r>
            <a:r>
              <a:rPr lang="ru-RU" sz="2800" dirty="0"/>
              <a:t> част) </a:t>
            </a:r>
            <a:r>
              <a:rPr lang="ru-RU" sz="2800" dirty="0" err="1"/>
              <a:t>върху</a:t>
            </a:r>
            <a:r>
              <a:rPr lang="ru-RU" sz="2800" dirty="0"/>
              <a:t> </a:t>
            </a:r>
            <a:r>
              <a:rPr lang="ru-RU" sz="2800" dirty="0" err="1"/>
              <a:t>основата</a:t>
            </a:r>
            <a:r>
              <a:rPr lang="ru-RU" sz="2800" dirty="0"/>
              <a:t> на </a:t>
            </a:r>
            <a:r>
              <a:rPr lang="ru-RU" sz="2800" dirty="0" err="1"/>
              <a:t>хунски</a:t>
            </a:r>
            <a:r>
              <a:rPr lang="ru-RU" sz="2800" dirty="0"/>
              <a:t> </a:t>
            </a:r>
            <a:r>
              <a:rPr lang="ru-RU" sz="2800" dirty="0" err="1"/>
              <a:t>окопен</a:t>
            </a:r>
            <a:r>
              <a:rPr lang="ru-RU" sz="2800" dirty="0"/>
              <a:t> вал за защита на </a:t>
            </a:r>
            <a:r>
              <a:rPr lang="ru-RU" sz="2800" dirty="0" err="1"/>
              <a:t>северозападните</a:t>
            </a:r>
            <a:r>
              <a:rPr lang="ru-RU" sz="2800" dirty="0"/>
              <a:t> </a:t>
            </a:r>
            <a:r>
              <a:rPr lang="ru-RU" sz="2800" dirty="0" err="1"/>
              <a:t>граници</a:t>
            </a:r>
            <a:r>
              <a:rPr lang="ru-RU" sz="2800" dirty="0"/>
              <a:t> на </a:t>
            </a:r>
            <a:r>
              <a:rPr lang="ru-RU" sz="2800" dirty="0" err="1"/>
              <a:t>империята</a:t>
            </a:r>
            <a:r>
              <a:rPr lang="ru-RU" sz="2800" dirty="0"/>
              <a:t>, </a:t>
            </a:r>
            <a:r>
              <a:rPr lang="ru-RU" sz="2800" dirty="0" err="1"/>
              <a:t>нееднократно</a:t>
            </a:r>
            <a:r>
              <a:rPr lang="ru-RU" sz="2800" dirty="0"/>
              <a:t> </a:t>
            </a:r>
            <a:r>
              <a:rPr lang="ru-RU" sz="2800" dirty="0" err="1"/>
              <a:t>достроявана</a:t>
            </a:r>
            <a:r>
              <a:rPr lang="ru-RU" sz="2800" dirty="0"/>
              <a:t>.</a:t>
            </a:r>
            <a:endParaRPr lang="bg-BG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0289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  <p:sp>
        <p:nvSpPr>
          <p:cNvPr id="6" name="Правоъгълник 5"/>
          <p:cNvSpPr/>
          <p:nvPr/>
        </p:nvSpPr>
        <p:spPr>
          <a:xfrm>
            <a:off x="1342815" y="270027"/>
            <a:ext cx="9101951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Колизеумът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е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най-пространният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и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най-великолепният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от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амфитеатрите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в Древен Рим.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Издига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се в Рим,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близо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до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двореца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на Нерон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Domus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Aurea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който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е построен след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опожаряването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на града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през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64 г.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Строежът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на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амфитеатъра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отнема</a:t>
            </a:r>
            <a:r>
              <a:rPr lang="ru-RU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10 </a:t>
            </a:r>
            <a:r>
              <a:rPr lang="ru-RU" sz="28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години</a:t>
            </a:r>
            <a:endParaRPr lang="bg-BG" sz="2800" b="0" cap="none" spc="0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8461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авоъгълник 4"/>
          <p:cNvSpPr/>
          <p:nvPr/>
        </p:nvSpPr>
        <p:spPr>
          <a:xfrm>
            <a:off x="0" y="0"/>
            <a:ext cx="12192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Мачу Пикчу </a:t>
            </a:r>
            <a:r>
              <a:rPr lang="ru-RU" sz="2800" dirty="0" err="1">
                <a:solidFill>
                  <a:srgbClr val="FF0000"/>
                </a:solidFill>
              </a:rPr>
              <a:t>понякога</a:t>
            </a:r>
            <a:r>
              <a:rPr lang="ru-RU" sz="2800" dirty="0">
                <a:solidFill>
                  <a:srgbClr val="FF0000"/>
                </a:solidFill>
              </a:rPr>
              <a:t> е </a:t>
            </a:r>
            <a:r>
              <a:rPr lang="ru-RU" sz="2800" dirty="0" err="1">
                <a:solidFill>
                  <a:srgbClr val="FF0000"/>
                </a:solidFill>
              </a:rPr>
              <a:t>наричан</a:t>
            </a:r>
            <a:r>
              <a:rPr lang="ru-RU" sz="2800" dirty="0">
                <a:solidFill>
                  <a:srgbClr val="FF0000"/>
                </a:solidFill>
              </a:rPr>
              <a:t> "</a:t>
            </a:r>
            <a:r>
              <a:rPr lang="ru-RU" sz="2800" dirty="0" err="1">
                <a:solidFill>
                  <a:srgbClr val="FF0000"/>
                </a:solidFill>
              </a:rPr>
              <a:t>изгубеният</a:t>
            </a:r>
            <a:r>
              <a:rPr lang="ru-RU" sz="2800" dirty="0">
                <a:solidFill>
                  <a:srgbClr val="FF0000"/>
                </a:solidFill>
              </a:rPr>
              <a:t> град на </a:t>
            </a:r>
            <a:r>
              <a:rPr lang="ru-RU" sz="2800" dirty="0" err="1">
                <a:solidFill>
                  <a:srgbClr val="FF0000"/>
                </a:solidFill>
              </a:rPr>
              <a:t>инките</a:t>
            </a:r>
            <a:r>
              <a:rPr lang="ru-RU" sz="2800" dirty="0">
                <a:solidFill>
                  <a:srgbClr val="FF0000"/>
                </a:solidFill>
              </a:rPr>
              <a:t>". </a:t>
            </a:r>
            <a:r>
              <a:rPr lang="ru-RU" sz="2800" dirty="0" err="1">
                <a:solidFill>
                  <a:srgbClr val="FF0000"/>
                </a:solidFill>
              </a:rPr>
              <a:t>Този</a:t>
            </a:r>
            <a:r>
              <a:rPr lang="ru-RU" sz="2800" dirty="0">
                <a:solidFill>
                  <a:srgbClr val="FF0000"/>
                </a:solidFill>
              </a:rPr>
              <a:t> град е бил </a:t>
            </a:r>
            <a:r>
              <a:rPr lang="ru-RU" sz="2800" dirty="0" err="1">
                <a:solidFill>
                  <a:srgbClr val="FF0000"/>
                </a:solidFill>
              </a:rPr>
              <a:t>създаден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като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свещен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планински</a:t>
            </a:r>
            <a:r>
              <a:rPr lang="ru-RU" sz="2800" dirty="0">
                <a:solidFill>
                  <a:srgbClr val="FF0000"/>
                </a:solidFill>
              </a:rPr>
              <a:t> дом на </a:t>
            </a:r>
            <a:r>
              <a:rPr lang="ru-RU" sz="2800" dirty="0" err="1">
                <a:solidFill>
                  <a:srgbClr val="FF0000"/>
                </a:solidFill>
              </a:rPr>
              <a:t>великия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управник</a:t>
            </a:r>
            <a:r>
              <a:rPr lang="ru-RU" sz="2800" dirty="0">
                <a:solidFill>
                  <a:srgbClr val="FF0000"/>
                </a:solidFill>
              </a:rPr>
              <a:t> на </a:t>
            </a:r>
            <a:r>
              <a:rPr lang="ru-RU" sz="2800" dirty="0" err="1">
                <a:solidFill>
                  <a:srgbClr val="FF0000"/>
                </a:solidFill>
              </a:rPr>
              <a:t>инките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Пачакути</a:t>
            </a:r>
            <a:r>
              <a:rPr lang="ru-RU" sz="2800" dirty="0">
                <a:solidFill>
                  <a:srgbClr val="FF0000"/>
                </a:solidFill>
              </a:rPr>
              <a:t>, столетие </a:t>
            </a:r>
            <a:r>
              <a:rPr lang="ru-RU" sz="2800" dirty="0" err="1">
                <a:solidFill>
                  <a:srgbClr val="FF0000"/>
                </a:solidFill>
              </a:rPr>
              <a:t>преди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превземането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му</a:t>
            </a:r>
            <a:r>
              <a:rPr lang="ru-RU" sz="2800" dirty="0">
                <a:solidFill>
                  <a:srgbClr val="FF0000"/>
                </a:solidFill>
              </a:rPr>
              <a:t> от </a:t>
            </a:r>
            <a:r>
              <a:rPr lang="ru-RU" sz="2800" dirty="0" err="1">
                <a:solidFill>
                  <a:srgbClr val="FF0000"/>
                </a:solidFill>
              </a:rPr>
              <a:t>Испанската</a:t>
            </a:r>
            <a:r>
              <a:rPr lang="ru-RU" sz="2800" dirty="0">
                <a:solidFill>
                  <a:srgbClr val="FF0000"/>
                </a:solidFill>
              </a:rPr>
              <a:t> империя - около 1440 г., и </a:t>
            </a:r>
            <a:r>
              <a:rPr lang="ru-RU" sz="2800" dirty="0" err="1">
                <a:solidFill>
                  <a:srgbClr val="FF0000"/>
                </a:solidFill>
              </a:rPr>
              <a:t>функционирал</a:t>
            </a:r>
            <a:r>
              <a:rPr lang="ru-RU" sz="2800" dirty="0">
                <a:solidFill>
                  <a:srgbClr val="FF0000"/>
                </a:solidFill>
              </a:rPr>
              <a:t> до 1532 г., </a:t>
            </a:r>
            <a:r>
              <a:rPr lang="ru-RU" sz="2800" dirty="0" err="1">
                <a:solidFill>
                  <a:srgbClr val="FF0000"/>
                </a:solidFill>
              </a:rPr>
              <a:t>когато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испанците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са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нападнали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империята</a:t>
            </a:r>
            <a:r>
              <a:rPr lang="ru-RU" sz="2800" dirty="0">
                <a:solidFill>
                  <a:srgbClr val="FF0000"/>
                </a:solidFill>
              </a:rPr>
              <a:t> на </a:t>
            </a:r>
            <a:r>
              <a:rPr lang="ru-RU" sz="2800" dirty="0" err="1">
                <a:solidFill>
                  <a:srgbClr val="FF0000"/>
                </a:solidFill>
              </a:rPr>
              <a:t>инките</a:t>
            </a:r>
            <a:r>
              <a:rPr lang="ru-RU" sz="2800" dirty="0">
                <a:solidFill>
                  <a:srgbClr val="FF0000"/>
                </a:solidFill>
              </a:rPr>
              <a:t>. </a:t>
            </a:r>
            <a:r>
              <a:rPr lang="ru-RU" sz="2800" dirty="0" err="1">
                <a:solidFill>
                  <a:srgbClr val="FF0000"/>
                </a:solidFill>
              </a:rPr>
              <a:t>През</a:t>
            </a:r>
            <a:r>
              <a:rPr lang="ru-RU" sz="2800" dirty="0">
                <a:solidFill>
                  <a:srgbClr val="FF0000"/>
                </a:solidFill>
              </a:rPr>
              <a:t> 1532 г. </a:t>
            </a:r>
            <a:r>
              <a:rPr lang="ru-RU" sz="2800" dirty="0" err="1">
                <a:solidFill>
                  <a:srgbClr val="FF0000"/>
                </a:solidFill>
              </a:rPr>
              <a:t>всички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негови</a:t>
            </a:r>
            <a:r>
              <a:rPr lang="ru-RU" sz="2800" dirty="0">
                <a:solidFill>
                  <a:srgbClr val="FF0000"/>
                </a:solidFill>
              </a:rPr>
              <a:t> жители </a:t>
            </a:r>
            <a:r>
              <a:rPr lang="ru-RU" sz="2800" dirty="0" err="1">
                <a:solidFill>
                  <a:srgbClr val="FF0000"/>
                </a:solidFill>
              </a:rPr>
              <a:t>тайнствено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са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изчезнали</a:t>
            </a:r>
            <a:r>
              <a:rPr lang="ru-RU" sz="28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1849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5267"/>
          </a:xfrm>
        </p:spPr>
      </p:pic>
      <p:sp>
        <p:nvSpPr>
          <p:cNvPr id="5" name="Правоъгълник 4"/>
          <p:cNvSpPr/>
          <p:nvPr/>
        </p:nvSpPr>
        <p:spPr>
          <a:xfrm>
            <a:off x="-151085" y="0"/>
            <a:ext cx="1234308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Петра е древен град в </a:t>
            </a:r>
            <a:r>
              <a:rPr lang="ru-RU" sz="2800" dirty="0" err="1">
                <a:solidFill>
                  <a:schemeClr val="bg1"/>
                </a:solidFill>
              </a:rPr>
              <a:t>днешна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Йордания</a:t>
            </a:r>
            <a:r>
              <a:rPr lang="ru-RU" sz="2800" dirty="0">
                <a:solidFill>
                  <a:schemeClr val="bg1"/>
                </a:solidFill>
              </a:rPr>
              <a:t>, столица на </a:t>
            </a:r>
            <a:r>
              <a:rPr lang="ru-RU" sz="2800" dirty="0" err="1">
                <a:solidFill>
                  <a:schemeClr val="bg1"/>
                </a:solidFill>
              </a:rPr>
              <a:t>набатеите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Разположен</a:t>
            </a:r>
            <a:r>
              <a:rPr lang="ru-RU" sz="2800" dirty="0">
                <a:solidFill>
                  <a:schemeClr val="bg1"/>
                </a:solidFill>
              </a:rPr>
              <a:t> е в </a:t>
            </a:r>
            <a:r>
              <a:rPr lang="ru-RU" sz="2800" dirty="0" err="1">
                <a:solidFill>
                  <a:schemeClr val="bg1"/>
                </a:solidFill>
              </a:rPr>
              <a:t>естествено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укрепена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планинска</a:t>
            </a:r>
            <a:r>
              <a:rPr lang="ru-RU" sz="2800" dirty="0">
                <a:solidFill>
                  <a:schemeClr val="bg1"/>
                </a:solidFill>
              </a:rPr>
              <a:t> долина на </a:t>
            </a:r>
            <a:r>
              <a:rPr lang="ru-RU" sz="2800" dirty="0" err="1">
                <a:solidFill>
                  <a:schemeClr val="bg1"/>
                </a:solidFill>
              </a:rPr>
              <a:t>източния</a:t>
            </a:r>
            <a:r>
              <a:rPr lang="ru-RU" sz="2800" dirty="0">
                <a:solidFill>
                  <a:schemeClr val="bg1"/>
                </a:solidFill>
              </a:rPr>
              <a:t> склон на </a:t>
            </a:r>
            <a:r>
              <a:rPr lang="ru-RU" sz="2800" dirty="0" err="1">
                <a:solidFill>
                  <a:schemeClr val="bg1"/>
                </a:solidFill>
              </a:rPr>
              <a:t>Уади</a:t>
            </a:r>
            <a:r>
              <a:rPr lang="ru-RU" sz="2800" dirty="0">
                <a:solidFill>
                  <a:schemeClr val="bg1"/>
                </a:solidFill>
              </a:rPr>
              <a:t> Араба, в </a:t>
            </a:r>
            <a:r>
              <a:rPr lang="ru-RU" sz="2800" dirty="0" err="1">
                <a:solidFill>
                  <a:schemeClr val="bg1"/>
                </a:solidFill>
              </a:rPr>
              <a:t>която</a:t>
            </a:r>
            <a:r>
              <a:rPr lang="ru-RU" sz="2800" dirty="0">
                <a:solidFill>
                  <a:schemeClr val="bg1"/>
                </a:solidFill>
              </a:rPr>
              <a:t> се </a:t>
            </a:r>
            <a:r>
              <a:rPr lang="ru-RU" sz="2800" dirty="0" err="1">
                <a:solidFill>
                  <a:schemeClr val="bg1"/>
                </a:solidFill>
              </a:rPr>
              <a:t>пресичат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пътищата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към</a:t>
            </a:r>
            <a:r>
              <a:rPr lang="ru-RU" sz="2800" dirty="0">
                <a:solidFill>
                  <a:schemeClr val="bg1"/>
                </a:solidFill>
              </a:rPr>
              <a:t> Газа на запад, Басра и Дамаск на север, </a:t>
            </a:r>
            <a:r>
              <a:rPr lang="ru-RU" sz="2800" dirty="0" err="1">
                <a:solidFill>
                  <a:schemeClr val="bg1"/>
                </a:solidFill>
              </a:rPr>
              <a:t>Ейлат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Червено</a:t>
            </a:r>
            <a:r>
              <a:rPr lang="ru-RU" sz="2800" dirty="0">
                <a:solidFill>
                  <a:schemeClr val="bg1"/>
                </a:solidFill>
              </a:rPr>
              <a:t> море и </a:t>
            </a:r>
            <a:r>
              <a:rPr lang="ru-RU" sz="2800" dirty="0" err="1">
                <a:solidFill>
                  <a:schemeClr val="bg1"/>
                </a:solidFill>
              </a:rPr>
              <a:t>Персийския</a:t>
            </a:r>
            <a:r>
              <a:rPr lang="ru-RU" sz="2800" dirty="0">
                <a:solidFill>
                  <a:schemeClr val="bg1"/>
                </a:solidFill>
              </a:rPr>
              <a:t> залив от </a:t>
            </a:r>
            <a:r>
              <a:rPr lang="ru-RU" sz="2800" dirty="0" err="1">
                <a:solidFill>
                  <a:schemeClr val="bg1"/>
                </a:solidFill>
              </a:rPr>
              <a:t>другата</a:t>
            </a:r>
            <a:r>
              <a:rPr lang="ru-RU" sz="2800" dirty="0">
                <a:solidFill>
                  <a:schemeClr val="bg1"/>
                </a:solidFill>
              </a:rPr>
              <a:t> страна на </a:t>
            </a:r>
            <a:r>
              <a:rPr lang="ru-RU" sz="2800" dirty="0" err="1">
                <a:solidFill>
                  <a:schemeClr val="bg1"/>
                </a:solidFill>
              </a:rPr>
              <a:t>пустинята</a:t>
            </a:r>
            <a:r>
              <a:rPr lang="ru-RU" sz="2800" dirty="0">
                <a:solidFill>
                  <a:schemeClr val="bg1"/>
                </a:solidFill>
              </a:rPr>
              <a:t>. На 6 </a:t>
            </a:r>
            <a:r>
              <a:rPr lang="ru-RU" sz="2800" dirty="0" err="1">
                <a:solidFill>
                  <a:schemeClr val="bg1"/>
                </a:solidFill>
              </a:rPr>
              <a:t>декември</a:t>
            </a:r>
            <a:r>
              <a:rPr lang="ru-RU" sz="2800" dirty="0">
                <a:solidFill>
                  <a:schemeClr val="bg1"/>
                </a:solidFill>
              </a:rPr>
              <a:t> 1985 г. Петра е включена в </a:t>
            </a:r>
            <a:r>
              <a:rPr lang="ru-RU" sz="2800" dirty="0" err="1">
                <a:solidFill>
                  <a:schemeClr val="bg1"/>
                </a:solidFill>
              </a:rPr>
              <a:t>Списъка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световното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културно</a:t>
            </a:r>
            <a:r>
              <a:rPr lang="ru-RU" sz="2800" dirty="0">
                <a:solidFill>
                  <a:schemeClr val="bg1"/>
                </a:solidFill>
              </a:rPr>
              <a:t> и </a:t>
            </a:r>
            <a:r>
              <a:rPr lang="ru-RU" sz="2800" dirty="0" err="1">
                <a:solidFill>
                  <a:schemeClr val="bg1"/>
                </a:solidFill>
              </a:rPr>
              <a:t>природно</a:t>
            </a:r>
            <a:r>
              <a:rPr lang="ru-RU" sz="2800" dirty="0">
                <a:solidFill>
                  <a:schemeClr val="bg1"/>
                </a:solidFill>
              </a:rPr>
              <a:t> наследство на ЮНЕСКО.</a:t>
            </a:r>
            <a:endParaRPr lang="bg-BG" sz="28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703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0625"/>
          </a:xfrm>
        </p:spPr>
      </p:pic>
      <p:sp>
        <p:nvSpPr>
          <p:cNvPr id="5" name="Правоъгълник 4"/>
          <p:cNvSpPr/>
          <p:nvPr/>
        </p:nvSpPr>
        <p:spPr>
          <a:xfrm>
            <a:off x="1" y="104576"/>
            <a:ext cx="1200311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/>
              <a:t>Статуята</a:t>
            </a:r>
            <a:r>
              <a:rPr lang="ru-RU" sz="2800" dirty="0"/>
              <a:t> на Христос с </a:t>
            </a:r>
            <a:r>
              <a:rPr lang="ru-RU" sz="2800" dirty="0" err="1"/>
              <a:t>разперени</a:t>
            </a:r>
            <a:r>
              <a:rPr lang="ru-RU" sz="2800" dirty="0"/>
              <a:t> </a:t>
            </a:r>
            <a:r>
              <a:rPr lang="ru-RU" sz="2800" dirty="0" err="1"/>
              <a:t>ръце</a:t>
            </a:r>
            <a:r>
              <a:rPr lang="ru-RU" sz="2800" dirty="0"/>
              <a:t> </a:t>
            </a:r>
            <a:r>
              <a:rPr lang="ru-RU" sz="2800" dirty="0" err="1"/>
              <a:t>гледа</a:t>
            </a:r>
            <a:r>
              <a:rPr lang="ru-RU" sz="2800" dirty="0"/>
              <a:t> </a:t>
            </a:r>
            <a:r>
              <a:rPr lang="ru-RU" sz="2800" dirty="0" err="1"/>
              <a:t>към</a:t>
            </a:r>
            <a:r>
              <a:rPr lang="ru-RU" sz="2800" dirty="0"/>
              <a:t> Рио де Жанейро. </a:t>
            </a:r>
            <a:r>
              <a:rPr lang="ru-RU" sz="2800" dirty="0" err="1"/>
              <a:t>Завършена</a:t>
            </a:r>
            <a:r>
              <a:rPr lang="ru-RU" sz="2800" dirty="0"/>
              <a:t> </a:t>
            </a:r>
            <a:r>
              <a:rPr lang="ru-RU" sz="2800" dirty="0" err="1"/>
              <a:t>през</a:t>
            </a:r>
            <a:r>
              <a:rPr lang="ru-RU" sz="2800" dirty="0"/>
              <a:t> 1931 г., </a:t>
            </a:r>
            <a:r>
              <a:rPr lang="ru-RU" sz="2800" dirty="0" err="1"/>
              <a:t>тя</a:t>
            </a:r>
            <a:r>
              <a:rPr lang="ru-RU" sz="2800" dirty="0"/>
              <a:t> е </a:t>
            </a:r>
            <a:r>
              <a:rPr lang="ru-RU" sz="2800" dirty="0" err="1"/>
              <a:t>висока</a:t>
            </a:r>
            <a:r>
              <a:rPr lang="ru-RU" sz="2800" dirty="0"/>
              <a:t> 38 м, </a:t>
            </a:r>
            <a:r>
              <a:rPr lang="ru-RU" sz="2800" dirty="0" err="1"/>
              <a:t>изградена</a:t>
            </a:r>
            <a:r>
              <a:rPr lang="ru-RU" sz="2800" dirty="0"/>
              <a:t> е от </a:t>
            </a:r>
            <a:r>
              <a:rPr lang="ru-RU" sz="2800" dirty="0" err="1"/>
              <a:t>стоманобетон</a:t>
            </a:r>
            <a:r>
              <a:rPr lang="ru-RU" sz="2800" dirty="0"/>
              <a:t> и е облицована с </a:t>
            </a:r>
            <a:r>
              <a:rPr lang="ru-RU" sz="2800" dirty="0" err="1"/>
              <a:t>несмлян</a:t>
            </a:r>
            <a:r>
              <a:rPr lang="ru-RU" sz="2800" dirty="0"/>
              <a:t> </a:t>
            </a:r>
            <a:r>
              <a:rPr lang="ru-RU" sz="2800" dirty="0" err="1"/>
              <a:t>талк</a:t>
            </a:r>
            <a:r>
              <a:rPr lang="ru-RU" sz="2800" dirty="0"/>
              <a:t>, устойчив на </a:t>
            </a:r>
            <a:r>
              <a:rPr lang="ru-RU" sz="2800" dirty="0" err="1"/>
              <a:t>въздействието</a:t>
            </a:r>
            <a:r>
              <a:rPr lang="ru-RU" sz="2800" dirty="0"/>
              <a:t> на климата. </a:t>
            </a:r>
            <a:r>
              <a:rPr lang="ru-RU" sz="2800" dirty="0" err="1"/>
              <a:t>Статуята</a:t>
            </a:r>
            <a:r>
              <a:rPr lang="ru-RU" sz="2800" dirty="0"/>
              <a:t> е </a:t>
            </a:r>
            <a:r>
              <a:rPr lang="ru-RU" sz="2800" dirty="0" err="1"/>
              <a:t>разположена</a:t>
            </a:r>
            <a:r>
              <a:rPr lang="ru-RU" sz="2800" dirty="0"/>
              <a:t> на </a:t>
            </a:r>
            <a:r>
              <a:rPr lang="ru-RU" sz="2800" dirty="0" err="1"/>
              <a:t>високия</a:t>
            </a:r>
            <a:r>
              <a:rPr lang="ru-RU" sz="2800" dirty="0"/>
              <a:t> 710 м </a:t>
            </a:r>
            <a:r>
              <a:rPr lang="ru-RU" sz="2800" dirty="0" err="1"/>
              <a:t>хълм</a:t>
            </a:r>
            <a:r>
              <a:rPr lang="ru-RU" sz="2800" dirty="0"/>
              <a:t> </a:t>
            </a:r>
            <a:r>
              <a:rPr lang="ru-RU" sz="2800" dirty="0" err="1"/>
              <a:t>Корковаду</a:t>
            </a:r>
            <a:r>
              <a:rPr lang="ru-RU" sz="2800" dirty="0"/>
              <a:t> в </a:t>
            </a:r>
            <a:r>
              <a:rPr lang="ru-RU" sz="2800" dirty="0" err="1"/>
              <a:t>предградията</a:t>
            </a:r>
            <a:r>
              <a:rPr lang="ru-RU" sz="2800" dirty="0"/>
              <a:t> на града.</a:t>
            </a:r>
            <a:endParaRPr lang="bg-BG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6913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</p:spPr>
      </p:pic>
      <p:sp>
        <p:nvSpPr>
          <p:cNvPr id="5" name="Правоъгълник 4"/>
          <p:cNvSpPr/>
          <p:nvPr/>
        </p:nvSpPr>
        <p:spPr>
          <a:xfrm>
            <a:off x="0" y="237582"/>
            <a:ext cx="12192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>
                <a:solidFill>
                  <a:srgbClr val="FF0000"/>
                </a:solidFill>
              </a:rPr>
              <a:t>Тадж</a:t>
            </a:r>
            <a:r>
              <a:rPr lang="ru-RU" sz="2800" dirty="0">
                <a:solidFill>
                  <a:srgbClr val="FF0000"/>
                </a:solidFill>
              </a:rPr>
              <a:t> Махал е мавзолей в </a:t>
            </a:r>
            <a:r>
              <a:rPr lang="ru-RU" sz="2800" dirty="0" err="1">
                <a:solidFill>
                  <a:srgbClr val="FF0000"/>
                </a:solidFill>
              </a:rPr>
              <a:t>Агра</a:t>
            </a:r>
            <a:r>
              <a:rPr lang="ru-RU" sz="2800" dirty="0">
                <a:solidFill>
                  <a:srgbClr val="FF0000"/>
                </a:solidFill>
              </a:rPr>
              <a:t>, Индия, построен от императора Шах </a:t>
            </a:r>
            <a:r>
              <a:rPr lang="ru-RU" sz="2800" dirty="0" err="1">
                <a:solidFill>
                  <a:srgbClr val="FF0000"/>
                </a:solidFill>
              </a:rPr>
              <a:t>Джахан</a:t>
            </a:r>
            <a:r>
              <a:rPr lang="ru-RU" sz="2800" dirty="0">
                <a:solidFill>
                  <a:srgbClr val="FF0000"/>
                </a:solidFill>
              </a:rPr>
              <a:t> в </a:t>
            </a:r>
            <a:r>
              <a:rPr lang="ru-RU" sz="2800" dirty="0" err="1">
                <a:solidFill>
                  <a:srgbClr val="FF0000"/>
                </a:solidFill>
              </a:rPr>
              <a:t>чест</a:t>
            </a:r>
            <a:r>
              <a:rPr lang="ru-RU" sz="2800" dirty="0">
                <a:solidFill>
                  <a:srgbClr val="FF0000"/>
                </a:solidFill>
              </a:rPr>
              <a:t> на </a:t>
            </a:r>
            <a:r>
              <a:rPr lang="ru-RU" sz="2800" dirty="0" err="1">
                <a:solidFill>
                  <a:srgbClr val="FF0000"/>
                </a:solidFill>
              </a:rPr>
              <a:t>любимата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му</a:t>
            </a:r>
            <a:r>
              <a:rPr lang="ru-RU" sz="2800" dirty="0">
                <a:solidFill>
                  <a:srgbClr val="FF0000"/>
                </a:solidFill>
              </a:rPr>
              <a:t> жена </a:t>
            </a:r>
            <a:r>
              <a:rPr lang="ru-RU" sz="2800" dirty="0" err="1">
                <a:solidFill>
                  <a:srgbClr val="FF0000"/>
                </a:solidFill>
              </a:rPr>
              <a:t>Мумтаз</a:t>
            </a:r>
            <a:r>
              <a:rPr lang="ru-RU" sz="2800" dirty="0">
                <a:solidFill>
                  <a:srgbClr val="FF0000"/>
                </a:solidFill>
              </a:rPr>
              <a:t> Махал, </a:t>
            </a:r>
            <a:r>
              <a:rPr lang="ru-RU" sz="2800" dirty="0" err="1">
                <a:solidFill>
                  <a:srgbClr val="FF0000"/>
                </a:solidFill>
              </a:rPr>
              <a:t>която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умира</a:t>
            </a:r>
            <a:r>
              <a:rPr lang="ru-RU" sz="2800" dirty="0">
                <a:solidFill>
                  <a:srgbClr val="FF0000"/>
                </a:solidFill>
              </a:rPr>
              <a:t> по </a:t>
            </a:r>
            <a:r>
              <a:rPr lang="ru-RU" sz="2800" dirty="0" err="1">
                <a:solidFill>
                  <a:srgbClr val="FF0000"/>
                </a:solidFill>
              </a:rPr>
              <a:t>време</a:t>
            </a:r>
            <a:r>
              <a:rPr lang="ru-RU" sz="2800" dirty="0">
                <a:solidFill>
                  <a:srgbClr val="FF0000"/>
                </a:solidFill>
              </a:rPr>
              <a:t> на </a:t>
            </a:r>
            <a:r>
              <a:rPr lang="ru-RU" sz="2800" dirty="0" err="1">
                <a:solidFill>
                  <a:srgbClr val="FF0000"/>
                </a:solidFill>
              </a:rPr>
              <a:t>военна</a:t>
            </a:r>
            <a:r>
              <a:rPr lang="ru-RU" sz="2800" dirty="0">
                <a:solidFill>
                  <a:srgbClr val="FF0000"/>
                </a:solidFill>
              </a:rPr>
              <a:t> кампания </a:t>
            </a:r>
            <a:r>
              <a:rPr lang="ru-RU" sz="2800" dirty="0" err="1">
                <a:solidFill>
                  <a:srgbClr val="FF0000"/>
                </a:solidFill>
              </a:rPr>
              <a:t>през</a:t>
            </a:r>
            <a:r>
              <a:rPr lang="ru-RU" sz="2800" dirty="0">
                <a:solidFill>
                  <a:srgbClr val="FF0000"/>
                </a:solidFill>
              </a:rPr>
              <a:t> 1631 г. Той </a:t>
            </a:r>
            <a:r>
              <a:rPr lang="ru-RU" sz="2800" dirty="0" err="1">
                <a:solidFill>
                  <a:srgbClr val="FF0000"/>
                </a:solidFill>
              </a:rPr>
              <a:t>решава</a:t>
            </a:r>
            <a:r>
              <a:rPr lang="ru-RU" sz="2800" dirty="0">
                <a:solidFill>
                  <a:srgbClr val="FF0000"/>
                </a:solidFill>
              </a:rPr>
              <a:t> да я </a:t>
            </a:r>
            <a:r>
              <a:rPr lang="ru-RU" sz="2800" dirty="0" err="1">
                <a:solidFill>
                  <a:srgbClr val="FF0000"/>
                </a:solidFill>
              </a:rPr>
              <a:t>увековечи</a:t>
            </a:r>
            <a:r>
              <a:rPr lang="ru-RU" sz="2800" dirty="0">
                <a:solidFill>
                  <a:srgbClr val="FF0000"/>
                </a:solidFill>
              </a:rPr>
              <a:t> с </a:t>
            </a:r>
            <a:r>
              <a:rPr lang="ru-RU" sz="2800" dirty="0" err="1">
                <a:solidFill>
                  <a:srgbClr val="FF0000"/>
                </a:solidFill>
              </a:rPr>
              <a:t>построяване</a:t>
            </a:r>
            <a:r>
              <a:rPr lang="ru-RU" sz="2800" dirty="0">
                <a:solidFill>
                  <a:srgbClr val="FF0000"/>
                </a:solidFill>
              </a:rPr>
              <a:t> на неповторима </a:t>
            </a:r>
            <a:r>
              <a:rPr lang="ru-RU" sz="2800" dirty="0" err="1">
                <a:solidFill>
                  <a:srgbClr val="FF0000"/>
                </a:solidFill>
              </a:rPr>
              <a:t>мраморна</a:t>
            </a:r>
            <a:r>
              <a:rPr lang="ru-RU" sz="2800" dirty="0">
                <a:solidFill>
                  <a:srgbClr val="FF0000"/>
                </a:solidFill>
              </a:rPr>
              <a:t> гробница.</a:t>
            </a:r>
            <a:endParaRPr lang="bg-BG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5268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Правоъгълник 5"/>
          <p:cNvSpPr/>
          <p:nvPr/>
        </p:nvSpPr>
        <p:spPr>
          <a:xfrm>
            <a:off x="0" y="55071"/>
            <a:ext cx="1219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Чичен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Ица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е политически и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културен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център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на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маите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в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северната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част на полуостров Юкатан (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Мексико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).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Най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-вероятно е основан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през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7 век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пр.н.е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.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През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10 век е бил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превзет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от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толтеките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. От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средата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на 11 век е столица на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толтекската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 </a:t>
            </a:r>
            <a:r>
              <a:rPr lang="ru-RU" sz="2800" b="0" i="0" dirty="0" err="1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държава</a:t>
            </a:r>
            <a:r>
              <a:rPr lang="ru-RU" sz="2800" b="0" i="0" dirty="0">
                <a:solidFill>
                  <a:srgbClr val="FFFF00"/>
                </a:solidFill>
                <a:effectLst/>
                <a:latin typeface="Tahoma" panose="020B0604030504040204" pitchFamily="34" charset="0"/>
              </a:rPr>
              <a:t>.</a:t>
            </a:r>
            <a:endParaRPr lang="bg-BG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435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183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375</Words>
  <Application>Microsoft Office PowerPoint</Application>
  <PresentationFormat>Широк екран</PresentationFormat>
  <Paragraphs>8</Paragraphs>
  <Slides>9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Tahoma</vt:lpstr>
      <vt:lpstr>Тема на Office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Computer</dc:creator>
  <cp:lastModifiedBy>Гергана Проданова</cp:lastModifiedBy>
  <cp:revision>8</cp:revision>
  <dcterms:created xsi:type="dcterms:W3CDTF">2020-06-17T06:51:23Z</dcterms:created>
  <dcterms:modified xsi:type="dcterms:W3CDTF">2020-06-22T07:57:43Z</dcterms:modified>
</cp:coreProperties>
</file>