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8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hyperlink" Target="https://bg.wikipedia.org/w/index.php?title=NeXT&amp;action=edit&amp;redlink=1" TargetMode="External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hyperlink" Target="https://bg.wikipedia.org/w/index.php?title=NeXT&amp;action=edit&amp;redlink=1" TargetMode="External"/><Relationship Id="rId1" Type="http://schemas.openxmlformats.org/officeDocument/2006/relationships/image" Target="../media/image19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F92921-3027-4688-A022-A424C6654DC2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EBD4418F-9009-410E-A549-1D7B469A9484}">
      <dgm:prSet custT="1"/>
      <dgm:spPr/>
      <dgm:t>
        <a:bodyPr/>
        <a:lstStyle/>
        <a:p>
          <a:r>
            <a:rPr lang="ru-RU" sz="2000" b="0" i="0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Компютърът </a:t>
          </a:r>
          <a:r>
            <a:rPr lang="ru-RU" sz="2000" b="0" i="0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tooltip="NeXT (страницата не съществува)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NeXT</a:t>
          </a:r>
          <a:r>
            <a:rPr lang="ru-RU" sz="2000" b="0" i="0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използван от Бърнърс-Лий и Кайо като първия уебсървър в света.</a:t>
          </a:r>
          <a:endParaRPr lang="ru-RU" sz="2000" dirty="0">
            <a:solidFill>
              <a:schemeClr val="tx1">
                <a:lumMod val="8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B609EB-6C1E-48C8-8B74-3AD14BD28FBB}" type="parTrans" cxnId="{505D34EB-58F6-4BD9-9F5C-23C5DBBB99A1}">
      <dgm:prSet/>
      <dgm:spPr/>
      <dgm:t>
        <a:bodyPr/>
        <a:lstStyle/>
        <a:p>
          <a:endParaRPr lang="bg-BG"/>
        </a:p>
      </dgm:t>
    </dgm:pt>
    <dgm:pt modelId="{E1C64B26-E020-45B6-ADDF-D88ABCF7A5D4}" type="sibTrans" cxnId="{505D34EB-58F6-4BD9-9F5C-23C5DBBB99A1}">
      <dgm:prSet/>
      <dgm:spPr/>
      <dgm:t>
        <a:bodyPr/>
        <a:lstStyle/>
        <a:p>
          <a:endParaRPr lang="bg-BG"/>
        </a:p>
      </dgm:t>
    </dgm:pt>
    <dgm:pt modelId="{B579C5AF-FB79-461D-9724-08FC1BA93C24}" type="pres">
      <dgm:prSet presAssocID="{D9F92921-3027-4688-A022-A424C6654DC2}" presName="Name0" presStyleCnt="0">
        <dgm:presLayoutVars>
          <dgm:chMax/>
          <dgm:chPref/>
          <dgm:dir/>
          <dgm:animLvl val="lvl"/>
        </dgm:presLayoutVars>
      </dgm:prSet>
      <dgm:spPr/>
    </dgm:pt>
    <dgm:pt modelId="{17674307-5C6A-4073-A681-9251DDDBD3A9}" type="pres">
      <dgm:prSet presAssocID="{EBD4418F-9009-410E-A549-1D7B469A9484}" presName="composite" presStyleCnt="0"/>
      <dgm:spPr/>
    </dgm:pt>
    <dgm:pt modelId="{14D380F8-9D77-461D-80BB-A5E8389F9289}" type="pres">
      <dgm:prSet presAssocID="{EBD4418F-9009-410E-A549-1D7B469A9484}" presName="ParentAccentShape" presStyleLbl="trBgShp" presStyleIdx="0" presStyleCnt="1" custScaleX="110420" custLinFactNeighborX="7092" custLinFactNeighborY="11288"/>
      <dgm:spPr>
        <a:solidFill>
          <a:schemeClr val="accent4">
            <a:lumMod val="40000"/>
            <a:lumOff val="60000"/>
            <a:alpha val="40000"/>
          </a:schemeClr>
        </a:solidFill>
        <a:ln>
          <a:solidFill>
            <a:schemeClr val="accent5">
              <a:lumMod val="75000"/>
            </a:schemeClr>
          </a:solidFill>
        </a:ln>
      </dgm:spPr>
    </dgm:pt>
    <dgm:pt modelId="{D9FFB9DE-EBE7-4182-BA5F-4785DA3AA118}" type="pres">
      <dgm:prSet presAssocID="{EBD4418F-9009-410E-A549-1D7B469A9484}" presName="ParentText" presStyleLbl="revTx" presStyleIdx="0" presStyleCnt="2" custScaleX="112315" custScaleY="306692" custLinFactNeighborX="9287" custLinFactNeighborY="61537">
        <dgm:presLayoutVars>
          <dgm:chMax val="1"/>
          <dgm:chPref val="1"/>
          <dgm:bulletEnabled val="1"/>
        </dgm:presLayoutVars>
      </dgm:prSet>
      <dgm:spPr/>
    </dgm:pt>
    <dgm:pt modelId="{09252CA5-3FA5-46A1-9D2A-03CD89E22BFD}" type="pres">
      <dgm:prSet presAssocID="{EBD4418F-9009-410E-A549-1D7B469A9484}" presName="ChildText" presStyleLbl="revTx" presStyleIdx="1" presStyleCnt="2">
        <dgm:presLayoutVars>
          <dgm:chMax val="0"/>
          <dgm:chPref val="0"/>
        </dgm:presLayoutVars>
      </dgm:prSet>
      <dgm:spPr/>
    </dgm:pt>
    <dgm:pt modelId="{858676D2-F745-4803-80CF-8EAF1393BFCF}" type="pres">
      <dgm:prSet presAssocID="{EBD4418F-9009-410E-A549-1D7B469A9484}" presName="ChildAccentShape" presStyleLbl="trBgShp" presStyleIdx="0" presStyleCnt="1"/>
      <dgm:spPr/>
    </dgm:pt>
    <dgm:pt modelId="{311DAC40-8206-4371-A8E1-40B41A8A6E46}" type="pres">
      <dgm:prSet presAssocID="{EBD4418F-9009-410E-A549-1D7B469A9484}" presName="Image" presStyleLbl="alignImgPlace1" presStyleIdx="0" presStyleCnt="1" custScaleX="93574" custScaleY="89042" custLinFactNeighborX="-266" custLinFactNeighborY="5542"/>
      <dgm:spPr>
        <a:blipFill>
          <a:blip xmlns:r="http://schemas.openxmlformats.org/officeDocument/2006/relationships" r:embed="rId2"/>
          <a:srcRect/>
          <a:stretch>
            <a:fillRect t="-4000" b="-4000"/>
          </a:stretch>
        </a:blipFill>
      </dgm:spPr>
    </dgm:pt>
  </dgm:ptLst>
  <dgm:cxnLst>
    <dgm:cxn modelId="{992A8F0E-6276-47D9-8C1A-7554996EA448}" type="presOf" srcId="{EBD4418F-9009-410E-A549-1D7B469A9484}" destId="{D9FFB9DE-EBE7-4182-BA5F-4785DA3AA118}" srcOrd="0" destOrd="0" presId="urn:microsoft.com/office/officeart/2009/3/layout/SnapshotPictureList"/>
    <dgm:cxn modelId="{505D34EB-58F6-4BD9-9F5C-23C5DBBB99A1}" srcId="{D9F92921-3027-4688-A022-A424C6654DC2}" destId="{EBD4418F-9009-410E-A549-1D7B469A9484}" srcOrd="0" destOrd="0" parTransId="{ECB609EB-6C1E-48C8-8B74-3AD14BD28FBB}" sibTransId="{E1C64B26-E020-45B6-ADDF-D88ABCF7A5D4}"/>
    <dgm:cxn modelId="{E878B3FD-FAF0-43F5-97DE-1F0DEFC74969}" type="presOf" srcId="{D9F92921-3027-4688-A022-A424C6654DC2}" destId="{B579C5AF-FB79-461D-9724-08FC1BA93C24}" srcOrd="0" destOrd="0" presId="urn:microsoft.com/office/officeart/2009/3/layout/SnapshotPictureList"/>
    <dgm:cxn modelId="{797308DC-3F8F-444D-966E-0C9AF0B50EBE}" type="presParOf" srcId="{B579C5AF-FB79-461D-9724-08FC1BA93C24}" destId="{17674307-5C6A-4073-A681-9251DDDBD3A9}" srcOrd="0" destOrd="0" presId="urn:microsoft.com/office/officeart/2009/3/layout/SnapshotPictureList"/>
    <dgm:cxn modelId="{027531E1-FF88-429E-8904-FC7419A42500}" type="presParOf" srcId="{17674307-5C6A-4073-A681-9251DDDBD3A9}" destId="{14D380F8-9D77-461D-80BB-A5E8389F9289}" srcOrd="0" destOrd="0" presId="urn:microsoft.com/office/officeart/2009/3/layout/SnapshotPictureList"/>
    <dgm:cxn modelId="{BEF14A9B-1B48-4B5D-AEAD-DFE3319C6596}" type="presParOf" srcId="{17674307-5C6A-4073-A681-9251DDDBD3A9}" destId="{D9FFB9DE-EBE7-4182-BA5F-4785DA3AA118}" srcOrd="1" destOrd="0" presId="urn:microsoft.com/office/officeart/2009/3/layout/SnapshotPictureList"/>
    <dgm:cxn modelId="{61FAEEAA-4285-4C2F-A04B-E2BD792A6CD1}" type="presParOf" srcId="{17674307-5C6A-4073-A681-9251DDDBD3A9}" destId="{09252CA5-3FA5-46A1-9D2A-03CD89E22BFD}" srcOrd="2" destOrd="0" presId="urn:microsoft.com/office/officeart/2009/3/layout/SnapshotPictureList"/>
    <dgm:cxn modelId="{5E0D8C21-0668-41AC-A1EA-B47C95242EAA}" type="presParOf" srcId="{17674307-5C6A-4073-A681-9251DDDBD3A9}" destId="{858676D2-F745-4803-80CF-8EAF1393BFCF}" srcOrd="3" destOrd="0" presId="urn:microsoft.com/office/officeart/2009/3/layout/SnapshotPictureList"/>
    <dgm:cxn modelId="{AA2EF677-62B9-4276-8A86-6EF973635305}" type="presParOf" srcId="{17674307-5C6A-4073-A681-9251DDDBD3A9}" destId="{311DAC40-8206-4371-A8E1-40B41A8A6E46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D380F8-9D77-461D-80BB-A5E8389F9289}">
      <dsp:nvSpPr>
        <dsp:cNvPr id="0" name=""/>
        <dsp:cNvSpPr/>
      </dsp:nvSpPr>
      <dsp:spPr>
        <a:xfrm>
          <a:off x="352027" y="1557097"/>
          <a:ext cx="5455033" cy="3515543"/>
        </a:xfrm>
        <a:prstGeom prst="frame">
          <a:avLst>
            <a:gd name="adj1" fmla="val 5450"/>
          </a:avLst>
        </a:prstGeom>
        <a:solidFill>
          <a:schemeClr val="accent4">
            <a:lumMod val="40000"/>
            <a:lumOff val="60000"/>
            <a:alpha val="40000"/>
          </a:schemeClr>
        </a:solidFill>
        <a:ln>
          <a:solidFill>
            <a:schemeClr val="accent5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1DAC40-8206-4371-A8E1-40B41A8A6E46}">
      <dsp:nvSpPr>
        <dsp:cNvPr id="0" name=""/>
        <dsp:cNvSpPr/>
      </dsp:nvSpPr>
      <dsp:spPr>
        <a:xfrm>
          <a:off x="209094" y="1105519"/>
          <a:ext cx="4445055" cy="2961000"/>
        </a:xfrm>
        <a:prstGeom prst="rect">
          <a:avLst/>
        </a:prstGeom>
        <a:blipFill>
          <a:blip xmlns:r="http://schemas.openxmlformats.org/officeDocument/2006/relationships" r:embed="rId1"/>
          <a:srcRect/>
          <a:stretch>
            <a:fillRect t="-4000" b="-4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FFB9DE-EBE7-4182-BA5F-4785DA3AA118}">
      <dsp:nvSpPr>
        <dsp:cNvPr id="0" name=""/>
        <dsp:cNvSpPr/>
      </dsp:nvSpPr>
      <dsp:spPr>
        <a:xfrm>
          <a:off x="594809" y="3891137"/>
          <a:ext cx="5118384" cy="1279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0" tIns="76200" rIns="203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0" kern="1200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Компютърът </a:t>
          </a:r>
          <a:r>
            <a:rPr lang="ru-RU" sz="2000" b="0" i="0" kern="1200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2" tooltip="NeXT (страницата не съществува)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NeXT</a:t>
          </a:r>
          <a:r>
            <a:rPr lang="ru-RU" sz="2000" b="0" i="0" kern="1200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използван от Бърнърс-Лий и Кайо като първия уебсървър в света.</a:t>
          </a:r>
          <a:endParaRPr lang="ru-RU" sz="2000" kern="1200" dirty="0">
            <a:solidFill>
              <a:schemeClr val="tx1">
                <a:lumMod val="8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809" y="3891137"/>
        <a:ext cx="5118384" cy="1279821"/>
      </dsp:txXfrm>
    </dsp:sp>
    <dsp:sp modelId="{09252CA5-3FA5-46A1-9D2A-03CD89E22BFD}">
      <dsp:nvSpPr>
        <dsp:cNvPr id="0" name=""/>
        <dsp:cNvSpPr/>
      </dsp:nvSpPr>
      <dsp:spPr>
        <a:xfrm>
          <a:off x="5400432" y="1160262"/>
          <a:ext cx="2258632" cy="351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84745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12160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686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46183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5353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01688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055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27908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67246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93546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23111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de-DE"/>
              <a:t>Mastertextformat bearbeiten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80702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859128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21028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98154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605252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14824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7D1A70D-C3AC-4BAE-A484-1C1BE0C3067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03C29-C0F2-48F1-A627-86CB90828D66}" type="slidenum">
              <a:rPr lang="bg-BG" smtClean="0"/>
              <a:t>‹Nr.›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452251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microsoft.com/office/2007/relationships/hdphoto" Target="../media/hdphoto3.wdp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0EA6ACA-1971-4232-8D84-5C590259D1C3}"/>
              </a:ext>
            </a:extLst>
          </p:cNvPr>
          <p:cNvSpPr/>
          <p:nvPr/>
        </p:nvSpPr>
        <p:spPr>
          <a:xfrm>
            <a:off x="2311951" y="2872134"/>
            <a:ext cx="75680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Известни </a:t>
            </a:r>
            <a:r>
              <a:rPr lang="de-DE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IT </a:t>
            </a:r>
            <a:r>
              <a:rPr lang="bg-BG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личности</a:t>
            </a:r>
            <a:endParaRPr lang="de-DE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Binary Code - Interface Sound Effects">
            <a:hlinkClick r:id="" action="ppaction://media"/>
            <a:extLst>
              <a:ext uri="{FF2B5EF4-FFF2-40B4-BE49-F238E27FC236}">
                <a16:creationId xmlns:a16="http://schemas.microsoft.com/office/drawing/2014/main" id="{46641094-6D7C-45F3-BAE9-CFD536826F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70448" y="58594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65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D7AE9358-650E-46C0-82BE-2EC0F8F40DA1}"/>
              </a:ext>
            </a:extLst>
          </p:cNvPr>
          <p:cNvSpPr/>
          <p:nvPr/>
        </p:nvSpPr>
        <p:spPr>
          <a:xfrm>
            <a:off x="808892" y="95415"/>
            <a:ext cx="5391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  <a:latin typeface="Comic Sans MS" panose="030F0702030302020204" pitchFamily="66" charset="0"/>
              </a:rPr>
              <a:t>Джон Атанасов</a:t>
            </a:r>
            <a:endParaRPr lang="de-DE" sz="5400" b="1" dirty="0">
              <a:ln w="12700">
                <a:solidFill>
                  <a:schemeClr val="accent5"/>
                </a:solidFill>
                <a:prstDash val="solid"/>
              </a:ln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2BA3FEE-9AF7-4816-8533-51EDF27EF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6248" y="1375576"/>
            <a:ext cx="7127240" cy="240005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Джон Вѝнсънт Атана̀сов е американски физик, математик и електроинженер, изобретател на един от първите електронни цифрови компютри и първият електронен цифров двоичен компютър, който е изграден от множество изчислителни модули и работи с числа кодирани в двоичен осмичен код.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E729202-EF7E-4EE9-A6FA-B846F42AB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8" y="0"/>
            <a:ext cx="457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EDF43A3-2BEE-4E98-AA07-212806D81B94}"/>
              </a:ext>
            </a:extLst>
          </p:cNvPr>
          <p:cNvSpPr txBox="1"/>
          <p:nvPr/>
        </p:nvSpPr>
        <p:spPr>
          <a:xfrm>
            <a:off x="1372925" y="923330"/>
            <a:ext cx="4723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/>
              <a:t>(Създател на първия компютър)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F922512-5BA0-4504-B141-43D76E3FA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78" b="89968" l="6500" r="95750">
                        <a14:foregroundMark x1="29250" y1="71197" x2="29250" y2="71197"/>
                        <a14:foregroundMark x1="28000" y1="67961" x2="28000" y2="67961"/>
                        <a14:foregroundMark x1="6500" y1="31068" x2="6500" y2="31068"/>
                        <a14:foregroundMark x1="95750" y1="29773" x2="95750" y2="29773"/>
                        <a14:foregroundMark x1="56000" y1="9709" x2="56000" y2="9709"/>
                        <a14:foregroundMark x1="68000" y1="5178" x2="68000" y2="5178"/>
                        <a14:backgroundMark x1="61250" y1="4854" x2="61250" y2="4854"/>
                        <a14:backgroundMark x1="62250" y1="4207" x2="62250" y2="4207"/>
                        <a14:backgroundMark x1="61250" y1="5825" x2="61250" y2="5825"/>
                        <a14:backgroundMark x1="62500" y1="5178" x2="62500" y2="51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6115"/>
            <a:ext cx="3810000" cy="294322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0E73314C-AE82-464C-BE71-8A2BCC0D0A0C}"/>
              </a:ext>
            </a:extLst>
          </p:cNvPr>
          <p:cNvSpPr txBox="1"/>
          <p:nvPr/>
        </p:nvSpPr>
        <p:spPr>
          <a:xfrm>
            <a:off x="3646998" y="3024017"/>
            <a:ext cx="42247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Роден в многодетно семейство на българин и ирландка, той от малък проявява наклонност</a:t>
            </a: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към математика и електротехника. Завършва електроинженерство, а след това защитава магистърска степен по математика и докторска дисертация по теоритична физика. Професионалната му кариера започва в Щатския колеж на Айова като преподавател по математика и физика. </a:t>
            </a:r>
          </a:p>
        </p:txBody>
      </p:sp>
    </p:spTree>
    <p:extLst>
      <p:ext uri="{BB962C8B-B14F-4D97-AF65-F5344CB8AC3E}">
        <p14:creationId xmlns:p14="http://schemas.microsoft.com/office/powerpoint/2010/main" val="166707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8000">
        <p14:vortex dir="r"/>
      </p:transition>
    </mc:Choice>
    <mc:Fallback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6A471B95-31CC-4C8D-A801-16334027C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15" y="2516216"/>
            <a:ext cx="3665764" cy="4582206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D4C971CB-AD4B-4AF5-B1BE-759161B1C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29549" y="0"/>
            <a:ext cx="483928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BA70BAE2-03B4-49CF-A004-A5722CF7F688}"/>
              </a:ext>
            </a:extLst>
          </p:cNvPr>
          <p:cNvSpPr/>
          <p:nvPr/>
        </p:nvSpPr>
        <p:spPr>
          <a:xfrm>
            <a:off x="292962" y="83565"/>
            <a:ext cx="54697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  <a:latin typeface="Comic Sans MS" panose="030F0702030302020204" pitchFamily="66" charset="0"/>
              </a:rPr>
              <a:t>Маркус Персон</a:t>
            </a:r>
            <a:endParaRPr lang="de-DE" sz="5400" b="1" cap="none" spc="0" dirty="0">
              <a:ln w="12700">
                <a:solidFill>
                  <a:schemeClr val="accent5"/>
                </a:solidFill>
                <a:prstDash val="solid"/>
              </a:ln>
              <a:solidFill>
                <a:schemeClr val="accent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6CDEF15-0B00-496B-99F7-5E1017C589EF}"/>
              </a:ext>
            </a:extLst>
          </p:cNvPr>
          <p:cNvSpPr txBox="1"/>
          <p:nvPr/>
        </p:nvSpPr>
        <p:spPr>
          <a:xfrm>
            <a:off x="2350409" y="1115776"/>
            <a:ext cx="3967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/>
              <a:t>(Създател на Майкрафт)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B91F306F-E7C4-4341-8A24-21C77EFB9390}"/>
              </a:ext>
            </a:extLst>
          </p:cNvPr>
          <p:cNvSpPr/>
          <p:nvPr/>
        </p:nvSpPr>
        <p:spPr>
          <a:xfrm>
            <a:off x="2084550" y="1591438"/>
            <a:ext cx="5658181" cy="2306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ru-RU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Маркус Алексей Персон е по-познат под псевдонима Notch, е шведски програмист и дизайнер на видеоигри.</a:t>
            </a:r>
          </a:p>
          <a:p>
            <a:pPr>
              <a:lnSpc>
                <a:spcPct val="15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endParaRPr lang="ru-RU" sz="2400" dirty="0">
              <a:solidFill>
                <a:schemeClr val="bg2">
                  <a:lumMod val="20000"/>
                  <a:lumOff val="8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ru-RU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A273B80C-2A43-4B30-A2D1-F1594DB5C735}"/>
              </a:ext>
            </a:extLst>
          </p:cNvPr>
          <p:cNvSpPr txBox="1"/>
          <p:nvPr/>
        </p:nvSpPr>
        <p:spPr>
          <a:xfrm>
            <a:off x="3241160" y="2774716"/>
            <a:ext cx="296589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Най-известен е с глобалния</a:t>
            </a:r>
            <a:r>
              <a:rPr lang="de-DE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феномен </a:t>
            </a:r>
            <a:endParaRPr lang="de-DE" sz="2200" dirty="0">
              <a:solidFill>
                <a:schemeClr val="bg2">
                  <a:lumMod val="20000"/>
                  <a:lumOff val="8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ru-RU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Minecraft –</a:t>
            </a:r>
          </a:p>
          <a:p>
            <a:r>
              <a:rPr lang="ru-RU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най</a:t>
            </a:r>
            <a:r>
              <a:rPr lang="de-DE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</a:t>
            </a:r>
            <a:r>
              <a:rPr lang="ru-RU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продаванатa</a:t>
            </a:r>
            <a:endParaRPr lang="de-DE" sz="2200" dirty="0">
              <a:solidFill>
                <a:schemeClr val="bg2">
                  <a:lumMod val="20000"/>
                  <a:lumOff val="8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ru-RU" sz="2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видео игра на всички времена (176 млн. копия към май 2019 година).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E9790E65-72CA-4E10-8402-F630D71710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10907" y="2997303"/>
            <a:ext cx="2304007" cy="38606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2A8E642-8C2B-470D-ACD8-2F6F979C60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63" y="202834"/>
            <a:ext cx="4867507" cy="121687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81873B8F-77FC-4538-966D-D6B1FBB180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7861" y="2073973"/>
            <a:ext cx="1046502" cy="923330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F0B5ED13-CC0C-4563-BFC0-F9EDCBE32F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9011" y1="39453" x2="39011" y2="39453"/>
                        <a14:backgroundMark x1="38462" y1="38867" x2="38462" y2="388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526" y="4928556"/>
            <a:ext cx="3848262" cy="2165176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B0212C4D-4EFD-4667-91B6-620A1D954A6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735" y="4076140"/>
            <a:ext cx="1018646" cy="1018646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044CC87D-05A1-4BD2-A22C-0A1A5207D6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39825" y1="68167" x2="39825" y2="68167"/>
                        <a14:foregroundMark x1="39576" y1="70000" x2="39576" y2="70000"/>
                        <a14:foregroundMark x1="36130" y1="71500" x2="34707" y2="71917"/>
                        <a14:foregroundMark x1="38218" y1="70888" x2="36130" y2="71500"/>
                        <a14:foregroundMark x1="39825" y1="70417" x2="38373" y2="70842"/>
                        <a14:backgroundMark x1="13733" y1="64333" x2="10112" y2="55333"/>
                        <a14:backgroundMark x1="10112" y1="55333" x2="15231" y2="66000"/>
                        <a14:backgroundMark x1="15231" y1="66000" x2="10737" y2="58333"/>
                        <a14:backgroundMark x1="10737" y1="58333" x2="13109" y2="65083"/>
                        <a14:backgroundMark x1="13109" y1="65083" x2="15481" y2="60417"/>
                        <a14:backgroundMark x1="13483" y1="65417" x2="9738" y2="37417"/>
                        <a14:backgroundMark x1="9738" y1="37417" x2="21973" y2="31083"/>
                        <a14:backgroundMark x1="21973" y1="31083" x2="31960" y2="28417"/>
                        <a14:backgroundMark x1="31960" y1="28417" x2="46317" y2="38583"/>
                        <a14:backgroundMark x1="29213" y1="23583" x2="43945" y2="26000"/>
                        <a14:backgroundMark x1="43945" y1="26000" x2="56679" y2="32667"/>
                        <a14:backgroundMark x1="35705" y1="24333" x2="68414" y2="40333"/>
                        <a14:backgroundMark x1="68414" y1="40333" x2="78777" y2="42417"/>
                        <a14:backgroundMark x1="78777" y1="42417" x2="78777" y2="42417"/>
                        <a14:backgroundMark x1="40075" y1="29083" x2="65543" y2="43583"/>
                        <a14:backgroundMark x1="40325" y1="38917" x2="71910" y2="60667"/>
                        <a14:backgroundMark x1="71910" y1="60667" x2="81024" y2="76083"/>
                        <a14:backgroundMark x1="81024" y1="76083" x2="82397" y2="81000"/>
                        <a14:backgroundMark x1="38577" y1="49833" x2="48564" y2="54333"/>
                        <a14:backgroundMark x1="48564" y1="54333" x2="60799" y2="57000"/>
                        <a14:backgroundMark x1="60799" y1="57000" x2="65793" y2="57083"/>
                        <a14:backgroundMark x1="45318" y1="24833" x2="96879" y2="38333"/>
                        <a14:backgroundMark x1="96879" y1="38333" x2="96879" y2="38333"/>
                        <a14:backgroundMark x1="90387" y1="61500" x2="64295" y2="42000"/>
                        <a14:backgroundMark x1="64295" y1="42000" x2="59800" y2="36000"/>
                        <a14:backgroundMark x1="56929" y1="58333" x2="72409" y2="70667"/>
                        <a14:backgroundMark x1="72409" y1="70667" x2="77154" y2="85000"/>
                        <a14:backgroundMark x1="16230" y1="25750" x2="32085" y2="41917"/>
                        <a14:backgroundMark x1="38202" y1="72167" x2="38702" y2="72083"/>
                        <a14:backgroundMark x1="38826" y1="71500" x2="38826" y2="71500"/>
                        <a14:backgroundMark x1="38702" y1="71000" x2="38826" y2="72417"/>
                        <a14:backgroundMark x1="39451" y1="72750" x2="37203" y2="69083"/>
                        <a14:backgroundMark x1="37079" y1="71833" x2="37079" y2="71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39968" y="0"/>
            <a:ext cx="4960918" cy="6858000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C0DED506-524D-48AD-B2C3-5DD805518C8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80978" y="3567080"/>
            <a:ext cx="1018120" cy="1018120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FDAD2EE3-1EB7-402B-ACD0-B1ECAA01F5B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79695" y="3028289"/>
            <a:ext cx="1018120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>
        <p14:vortex dir="r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Diagramm 15">
            <a:extLst>
              <a:ext uri="{FF2B5EF4-FFF2-40B4-BE49-F238E27FC236}">
                <a16:creationId xmlns:a16="http://schemas.microsoft.com/office/drawing/2014/main" id="{622EC59A-3DD2-432B-BDEE-694365693B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8734110"/>
              </p:ext>
            </p:extLst>
          </p:nvPr>
        </p:nvGraphicFramePr>
        <p:xfrm>
          <a:off x="292100" y="1329366"/>
          <a:ext cx="8051800" cy="5835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Grafik 2">
            <a:extLst>
              <a:ext uri="{FF2B5EF4-FFF2-40B4-BE49-F238E27FC236}">
                <a16:creationId xmlns:a16="http://schemas.microsoft.com/office/drawing/2014/main" id="{54BFA5B0-0EB4-443D-AB3A-0AE28DD60D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447" y="0"/>
            <a:ext cx="548255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D1AEBE61-BC04-45F6-85FA-E0DE4046AD28}"/>
              </a:ext>
            </a:extLst>
          </p:cNvPr>
          <p:cNvSpPr/>
          <p:nvPr/>
        </p:nvSpPr>
        <p:spPr>
          <a:xfrm>
            <a:off x="0" y="-84099"/>
            <a:ext cx="6494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  <a:latin typeface="Comic Sans MS" panose="030F0702030302020204" pitchFamily="66" charset="0"/>
              </a:rPr>
              <a:t>Тим Бърнърс-Лий</a:t>
            </a:r>
            <a:endParaRPr lang="de-DE" sz="5400" b="1" dirty="0">
              <a:ln w="12700">
                <a:solidFill>
                  <a:schemeClr val="accent5"/>
                </a:solidFill>
                <a:prstDash val="solid"/>
              </a:ln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7FF52DDD-30CE-4A45-932F-158896060C96}"/>
              </a:ext>
            </a:extLst>
          </p:cNvPr>
          <p:cNvSpPr txBox="1"/>
          <p:nvPr/>
        </p:nvSpPr>
        <p:spPr>
          <a:xfrm>
            <a:off x="1907667" y="737674"/>
            <a:ext cx="3076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/>
              <a:t>(Създател на интернет)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52F81EE0-EA5C-4042-B51E-59BF397349C4}"/>
              </a:ext>
            </a:extLst>
          </p:cNvPr>
          <p:cNvSpPr/>
          <p:nvPr/>
        </p:nvSpPr>
        <p:spPr>
          <a:xfrm>
            <a:off x="199041" y="1181126"/>
            <a:ext cx="67106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ru-RU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Сър Тимъти Джон Бърнърс-Лий е английски физик и компютърен специалист, основоположник и създател на World Wide Web.</a:t>
            </a:r>
            <a:endParaRPr lang="bg-BG" sz="2400" dirty="0">
              <a:solidFill>
                <a:schemeClr val="bg2">
                  <a:lumMod val="20000"/>
                  <a:lumOff val="8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4531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6000">
        <p14:vortex dir="r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P spid="4" grpId="0"/>
      <p:bldP spid="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E38CCC8D-7442-4A13-8343-28B95BB9CB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6" r="7885"/>
          <a:stretch/>
        </p:blipFill>
        <p:spPr>
          <a:xfrm>
            <a:off x="8117719" y="49986"/>
            <a:ext cx="4008776" cy="3784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63E3A700-A79E-4D34-8DF3-BB4B0E3E0E47}"/>
              </a:ext>
            </a:extLst>
          </p:cNvPr>
          <p:cNvSpPr/>
          <p:nvPr/>
        </p:nvSpPr>
        <p:spPr>
          <a:xfrm>
            <a:off x="177529" y="125070"/>
            <a:ext cx="4163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  <a:latin typeface="Comic Sans MS" panose="030F0702030302020204" pitchFamily="66" charset="0"/>
              </a:rPr>
              <a:t>Стив Джобс</a:t>
            </a:r>
            <a:endParaRPr lang="de-DE" sz="5400" b="1" dirty="0">
              <a:ln w="12700">
                <a:solidFill>
                  <a:schemeClr val="accent5"/>
                </a:solidFill>
                <a:prstDash val="solid"/>
              </a:ln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3B8C93F0-8C0B-4C4B-BB52-B2D766A9B456}"/>
              </a:ext>
            </a:extLst>
          </p:cNvPr>
          <p:cNvSpPr txBox="1"/>
          <p:nvPr/>
        </p:nvSpPr>
        <p:spPr>
          <a:xfrm>
            <a:off x="370753" y="884562"/>
            <a:ext cx="377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bg-BG" dirty="0"/>
              <a:t>Създател на компания</a:t>
            </a:r>
            <a:r>
              <a:rPr lang="en-US" dirty="0"/>
              <a:t> Apple)</a:t>
            </a:r>
            <a:r>
              <a:rPr lang="bg-BG" dirty="0"/>
              <a:t> 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EAFA19F-E0A1-430C-9D10-BBF5A747B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0464" y="3736504"/>
            <a:ext cx="4014729" cy="851609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30EA6B6-FE7F-4AF9-A4DE-0054CC82A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7934"/>
            <a:ext cx="3767335" cy="5477267"/>
          </a:xfrm>
          <a:prstGeom prst="rect">
            <a:avLst/>
          </a:prstGeom>
        </p:spPr>
      </p:pic>
      <p:sp>
        <p:nvSpPr>
          <p:cNvPr id="11" name="Rechteck 10">
            <a:extLst>
              <a:ext uri="{FF2B5EF4-FFF2-40B4-BE49-F238E27FC236}">
                <a16:creationId xmlns:a16="http://schemas.microsoft.com/office/drawing/2014/main" id="{F2B3353A-DDBD-4F5D-A7BA-17AD08F36863}"/>
              </a:ext>
            </a:extLst>
          </p:cNvPr>
          <p:cNvSpPr/>
          <p:nvPr/>
        </p:nvSpPr>
        <p:spPr>
          <a:xfrm>
            <a:off x="3383620" y="4456630"/>
            <a:ext cx="769156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“Ябълката” не е първото лого на Apple. За кратък период след основаването си през 1976 г., на емблемата на Apple е изобразен Исак Нютон, застанал под ябълковото дърво, и е дело лично на третия и най-малко познат съосновател на компанията (освен Стив Джобс и Стив Возняк) Рон Уейн. Това, което той предлага, се превръща в емблематичен символ, запазил се с някои малки промени и до днес.</a:t>
            </a:r>
          </a:p>
          <a:p>
            <a:r>
              <a:rPr lang="ru-RU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“Исках да направя силует на ябълка, но, за да прилича повече на ябълка, отколкото на друг кръгъл плод, трябваше да се отхапе едно парче от нея.”</a:t>
            </a:r>
            <a:br>
              <a:rPr lang="ru-RU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br>
              <a:rPr lang="ru-RU" dirty="0"/>
            </a:br>
            <a:endParaRPr lang="bg-BG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007D50E-BE63-4BED-B78C-65ECBC383BAC}"/>
              </a:ext>
            </a:extLst>
          </p:cNvPr>
          <p:cNvSpPr txBox="1"/>
          <p:nvPr/>
        </p:nvSpPr>
        <p:spPr>
          <a:xfrm>
            <a:off x="3508772" y="2500199"/>
            <a:ext cx="4650693" cy="2315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Той е създателят и на джаджи като лаптопа, iPhone, iPod, мишката за компютри, отделението за CD-ROM в компютрите. Джобс е участвал в създаването и на първия компютър „Макинтош”, на чийто екран за пръв път са се използвали познатите и днес „иконки”.</a:t>
            </a:r>
          </a:p>
          <a:p>
            <a:endParaRPr lang="ru-RU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CE22602-353C-474D-A4D9-31AAFF194760}"/>
              </a:ext>
            </a:extLst>
          </p:cNvPr>
          <p:cNvSpPr txBox="1"/>
          <p:nvPr/>
        </p:nvSpPr>
        <p:spPr>
          <a:xfrm>
            <a:off x="4340848" y="307341"/>
            <a:ext cx="3909497" cy="2315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 1976 г., още преди да навърши 30 години, Стив Джобс създава Apple, а прототипът на първия компютър Apple I е направен в гаража на Джобс. Стив пръв осъзнава необходимостта и удобството във всеки дом да има персонален компютър. </a:t>
            </a: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99403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5000">
        <p14:vortex dir="r"/>
      </p:transition>
    </mc:Choice>
    <mc:Fallback xmlns="">
      <p:transition spd="slow" advClick="0" advTm="9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643D7B-2099-4CFF-ACAA-EE22A2230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836" y="1120628"/>
            <a:ext cx="10813774" cy="4612262"/>
          </a:xfrm>
        </p:spPr>
        <p:txBody>
          <a:bodyPr/>
          <a:lstStyle/>
          <a:p>
            <a:r>
              <a:rPr lang="bg-BG" sz="72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„Светът наоколо е построен от хора, които не са били по-умни от теб.“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6BECA8B1-A4F8-4A90-ADB9-AB301B728E17}"/>
              </a:ext>
            </a:extLst>
          </p:cNvPr>
          <p:cNvSpPr txBox="1"/>
          <p:nvPr/>
        </p:nvSpPr>
        <p:spPr>
          <a:xfrm>
            <a:off x="6199367" y="5176299"/>
            <a:ext cx="4097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i="1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Стив Джобс</a:t>
            </a:r>
          </a:p>
        </p:txBody>
      </p:sp>
    </p:spTree>
    <p:extLst>
      <p:ext uri="{BB962C8B-B14F-4D97-AF65-F5344CB8AC3E}">
        <p14:creationId xmlns:p14="http://schemas.microsoft.com/office/powerpoint/2010/main" val="296492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A8834D0-7D75-4684-8411-5361DC8ED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72" y="383722"/>
            <a:ext cx="9497488" cy="3249385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0E1C80CF-71C2-4177-B1EF-B0A8668C4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72" y="3633107"/>
            <a:ext cx="9497488" cy="201075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27A4B915-CE1D-48D3-A899-6F68CDA5F8D0}"/>
              </a:ext>
            </a:extLst>
          </p:cNvPr>
          <p:cNvSpPr txBox="1"/>
          <p:nvPr/>
        </p:nvSpPr>
        <p:spPr>
          <a:xfrm>
            <a:off x="8420100" y="6337300"/>
            <a:ext cx="549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/>
              <a:t>Николай и Албена  3а клас</a:t>
            </a:r>
          </a:p>
        </p:txBody>
      </p:sp>
    </p:spTree>
    <p:extLst>
      <p:ext uri="{BB962C8B-B14F-4D97-AF65-F5344CB8AC3E}">
        <p14:creationId xmlns:p14="http://schemas.microsoft.com/office/powerpoint/2010/main" val="372646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Override1.xml><?xml version="1.0" encoding="utf-8"?>
<a:themeOverride xmlns:a="http://schemas.openxmlformats.org/drawingml/2006/main">
  <a:clrScheme name="Ion">
    <a:dk1>
      <a:sysClr val="windowText" lastClr="000000"/>
    </a:dk1>
    <a:lt1>
      <a:sysClr val="window" lastClr="FFFFFF"/>
    </a:lt1>
    <a:dk2>
      <a:srgbClr val="1E5155"/>
    </a:dk2>
    <a:lt2>
      <a:srgbClr val="EBEBEB"/>
    </a:lt2>
    <a:accent1>
      <a:srgbClr val="B01513"/>
    </a:accent1>
    <a:accent2>
      <a:srgbClr val="EA6312"/>
    </a:accent2>
    <a:accent3>
      <a:srgbClr val="E6B729"/>
    </a:accent3>
    <a:accent4>
      <a:srgbClr val="6AAC90"/>
    </a:accent4>
    <a:accent5>
      <a:srgbClr val="54849A"/>
    </a:accent5>
    <a:accent6>
      <a:srgbClr val="9E5E9B"/>
    </a:accent6>
    <a:hlink>
      <a:srgbClr val="58C1BA"/>
    </a:hlink>
    <a:folHlink>
      <a:srgbClr val="9DFFC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436</Words>
  <Application>Microsoft Office PowerPoint</Application>
  <PresentationFormat>Breitbild</PresentationFormat>
  <Paragraphs>27</Paragraphs>
  <Slides>7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3" baseType="lpstr">
      <vt:lpstr>Arial</vt:lpstr>
      <vt:lpstr>Century Gothic</vt:lpstr>
      <vt:lpstr>Comic Sans MS</vt:lpstr>
      <vt:lpstr>Times New Roman</vt:lpstr>
      <vt:lpstr>Wingdings 3</vt:lpstr>
      <vt:lpstr>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„Светът наоколо е построен от хора, които не са били по-умни от теб.“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NIKI</dc:creator>
  <cp:lastModifiedBy>NIKI</cp:lastModifiedBy>
  <cp:revision>46</cp:revision>
  <dcterms:created xsi:type="dcterms:W3CDTF">2020-04-22T16:06:43Z</dcterms:created>
  <dcterms:modified xsi:type="dcterms:W3CDTF">2020-04-25T19:35:33Z</dcterms:modified>
</cp:coreProperties>
</file>