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unknow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sus" initials="A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B12C6A-154B-4EF1-A7F4-0858C2309BDE}" v="132" dt="2020-04-29T10:17:36.518"/>
    <p1510:client id="{9CE0AFAB-DCE3-4B2B-8ADD-600DF7CC5807}" v="209" dt="2020-04-29T10:30:15.509"/>
    <p1510:client id="{BD9D7639-DDE3-4E8D-AF96-C6BF7F8A3F96}" v="121" dt="2020-04-29T09:52:49.9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8" d="100"/>
          <a:sy n="88" d="100"/>
        </p:scale>
        <p:origin x="-13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29T14:00:24.455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5/7/2020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99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85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11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37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5/7/2020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5/7/2020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182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5/7/2020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43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5/7/2020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73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029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68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88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354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88" r:id="rId5"/>
    <p:sldLayoutId id="2147483694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comments" Target="../comments/commen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C8AC92D2-D6DE-4772-A874-5D65F883FC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xmlns="" id="{0F2E3678-25D0-49F9-9BD6-8D4D605650E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6849" y="1348844"/>
            <a:ext cx="5716338" cy="3042706"/>
          </a:xfrm>
        </p:spPr>
        <p:txBody>
          <a:bodyPr>
            <a:normAutofit fontScale="90000"/>
          </a:bodyPr>
          <a:lstStyle/>
          <a:p>
            <a:r>
              <a:rPr lang="en-US" sz="6000">
                <a:cs typeface="Calibri Light"/>
              </a:rPr>
              <a:t>ПРЕЗЕНТАЦИЯ </a:t>
            </a:r>
            <a:br>
              <a:rPr lang="en-US" sz="6000">
                <a:cs typeface="Calibri Light"/>
              </a:rPr>
            </a:br>
            <a:r>
              <a:rPr lang="en-US" sz="6000">
                <a:cs typeface="Calibri Light"/>
              </a:rPr>
              <a:t>НА</a:t>
            </a:r>
            <a:br>
              <a:rPr lang="en-US" sz="6000">
                <a:cs typeface="Calibri Light"/>
              </a:rPr>
            </a:br>
            <a:r>
              <a:rPr lang="en-US" sz="6000" err="1">
                <a:cs typeface="Calibri Light"/>
              </a:rPr>
              <a:t>Св</a:t>
            </a:r>
            <a:r>
              <a:rPr lang="en-US" sz="6000">
                <a:cs typeface="Calibri Light"/>
              </a:rPr>
              <a:t>. </a:t>
            </a:r>
            <a:r>
              <a:rPr lang="en-US" sz="6000" err="1">
                <a:cs typeface="Calibri Light"/>
              </a:rPr>
              <a:t>Св</a:t>
            </a:r>
            <a:r>
              <a:rPr lang="en-US" sz="6000">
                <a:cs typeface="Calibri Light"/>
              </a:rPr>
              <a:t>.  </a:t>
            </a:r>
            <a:r>
              <a:rPr lang="en-US" sz="6000" err="1">
                <a:cs typeface="Calibri Light"/>
              </a:rPr>
              <a:t>Кирил</a:t>
            </a:r>
            <a:r>
              <a:rPr lang="en-US" sz="6000">
                <a:cs typeface="Calibri Light"/>
              </a:rPr>
              <a:t> и </a:t>
            </a:r>
            <a:r>
              <a:rPr lang="en-US" sz="6000" err="1">
                <a:cs typeface="Calibri Light"/>
              </a:rPr>
              <a:t>Методий</a:t>
            </a:r>
            <a:endParaRPr lang="en-US" sz="6000" err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7386" y="4682062"/>
            <a:ext cx="5355264" cy="95025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</a:pPr>
            <a:r>
              <a:rPr lang="en-US" err="1">
                <a:cs typeface="Calibri"/>
              </a:rPr>
              <a:t>Александър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Ангелов</a:t>
            </a:r>
            <a:endParaRPr lang="en-US" err="1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63A45CD5-61B0-48E1-8090-7584418C274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34898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C6D4C1FD-C274-4FA8-939A-09E6498EFC7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31491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C13D4426-8AD5-43D7-8033-05DBB3BFE6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48408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1EC8029B-C6E2-4459-859A-7539865E006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31491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9" descr="A statue of a person&#10;&#10;Description generated with very high confidence">
            <a:extLst>
              <a:ext uri="{FF2B5EF4-FFF2-40B4-BE49-F238E27FC236}">
                <a16:creationId xmlns:a16="http://schemas.microsoft.com/office/drawing/2014/main" xmlns="" id="{278E8CF9-BF86-4B15-B868-96B53FF03D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8456" y="1297462"/>
            <a:ext cx="3315484" cy="4424897"/>
          </a:xfrm>
          <a:prstGeom prst="rect">
            <a:avLst/>
          </a:prstGeom>
        </p:spPr>
      </p:pic>
      <p:pic>
        <p:nvPicPr>
          <p:cNvPr id="4" name="Записан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25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20742" y="638898"/>
            <a:ext cx="709946" cy="709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7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904DB13E-F722-4ED6-BB00-556651E9528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66A413F7-FFE1-42E7-8C6C-E9CCC477F8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BCE0B0FD-3413-40CC-A7D8-6A5058608D3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50C4C044-5B1C-40C8-8C7B-AA5E6D879D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E26428D7-C6F3-473D-A360-A3F5C3E8728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00163F5F-1439-4827-8F7A-B08BDDEFB99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BA677414-C3D2-4430-876D-9092D633F51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39181D20-1D81-447D-9854-10DDB10D54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A6020133-135E-4D08-9F4A-D76B87578CC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skiing, photo, holding, man&#10;&#10;Description generated with very high confidence">
            <a:extLst>
              <a:ext uri="{FF2B5EF4-FFF2-40B4-BE49-F238E27FC236}">
                <a16:creationId xmlns:a16="http://schemas.microsoft.com/office/drawing/2014/main" xmlns="" id="{4CE03F82-6FD7-4CEF-BBD7-350AD84A86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8682" y="639019"/>
            <a:ext cx="2662262" cy="3447288"/>
          </a:xfrm>
          <a:prstGeom prst="rect">
            <a:avLst/>
          </a:prstGeom>
        </p:spPr>
      </p:pic>
      <p:pic>
        <p:nvPicPr>
          <p:cNvPr id="3" name="Picture 3" descr="A picture containing outdoor, building, park, bench&#10;&#10;Description generated with very high confidence">
            <a:extLst>
              <a:ext uri="{FF2B5EF4-FFF2-40B4-BE49-F238E27FC236}">
                <a16:creationId xmlns:a16="http://schemas.microsoft.com/office/drawing/2014/main" xmlns="" id="{821B91EA-4323-44EE-A9DD-DFDABA8A08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9430" y="640235"/>
            <a:ext cx="4594762" cy="344607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0E7CA313-2F4B-4574-8399-12EF6A1BF2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4606119"/>
            <a:ext cx="12192000" cy="2251881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2644B391-9BFE-445C-A9EC-F544BB85FB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4530074"/>
            <a:ext cx="12192000" cy="2327925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80F26E69-87D9-4655-AE7B-280A87AA3CA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66116" y="4692768"/>
            <a:ext cx="11859768" cy="2002536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E3BA69-8195-4DEE-823D-9F5FA8EA0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723" y="4956811"/>
            <a:ext cx="11439414" cy="8974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2100" cap="all" spc="-100">
                <a:solidFill>
                  <a:schemeClr val="tx1"/>
                </a:solidFill>
              </a:rPr>
              <a:t>Св. св. Кирил и Методий са двама братя теолози, родени в Солун, Византия, през IX век, които развиват мисионерска дейност като проповедници на християнството сред различни народи.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A5EECEE2-745A-4C3E-9A46-1B2ACCDC02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096000" y="1493533"/>
            <a:ext cx="0" cy="174715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Записан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50374" y="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23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18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904DB13E-F722-4ED6-BB00-556651E9528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48DB4B7D-6E19-4B1E-A0ED-621919C15D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CB196DE-BC07-4C0A-9A6F-6FFD5F7754F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2C13C32D-C8E0-49CB-AF18-A6A13B7FE28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E26428D7-C6F3-473D-A360-A3F5C3E8728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65E3DF13-4412-4927-AA38-F077B5A4CB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4569EC13-67CE-4C90-95BA-1F7D7F3D389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0A59492E-0F24-4A22-B24D-A110B40311A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xmlns="" id="{0E7CA313-2F4B-4574-8399-12EF6A1BF2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close up of a piece of paper&#10;&#10;Description generated with high confidence">
            <a:extLst>
              <a:ext uri="{FF2B5EF4-FFF2-40B4-BE49-F238E27FC236}">
                <a16:creationId xmlns:a16="http://schemas.microsoft.com/office/drawing/2014/main" xmlns="" id="{17603040-923A-4CC6-BFCE-DAE59232F59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507" r="14136" b="1"/>
          <a:stretch/>
        </p:blipFill>
        <p:spPr>
          <a:xfrm>
            <a:off x="555172" y="485231"/>
            <a:ext cx="4790094" cy="3559619"/>
          </a:xfrm>
          <a:prstGeom prst="rect">
            <a:avLst/>
          </a:prstGeom>
        </p:spPr>
      </p:pic>
      <p:pic>
        <p:nvPicPr>
          <p:cNvPr id="3" name="Picture 3" descr="A picture containing photo, table, woman, different&#10;&#10;Description generated with very high confidence">
            <a:extLst>
              <a:ext uri="{FF2B5EF4-FFF2-40B4-BE49-F238E27FC236}">
                <a16:creationId xmlns:a16="http://schemas.microsoft.com/office/drawing/2014/main" xmlns="" id="{ED6972BD-345C-4E4D-A2F3-5EA51854CBC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199" b="38744"/>
          <a:stretch/>
        </p:blipFill>
        <p:spPr>
          <a:xfrm>
            <a:off x="6596743" y="569270"/>
            <a:ext cx="4749438" cy="352940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2644B391-9BFE-445C-A9EC-F544BB85FB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4530074"/>
            <a:ext cx="12192000" cy="2327925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80F26E69-87D9-4655-AE7B-280A87AA3CA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66116" y="4692768"/>
            <a:ext cx="11859768" cy="2002536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87F3EF2A-648D-49BA-B840-2EFC7CFEE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723" y="4956811"/>
            <a:ext cx="11439414" cy="8974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1400" cap="all" spc="-100">
                <a:solidFill>
                  <a:schemeClr val="tx1"/>
                </a:solidFill>
              </a:rPr>
              <a:t>За своята работа, която значително ще повлияе на културното развитие на славяните, са наречени апостоли на славяните. На тях се дължи създаването на азбуката глаголица – първата азбука, която служи за писменост на езика староцърковен славянски. Азбуката кирилица, създадена на основата на тази глаголица, се използва и до днес в различни славянски езици.</a:t>
            </a:r>
          </a:p>
        </p:txBody>
      </p:sp>
      <p:pic>
        <p:nvPicPr>
          <p:cNvPr id="9" name="Записан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30893" y="1804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5167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904DB13E-F722-4ED6-BB00-556651E9528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xmlns="" id="{48DB4B7D-6E19-4B1E-A0ED-621919C15D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4CB196DE-BC07-4C0A-9A6F-6FFD5F7754F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2C13C32D-C8E0-49CB-AF18-A6A13B7FE28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E26428D7-C6F3-473D-A360-A3F5C3E8728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65E3DF13-4412-4927-AA38-F077B5A4CB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4569EC13-67CE-4C90-95BA-1F7D7F3D389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0A59492E-0F24-4A22-B24D-A110B40311A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xmlns="" id="{8A6F8BC1-ACA4-4544-8CEB-6F686A25BFC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A picture containing text, book, photo, man&#10;&#10;Description generated with very high confidence">
            <a:extLst>
              <a:ext uri="{FF2B5EF4-FFF2-40B4-BE49-F238E27FC236}">
                <a16:creationId xmlns:a16="http://schemas.microsoft.com/office/drawing/2014/main" xmlns="" id="{45ACD619-25E3-4AF5-A5F9-54FEEAC9E4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03" r="2900" b="-3"/>
          <a:stretch/>
        </p:blipFill>
        <p:spPr>
          <a:xfrm>
            <a:off x="404769" y="274424"/>
            <a:ext cx="4857004" cy="2939133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xmlns="" id="{2644B391-9BFE-445C-A9EC-F544BB85FB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666527" y="0"/>
            <a:ext cx="6525472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xmlns="" id="{80F26E69-87D9-4655-AE7B-280A87AA3CA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984895" y="320040"/>
            <a:ext cx="5888736" cy="6217920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7F9478-BCD5-4BD7-AAF0-B85EA6EDD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4529" y="1348844"/>
            <a:ext cx="5409468" cy="502678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2400" cap="all" spc="-100">
                <a:solidFill>
                  <a:schemeClr val="tx1"/>
                </a:solidFill>
              </a:rPr>
              <a:t>Солунските братя, както още са известни братята Кирил и Методий, са канонизирани като светци за превода и популяризирането на Библията на старобългарски език и разпространяване на християнството сред ранносредновековните славяноезични народи</a:t>
            </a:r>
          </a:p>
        </p:txBody>
      </p:sp>
      <p:pic>
        <p:nvPicPr>
          <p:cNvPr id="4" name="Picture 4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xmlns="" id="{3695961B-CB3D-4EA6-AE6C-EF4156C4A4D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217" r="1" b="43432"/>
          <a:stretch/>
        </p:blipFill>
        <p:spPr>
          <a:xfrm>
            <a:off x="404769" y="3548742"/>
            <a:ext cx="4848159" cy="2933791"/>
          </a:xfrm>
          <a:prstGeom prst="rect">
            <a:avLst/>
          </a:prstGeom>
        </p:spPr>
      </p:pic>
      <p:pic>
        <p:nvPicPr>
          <p:cNvPr id="7" name="Записан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64031" y="2744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970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52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904DB13E-F722-4ED6-BB00-556651E9528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1E8D93C5-28EB-42D0-86CE-D804955653C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B1B1E7D-F76D-4744-AF85-239E6998A4C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BB65211-00DB-45B6-A223-033B2D19CBE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E26428D7-C6F3-473D-A360-A3F5C3E8728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14DF524F-3FEF-4236-90C6-820E876A94E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2400A003-1BE9-49C2-8E57-DCD9B870FC8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83BF0991-F9A1-4282-99DB-92D70239F6A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EA4E4267-CAF0-4C38-8DC6-CD3B1A9F046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0EE3ACC5-126D-4BA4-8B45-7F0B5B839C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2384"/>
            <a:ext cx="12192000" cy="6858000"/>
          </a:xfrm>
          <a:prstGeom prst="rect">
            <a:avLst/>
          </a:prstGeom>
          <a:blipFill dpi="0" rotWithShape="1">
            <a:blip r:embed="rId4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AB2868F7-FE10-4289-A5BD-90763C7A2F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866" y="0"/>
            <a:ext cx="1219386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laptop, white&#10;&#10;Description generated with very high confidence">
            <a:extLst>
              <a:ext uri="{FF2B5EF4-FFF2-40B4-BE49-F238E27FC236}">
                <a16:creationId xmlns:a16="http://schemas.microsoft.com/office/drawing/2014/main" xmlns="" id="{FF9D3CA0-8121-49F7-9894-168CCD9C3C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3765" y="943952"/>
            <a:ext cx="3229275" cy="3229275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BD94142C-10EE-487C-A327-404FDF358F2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30501" y="4212709"/>
            <a:ext cx="10905302" cy="199706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5F7FAC2D-7A74-4939-A917-A1A5AF93568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93348" y="4379135"/>
            <a:ext cx="10579608" cy="1664208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EA64B6-8C75-4D62-A821-B555E7678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5032" y="4519486"/>
            <a:ext cx="10366743" cy="105490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3700" cap="all" spc="-100" err="1">
                <a:solidFill>
                  <a:schemeClr val="bg1"/>
                </a:solidFill>
              </a:rPr>
              <a:t>Благодаря</a:t>
            </a:r>
            <a:r>
              <a:rPr lang="en-US" sz="3700" cap="all" spc="-100">
                <a:solidFill>
                  <a:schemeClr val="bg1"/>
                </a:solidFill>
              </a:rPr>
              <a:t> </a:t>
            </a:r>
            <a:r>
              <a:rPr lang="en-US" sz="3700" cap="all" spc="-100" err="1">
                <a:solidFill>
                  <a:schemeClr val="bg1"/>
                </a:solidFill>
              </a:rPr>
              <a:t>ви</a:t>
            </a:r>
            <a:r>
              <a:rPr lang="en-US" sz="3700" cap="all" spc="-100">
                <a:solidFill>
                  <a:schemeClr val="bg1"/>
                </a:solidFill>
              </a:rPr>
              <a:t> </a:t>
            </a:r>
            <a:r>
              <a:rPr lang="en-US" sz="3700" cap="all" spc="-100" err="1">
                <a:solidFill>
                  <a:schemeClr val="bg1"/>
                </a:solidFill>
              </a:rPr>
              <a:t>за</a:t>
            </a:r>
            <a:r>
              <a:rPr lang="en-US" sz="3700" cap="all" spc="-100">
                <a:solidFill>
                  <a:schemeClr val="bg1"/>
                </a:solidFill>
              </a:rPr>
              <a:t> </a:t>
            </a:r>
            <a:r>
              <a:rPr lang="en-US" sz="3700" cap="all" spc="-100" err="1">
                <a:solidFill>
                  <a:schemeClr val="bg1"/>
                </a:solidFill>
              </a:rPr>
              <a:t>отделеното</a:t>
            </a:r>
            <a:r>
              <a:rPr lang="en-US" sz="3700" cap="all" spc="-100">
                <a:solidFill>
                  <a:schemeClr val="bg1"/>
                </a:solidFill>
              </a:rPr>
              <a:t> </a:t>
            </a:r>
            <a:r>
              <a:rPr lang="en-US" sz="3700" cap="all" spc="-100" err="1">
                <a:solidFill>
                  <a:schemeClr val="bg1"/>
                </a:solidFill>
              </a:rPr>
              <a:t>време</a:t>
            </a:r>
            <a:r>
              <a:rPr lang="en-US" sz="3700" cap="all" spc="-100">
                <a:solidFill>
                  <a:schemeClr val="bg1"/>
                </a:solidFill>
              </a:rPr>
              <a:t>!</a:t>
            </a:r>
            <a:r>
              <a:rPr lang="en-US" sz="3700" cap="all" spc="-100"/>
              <a:t/>
            </a:r>
            <a:br>
              <a:rPr lang="en-US" sz="3700" cap="all" spc="-100"/>
            </a:br>
            <a:r>
              <a:rPr lang="en-US" sz="3700" cap="all" spc="-100" err="1">
                <a:solidFill>
                  <a:schemeClr val="bg1"/>
                </a:solidFill>
              </a:rPr>
              <a:t>Надявам</a:t>
            </a:r>
            <a:r>
              <a:rPr lang="en-US" sz="3700" cap="all" spc="-100">
                <a:solidFill>
                  <a:schemeClr val="bg1"/>
                </a:solidFill>
              </a:rPr>
              <a:t> </a:t>
            </a:r>
            <a:r>
              <a:rPr lang="en-US" sz="3700" cap="all" spc="-100" err="1">
                <a:solidFill>
                  <a:schemeClr val="bg1"/>
                </a:solidFill>
              </a:rPr>
              <a:t>се</a:t>
            </a:r>
            <a:r>
              <a:rPr lang="en-US" sz="3700" cap="all" spc="-100">
                <a:solidFill>
                  <a:schemeClr val="bg1"/>
                </a:solidFill>
              </a:rPr>
              <a:t> </a:t>
            </a:r>
            <a:r>
              <a:rPr lang="en-US" sz="3700" cap="all" spc="-100" err="1">
                <a:solidFill>
                  <a:schemeClr val="bg1"/>
                </a:solidFill>
              </a:rPr>
              <a:t>нещо</a:t>
            </a:r>
            <a:r>
              <a:rPr lang="en-US" sz="3700" cap="all" spc="-100">
                <a:solidFill>
                  <a:schemeClr val="bg1"/>
                </a:solidFill>
              </a:rPr>
              <a:t> </a:t>
            </a:r>
            <a:r>
              <a:rPr lang="en-US" sz="3700" cap="all" spc="-100" err="1">
                <a:solidFill>
                  <a:schemeClr val="bg1"/>
                </a:solidFill>
              </a:rPr>
              <a:t>да</a:t>
            </a:r>
            <a:r>
              <a:rPr lang="en-US" sz="3700" cap="all" spc="-100">
                <a:solidFill>
                  <a:schemeClr val="bg1"/>
                </a:solidFill>
              </a:rPr>
              <a:t> </a:t>
            </a:r>
            <a:r>
              <a:rPr lang="en-US" sz="3700" cap="all" spc="-100" err="1">
                <a:solidFill>
                  <a:schemeClr val="bg1"/>
                </a:solidFill>
              </a:rPr>
              <a:t>сте</a:t>
            </a:r>
            <a:r>
              <a:rPr lang="en-US" sz="3700" cap="all" spc="-100">
                <a:solidFill>
                  <a:schemeClr val="bg1"/>
                </a:solidFill>
              </a:rPr>
              <a:t> </a:t>
            </a:r>
            <a:r>
              <a:rPr lang="en-US" sz="3700" cap="all" spc="-100" err="1">
                <a:solidFill>
                  <a:schemeClr val="bg1"/>
                </a:solidFill>
              </a:rPr>
              <a:t>научили</a:t>
            </a:r>
            <a:r>
              <a:rPr lang="en-US" sz="3700" cap="all" spc="-100">
                <a:solidFill>
                  <a:schemeClr val="bg1"/>
                </a:solidFill>
              </a:rPr>
              <a:t>!</a:t>
            </a:r>
          </a:p>
        </p:txBody>
      </p:sp>
      <p:pic>
        <p:nvPicPr>
          <p:cNvPr id="3" name="Записан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86975" y="1520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77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4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8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96A9A9"/>
      </a:accent1>
      <a:accent2>
        <a:srgbClr val="CB58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D0690C"/>
      </a:hlink>
      <a:folHlink>
        <a:srgbClr val="9696A0"/>
      </a:folHlink>
    </a:clrScheme>
    <a:fontScheme name="Savon">
      <a:majorFont>
        <a:latin typeface="Avenir Next LT Pro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venir Next LT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47</Words>
  <Application>Microsoft Office PowerPoint</Application>
  <PresentationFormat>Custom</PresentationFormat>
  <Paragraphs>6</Paragraphs>
  <Slides>5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SavonVTI</vt:lpstr>
      <vt:lpstr>ПРЕЗЕНТАЦИЯ  НА Св. Св.  Кирил и Методий</vt:lpstr>
      <vt:lpstr>Св. св. Кирил и Методий са двама братя теолози, родени в Солун, Византия, през IX век, които развиват мисионерска дейност като проповедници на християнството сред различни народи.</vt:lpstr>
      <vt:lpstr>За своята работа, която значително ще повлияе на културното развитие на славяните, са наречени апостоли на славяните. На тях се дължи създаването на азбуката глаголица – първата азбука, която служи за писменост на езика староцърковен славянски. Азбуката кирилица, създадена на основата на тази глаголица, се използва и до днес в различни славянски езици.</vt:lpstr>
      <vt:lpstr>Солунските братя, както още са известни братята Кирил и Методий, са канонизирани като светци за превода и популяризирането на Библията на старобългарски език и разпространяване на християнството сред ранносредновековните славяноезични народи</vt:lpstr>
      <vt:lpstr>Благодаря ви за отделеното време! Надявам се нещо да сте научили!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Hristova</cp:lastModifiedBy>
  <cp:revision>5</cp:revision>
  <dcterms:created xsi:type="dcterms:W3CDTF">2020-04-29T09:46:25Z</dcterms:created>
  <dcterms:modified xsi:type="dcterms:W3CDTF">2020-05-07T11:16:49Z</dcterms:modified>
</cp:coreProperties>
</file>