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theme/themeOverride1.xml" ContentType="application/vnd.openxmlformats-officedocument.themeOverride+xml"/>
  <Override PartName="/ppt/tags/tag2.xml" ContentType="application/vnd.openxmlformats-officedocument.presentationml.tags+xml"/>
  <Override PartName="/ppt/theme/themeOverride2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64" r:id="rId5"/>
    <p:sldId id="259" r:id="rId6"/>
    <p:sldId id="260" r:id="rId7"/>
    <p:sldId id="266" r:id="rId8"/>
    <p:sldId id="261" r:id="rId9"/>
    <p:sldId id="262" r:id="rId10"/>
    <p:sldId id="267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6869" autoAdjust="0"/>
  </p:normalViewPr>
  <p:slideViewPr>
    <p:cSldViewPr snapToGrid="0">
      <p:cViewPr varScale="1">
        <p:scale>
          <a:sx n="70" d="100"/>
          <a:sy n="70" d="100"/>
        </p:scale>
        <p:origin x="7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85D8B5-5B66-4F8F-855A-576EC3F45F67}" type="datetimeFigureOut">
              <a:rPr lang="en-US" smtClean="0"/>
              <a:t>5/2/2020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42F087-4146-480D-A259-9322CD3601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289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42F087-4146-480D-A259-9322CD3601D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43008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C54E7-42EA-48C5-9C55-AF33F16AB50A}" type="datetime1">
              <a:rPr lang="en-US" smtClean="0"/>
              <a:t>5/2/2020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CCCDD-DC7D-4439-9F49-6AF6DF01A8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70651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6AB2C-DABD-4751-B8DF-2C153367DA00}" type="datetime1">
              <a:rPr lang="en-US" smtClean="0"/>
              <a:t>5/2/2020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CCCDD-DC7D-4439-9F49-6AF6DF01A8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77515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106E1-3EC5-4AAB-A84F-23ADC78BEA79}" type="datetime1">
              <a:rPr lang="en-US" smtClean="0"/>
              <a:t>5/2/2020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CCCDD-DC7D-4439-9F49-6AF6DF01A8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45887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14325-8674-422E-BE79-4D01B60C88DA}" type="datetime1">
              <a:rPr lang="en-US" smtClean="0"/>
              <a:t>5/2/2020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CCCDD-DC7D-4439-9F49-6AF6DF01A8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48726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F40C0-D6C0-4DEE-9A4E-9966B186F8EF}" type="datetime1">
              <a:rPr lang="en-US" smtClean="0"/>
              <a:t>5/2/2020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CCCDD-DC7D-4439-9F49-6AF6DF01A8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74814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A99ED-1C75-4981-A658-36B321D10950}" type="datetime1">
              <a:rPr lang="en-US" smtClean="0"/>
              <a:t>5/2/2020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CCCDD-DC7D-4439-9F49-6AF6DF01A8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05720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58660-E3BA-46C5-A7ED-9FCC523156FB}" type="datetime1">
              <a:rPr lang="en-US" smtClean="0"/>
              <a:t>5/2/2020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CCCDD-DC7D-4439-9F49-6AF6DF01A8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56358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F0E63-BDDC-492F-94A1-1AE13E3D88FB}" type="datetime1">
              <a:rPr lang="en-US" smtClean="0"/>
              <a:t>5/2/2020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CCCDD-DC7D-4439-9F49-6AF6DF01A8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85964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A87BD-A087-4C9C-9CC7-AAB1D70F020A}" type="datetime1">
              <a:rPr lang="en-US" smtClean="0"/>
              <a:t>5/2/2020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CCCDD-DC7D-4439-9F49-6AF6DF01A8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23932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5813-536F-4C9C-8A05-03F67A66253C}" type="datetime1">
              <a:rPr lang="en-US" smtClean="0"/>
              <a:t>5/2/2020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CCCDD-DC7D-4439-9F49-6AF6DF01A8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34969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57D12-9612-4EFF-B0F9-C39DA92F6B01}" type="datetime1">
              <a:rPr lang="en-US" smtClean="0"/>
              <a:t>5/2/2020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CCCDD-DC7D-4439-9F49-6AF6DF01A8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96509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DA005A-BC7F-4EF0-A326-BEF1E1E6C4DB}" type="datetime1">
              <a:rPr lang="en-US" smtClean="0"/>
              <a:t>5/2/2020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2CCCDD-DC7D-4439-9F49-6AF6DF01A8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24376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bg-BG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11</a:t>
            </a:r>
            <a:r>
              <a:rPr 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 </a:t>
            </a:r>
            <a:r>
              <a:rPr lang="bg-BG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МАЙ</a:t>
            </a:r>
            <a:r>
              <a:rPr 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 </a:t>
            </a:r>
            <a:r>
              <a:rPr lang="bg-BG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-</a:t>
            </a:r>
            <a:r>
              <a:rPr 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 </a:t>
            </a:r>
            <a:r>
              <a:rPr lang="bg-BG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св.св.КИРИЛ И МЕТОДИЙ СПОМЕН ЗА ПЪРВИТЕ АПОСТОЛИ</a:t>
            </a:r>
            <a:endParaRPr lang="en-US" b="1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948615" y="6001362"/>
            <a:ext cx="2653323" cy="391624"/>
          </a:xfrm>
        </p:spPr>
        <p:txBody>
          <a:bodyPr>
            <a:normAutofit fontScale="70000" lnSpcReduction="20000"/>
          </a:bodyPr>
          <a:lstStyle/>
          <a:p>
            <a:r>
              <a:rPr lang="bg-BG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От Виктор Йошов </a:t>
            </a:r>
            <a:r>
              <a:rPr lang="en-US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VI </a:t>
            </a:r>
            <a:r>
              <a:rPr lang="bg-BG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б клас </a:t>
            </a:r>
            <a:endParaRPr lang="en-US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830937" y="539176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1170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897"/>
    </mc:Choice>
    <mc:Fallback xmlns="">
      <p:transition spd="slow" advTm="58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792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bg-BG" sz="36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11</a:t>
            </a:r>
            <a:r>
              <a:rPr lang="en-US" sz="36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 </a:t>
            </a:r>
            <a:r>
              <a:rPr lang="bg-BG" sz="36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МАЙ</a:t>
            </a:r>
            <a:r>
              <a:rPr lang="en-US" sz="36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 </a:t>
            </a:r>
            <a:r>
              <a:rPr lang="bg-BG" sz="36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-</a:t>
            </a:r>
            <a:r>
              <a:rPr lang="en-US" sz="36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 </a:t>
            </a:r>
            <a:r>
              <a:rPr lang="bg-BG" sz="36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св.св.КИРИЛ И МЕТОДИЙ СПОМЕН ЗА ПЪРВИТЕ АПОСТОЛИ</a:t>
            </a:r>
            <a:endParaRPr lang="en-US" sz="36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6518030" y="1973144"/>
            <a:ext cx="4835770" cy="3139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1" i="0" u="none" strike="noStrike" cap="none" normalizeH="0" baseline="0" dirty="0" smtClean="0">
                <a:ln>
                  <a:noFill/>
                </a:ln>
                <a:solidFill>
                  <a:srgbClr val="8B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kumimoji="0" lang="en-US" altLang="en-US" sz="1800" b="1" i="0" u="none" strike="noStrike" normalizeH="0" baseline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През </a:t>
            </a:r>
            <a:r>
              <a:rPr kumimoji="0" lang="en-US" altLang="en-US" sz="1800" b="1" i="0" u="none" strike="noStrike" normalizeH="0" baseline="0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Възраждането</a:t>
            </a:r>
            <a:r>
              <a:rPr kumimoji="0" lang="en-US" altLang="en-US" sz="1800" b="1" i="0" u="none" strike="noStrike" normalizeH="0" baseline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11 </a:t>
            </a:r>
            <a:r>
              <a:rPr kumimoji="0" lang="en-US" altLang="en-US" sz="1800" b="1" i="0" u="none" strike="noStrike" normalizeH="0" baseline="0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май</a:t>
            </a:r>
            <a:r>
              <a:rPr kumimoji="0" lang="en-US" altLang="en-US" sz="1800" b="1" i="0" u="none" strike="noStrike" normalizeH="0" baseline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1800" b="1" i="0" u="none" strike="noStrike" normalizeH="0" baseline="0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се</a:t>
            </a:r>
            <a:r>
              <a:rPr kumimoji="0" lang="en-US" altLang="en-US" sz="1800" b="1" i="0" u="none" strike="noStrike" normalizeH="0" baseline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1800" b="1" i="0" u="none" strike="noStrike" normalizeH="0" baseline="0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утвърждава</a:t>
            </a:r>
            <a:r>
              <a:rPr kumimoji="0" lang="en-US" altLang="en-US" sz="1800" b="1" i="0" u="none" strike="noStrike" normalizeH="0" baseline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1800" b="1" i="0" u="none" strike="noStrike" normalizeH="0" baseline="0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като</a:t>
            </a:r>
            <a:r>
              <a:rPr kumimoji="0" lang="en-US" altLang="en-US" sz="1800" b="1" i="0" u="none" strike="noStrike" normalizeH="0" baseline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1800" b="1" i="0" u="none" strike="noStrike" normalizeH="0" baseline="0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важен</a:t>
            </a:r>
            <a:r>
              <a:rPr kumimoji="0" lang="en-US" altLang="en-US" sz="1800" b="1" i="0" u="none" strike="noStrike" normalizeH="0" baseline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1800" b="1" i="0" u="none" strike="noStrike" normalizeH="0" baseline="0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ден</a:t>
            </a:r>
            <a:r>
              <a:rPr kumimoji="0" lang="en-US" altLang="en-US" sz="1800" b="1" i="0" u="none" strike="noStrike" normalizeH="0" baseline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1800" b="1" i="0" u="none" strike="noStrike" normalizeH="0" baseline="0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от</a:t>
            </a:r>
            <a:r>
              <a:rPr kumimoji="0" lang="en-US" altLang="en-US" sz="1800" b="1" i="0" u="none" strike="noStrike" normalizeH="0" baseline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1800" b="1" i="0" u="none" strike="noStrike" normalizeH="0" baseline="0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празничната</a:t>
            </a:r>
            <a:r>
              <a:rPr kumimoji="0" lang="en-US" altLang="en-US" sz="1800" b="1" i="0" u="none" strike="noStrike" normalizeH="0" baseline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1800" b="1" i="0" u="none" strike="noStrike" normalizeH="0" baseline="0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</a:t>
            </a:r>
            <a:r>
              <a:rPr kumimoji="0" lang="en-US" altLang="en-US" sz="1800" b="1" i="0" u="none" strike="noStrike" normalizeH="0" baseline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1800" b="1" i="0" u="none" strike="noStrike" normalizeH="0" baseline="0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kumimoji="0" lang="en-US" altLang="en-US" sz="1800" b="1" i="0" u="none" strike="noStrike" normalizeH="0" baseline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1800" b="1" i="0" u="none" strike="noStrike" normalizeH="0" baseline="0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българите</a:t>
            </a:r>
            <a:r>
              <a:rPr kumimoji="0" lang="en-US" altLang="en-US" sz="1800" b="1" i="0" u="none" strike="noStrike" normalizeH="0" baseline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kumimoji="0" lang="en-US" altLang="en-US" sz="1800" b="1" i="0" u="none" strike="noStrike" normalizeH="0" baseline="0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Ден</a:t>
            </a:r>
            <a:r>
              <a:rPr kumimoji="0" lang="en-US" altLang="en-US" sz="1800" b="1" i="0" u="none" strike="noStrike" normalizeH="0" baseline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1800" b="1" i="0" u="none" strike="noStrike" normalizeH="0" baseline="0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</a:t>
            </a:r>
            <a:r>
              <a:rPr kumimoji="0" lang="en-US" altLang="en-US" sz="1800" b="1" i="0" u="none" strike="noStrike" normalizeH="0" baseline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1800" b="1" i="0" u="none" strike="noStrike" normalizeH="0" baseline="0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почит</a:t>
            </a:r>
            <a:r>
              <a:rPr kumimoji="0" lang="en-US" altLang="en-US" sz="1800" b="1" i="0" u="none" strike="noStrike" normalizeH="0" baseline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1800" b="1" i="0" u="none" strike="noStrike" normalizeH="0" baseline="0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kumimoji="0" lang="en-US" altLang="en-US" sz="1800" b="1" i="0" u="none" strike="noStrike" normalizeH="0" baseline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1800" b="1" i="0" u="none" strike="noStrike" normalizeH="0" baseline="0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светите</a:t>
            </a:r>
            <a:r>
              <a:rPr kumimoji="0" lang="en-US" altLang="en-US" sz="1800" b="1" i="0" u="none" strike="noStrike" normalizeH="0" baseline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1800" b="1" i="0" u="none" strike="noStrike" normalizeH="0" baseline="0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братя</a:t>
            </a:r>
            <a:r>
              <a:rPr kumimoji="0" lang="en-US" altLang="en-US" sz="1800" b="1" i="0" u="none" strike="noStrike" normalizeH="0" baseline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1800" b="1" i="0" u="none" strike="noStrike" normalizeH="0" baseline="0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Кирил</a:t>
            </a:r>
            <a:r>
              <a:rPr kumimoji="0" lang="en-US" altLang="en-US" sz="1800" b="1" i="0" u="none" strike="noStrike" normalizeH="0" baseline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kumimoji="0" lang="en-US" altLang="en-US" sz="1800" b="1" i="0" u="none" strike="noStrike" normalizeH="0" baseline="0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Методий</a:t>
            </a:r>
            <a:r>
              <a:rPr kumimoji="0" lang="en-US" altLang="en-US" sz="1800" b="1" i="0" u="none" strike="noStrike" normalizeH="0" baseline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1" i="0" u="none" strike="noStrike" normalizeH="0" baseline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kumimoji="0" lang="en-US" altLang="en-US" sz="1800" b="1" i="0" u="none" strike="noStrike" normalizeH="0" baseline="0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Този</a:t>
            </a:r>
            <a:r>
              <a:rPr kumimoji="0" lang="en-US" altLang="en-US" sz="1800" b="1" i="0" u="none" strike="noStrike" normalizeH="0" baseline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1800" b="1" i="0" u="none" strike="noStrike" normalizeH="0" baseline="0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ден</a:t>
            </a:r>
            <a:r>
              <a:rPr kumimoji="0" lang="en-US" altLang="en-US" sz="1800" b="1" i="0" u="none" strike="noStrike" normalizeH="0" baseline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altLang="en-US" sz="1800" b="1" i="0" u="none" strike="noStrike" normalizeH="0" baseline="0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според</a:t>
            </a:r>
            <a:r>
              <a:rPr kumimoji="0" lang="en-US" altLang="en-US" sz="1800" b="1" i="0" u="none" strike="noStrike" normalizeH="0" baseline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1800" b="1" i="0" u="none" strike="noStrike" normalizeH="0" baseline="0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съвременната</a:t>
            </a:r>
            <a:r>
              <a:rPr kumimoji="0" lang="en-US" altLang="en-US" sz="1800" b="1" i="0" u="none" strike="noStrike" normalizeH="0" baseline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1800" b="1" i="0" u="none" strike="noStrike" normalizeH="0" baseline="0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терминология</a:t>
            </a:r>
            <a:r>
              <a:rPr kumimoji="0" lang="en-US" altLang="en-US" sz="1800" b="1" i="0" u="none" strike="noStrike" normalizeH="0" baseline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altLang="en-US" sz="1800" b="1" i="0" u="none" strike="noStrike" normalizeH="0" baseline="0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би</a:t>
            </a:r>
            <a:r>
              <a:rPr kumimoji="0" lang="en-US" altLang="en-US" sz="1800" b="1" i="0" u="none" strike="noStrike" normalizeH="0" baseline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1800" b="1" i="0" u="none" strike="noStrike" normalizeH="0" baseline="0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могъл</a:t>
            </a:r>
            <a:r>
              <a:rPr kumimoji="0" lang="en-US" altLang="en-US" sz="1800" b="1" i="0" u="none" strike="noStrike" normalizeH="0" baseline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1800" b="1" i="0" u="none" strike="noStrike" normalizeH="0" baseline="0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да</a:t>
            </a:r>
            <a:r>
              <a:rPr kumimoji="0" lang="en-US" altLang="en-US" sz="1800" b="1" i="0" u="none" strike="noStrike" normalizeH="0" baseline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1800" b="1" i="0" u="none" strike="noStrike" normalizeH="0" baseline="0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бъде</a:t>
            </a:r>
            <a:r>
              <a:rPr kumimoji="0" lang="en-US" altLang="en-US" sz="1800" b="1" i="0" u="none" strike="noStrike" normalizeH="0" baseline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1800" b="1" i="0" u="none" strike="noStrike" normalizeH="0" baseline="0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определен</a:t>
            </a:r>
            <a:r>
              <a:rPr kumimoji="0" lang="en-US" altLang="en-US" sz="1800" b="1" i="0" u="none" strike="noStrike" normalizeH="0" baseline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1800" b="1" i="0" u="none" strike="noStrike" normalizeH="0" baseline="0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като</a:t>
            </a:r>
            <a:r>
              <a:rPr kumimoji="0" lang="en-US" altLang="en-US" sz="1800" b="1" i="0" u="none" strike="noStrike" normalizeH="0" baseline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1800" b="1" i="0" u="none" strike="noStrike" normalizeH="0" baseline="0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продукт</a:t>
            </a:r>
            <a:r>
              <a:rPr kumimoji="0" lang="en-US" altLang="en-US" sz="1800" b="1" i="0" u="none" strike="noStrike" normalizeH="0" baseline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1800" b="1" i="0" u="none" strike="noStrike" normalizeH="0" baseline="0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kumimoji="0" lang="en-US" altLang="en-US" sz="1800" b="1" i="0" u="none" strike="noStrike" normalizeH="0" baseline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1800" b="1" i="0" u="none" strike="noStrike" normalizeH="0" baseline="0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волята</a:t>
            </a:r>
            <a:r>
              <a:rPr kumimoji="0" lang="en-US" altLang="en-US" sz="1800" b="1" i="0" u="none" strike="noStrike" normalizeH="0" baseline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1800" b="1" i="0" u="none" strike="noStrike" normalizeH="0" baseline="0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kumimoji="0" lang="en-US" altLang="en-US" sz="1800" b="1" i="0" u="none" strike="noStrike" normalizeH="0" baseline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1800" b="1" i="0" u="none" strike="noStrike" normalizeH="0" baseline="0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формиращото</a:t>
            </a:r>
            <a:r>
              <a:rPr kumimoji="0" lang="en-US" altLang="en-US" sz="1800" b="1" i="0" u="none" strike="noStrike" normalizeH="0" baseline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1800" b="1" i="0" u="none" strike="noStrike" normalizeH="0" baseline="0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се</a:t>
            </a:r>
            <a:r>
              <a:rPr kumimoji="0" lang="en-US" altLang="en-US" sz="1800" b="1" i="0" u="none" strike="noStrike" normalizeH="0" baseline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1800" b="1" i="0" u="none" strike="noStrike" normalizeH="0" baseline="0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през</a:t>
            </a:r>
            <a:r>
              <a:rPr kumimoji="0" lang="en-US" altLang="en-US" sz="1800" b="1" i="0" u="none" strike="noStrike" normalizeH="0" baseline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1800" b="1" i="0" u="none" strike="noStrike" normalizeH="0" baseline="0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Възраждането</a:t>
            </a:r>
            <a:r>
              <a:rPr kumimoji="0" lang="en-US" altLang="en-US" sz="1800" b="1" i="0" u="none" strike="noStrike" normalizeH="0" baseline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1800" b="1" i="0" u="none" strike="noStrike" normalizeH="0" baseline="0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гражданско</a:t>
            </a:r>
            <a:r>
              <a:rPr kumimoji="0" lang="en-US" altLang="en-US" sz="1800" b="1" i="0" u="none" strike="noStrike" normalizeH="0" baseline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1800" b="1" i="0" u="none" strike="noStrike" normalizeH="0" baseline="0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общество</a:t>
            </a:r>
            <a:r>
              <a:rPr kumimoji="0" lang="en-US" altLang="en-US" sz="1800" b="1" i="0" u="none" strike="noStrike" normalizeH="0" baseline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kumimoji="0" lang="en-US" altLang="en-US" sz="1800" b="1" i="0" u="none" strike="noStrike" normalizeH="0" baseline="0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етническите</a:t>
            </a:r>
            <a:r>
              <a:rPr kumimoji="0" lang="en-US" altLang="en-US" sz="1800" b="1" i="0" u="none" strike="noStrike" normalizeH="0" baseline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1800" b="1" i="0" u="none" strike="noStrike" normalizeH="0" baseline="0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граници</a:t>
            </a:r>
            <a:r>
              <a:rPr kumimoji="0" lang="en-US" altLang="en-US" sz="1800" b="1" i="0" u="none" strike="noStrike" normalizeH="0" baseline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1800" b="1" i="0" u="none" strike="noStrike" normalizeH="0" baseline="0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kumimoji="0" lang="en-US" altLang="en-US" sz="1800" b="1" i="0" u="none" strike="noStrike" normalizeH="0" baseline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1800" b="1" i="0" u="none" strike="noStrike" normalizeH="0" baseline="0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поробената</a:t>
            </a:r>
            <a:r>
              <a:rPr kumimoji="0" lang="en-US" altLang="en-US" sz="1800" b="1" i="0" u="none" strike="noStrike" normalizeH="0" baseline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1800" b="1" i="0" u="none" strike="noStrike" normalizeH="0" baseline="0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българска</a:t>
            </a:r>
            <a:r>
              <a:rPr kumimoji="0" lang="en-US" altLang="en-US" sz="1800" b="1" i="0" u="none" strike="noStrike" normalizeH="0" baseline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1800" b="1" i="0" u="none" strike="noStrike" normalizeH="0" baseline="0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държава</a:t>
            </a:r>
            <a:r>
              <a:rPr kumimoji="0" lang="en-US" altLang="en-US" sz="1800" b="1" i="0" u="none" strike="noStrike" normalizeH="0" baseline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32" y="1690688"/>
            <a:ext cx="5759938" cy="3395766"/>
          </a:xfrm>
          <a:prstGeom prst="rect">
            <a:avLst/>
          </a:prstGeom>
        </p:spPr>
      </p:pic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bg-B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Виктор Йошов </a:t>
            </a:r>
            <a:r>
              <a:rPr lang="en-US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VI </a:t>
            </a:r>
            <a:r>
              <a:rPr lang="bg-B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б клас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CCCDD-DC7D-4439-9F49-6AF6DF01A870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1513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00"/>
    </mc:Choice>
    <mc:Fallback xmlns="">
      <p:transition spd="slow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6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63490"/>
          </a:xfrm>
        </p:spPr>
        <p:txBody>
          <a:bodyPr>
            <a:noAutofit/>
          </a:bodyPr>
          <a:lstStyle/>
          <a:p>
            <a:pPr algn="ctr"/>
            <a:r>
              <a:rPr lang="bg-BG" sz="36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11</a:t>
            </a:r>
            <a:r>
              <a:rPr lang="en-US" sz="36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 </a:t>
            </a:r>
            <a:r>
              <a:rPr lang="bg-BG" sz="36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МАЙ</a:t>
            </a:r>
            <a:r>
              <a:rPr lang="en-US" sz="36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 </a:t>
            </a:r>
            <a:r>
              <a:rPr lang="bg-BG" sz="36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-</a:t>
            </a:r>
            <a:r>
              <a:rPr lang="en-US" sz="36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 </a:t>
            </a:r>
            <a:r>
              <a:rPr lang="bg-BG" sz="36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св.св.КИРИЛ И МЕТОДИЙ СПОМЕН ЗА ПЪРВИТЕ АПОСТОЛИ</a:t>
            </a:r>
            <a:endParaRPr lang="en-US" sz="36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593969" y="1459225"/>
            <a:ext cx="7166707" cy="48013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indent="0"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en-US" altLang="en-US" sz="1800" b="1" i="0" u="none" strike="noStrike" cap="none" normalizeH="0" baseline="0" dirty="0" smtClean="0">
                <a:ln>
                  <a:noFill/>
                </a:ln>
                <a:solidFill>
                  <a:srgbClr val="8B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Светският празник за Св.св.Кирил и Методий, който се доразвива като специфично българско явление, бележи началото си през Възраждането и се свързва с училищните тържества, които са били организирани на 11 май, когато Църквата отбелязва празника на двамата свети братя. </a:t>
            </a:r>
          </a:p>
          <a:p>
            <a:pPr marL="0" indent="0"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  През 1857 г. денят на светите братя е почетен в българската църква "Св. Стефан" в Цариград, заедно със служба и за св. Иван Рилски. От страниците на Цариградски вестник от 26 април 1858 г. будните ескизаарски граждани научават, че в Пловдив и други градове българите започнали да честват вместо „Три светии” „Св.Св. Кирил и Методий” като училищен празник. По същото време х. Г. Славов донася от Цариград „минейник – служба” за светите братя, съставен от архимандрит Неофит Рилски на църковно-славянски език. </a:t>
            </a:r>
          </a:p>
          <a:p>
            <a:pPr marL="0" indent="0"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ru-RU" altLang="en-US" sz="1800" b="1" dirty="0">
              <a:solidFill>
                <a:srgbClr val="8B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kumimoji="0" lang="en-US" altLang="en-US" sz="1800" b="1" i="0" u="none" strike="noStrike" cap="none" normalizeH="0" baseline="0" dirty="0" smtClean="0">
              <a:ln>
                <a:noFill/>
              </a:ln>
              <a:solidFill>
                <a:srgbClr val="8B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21427" y="1459225"/>
            <a:ext cx="3592235" cy="4717580"/>
          </a:xfrm>
          <a:prstGeom prst="rect">
            <a:avLst/>
          </a:prstGeom>
        </p:spPr>
      </p:pic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bg-B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Виктор Йошов </a:t>
            </a:r>
            <a:r>
              <a:rPr lang="en-US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VI </a:t>
            </a:r>
            <a:r>
              <a:rPr lang="bg-B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б клас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CCCDD-DC7D-4439-9F49-6AF6DF01A870}" type="slidenum">
              <a:rPr lang="en-US" smtClean="0"/>
              <a:t>3</a:t>
            </a:fld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9565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1162">
        <p:split orient="vert"/>
      </p:transition>
    </mc:Choice>
    <mc:Fallback xmlns="">
      <p:transition spd="slow" advTm="61162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bg-BG" sz="36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11</a:t>
            </a:r>
            <a:r>
              <a:rPr lang="en-US" sz="36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 </a:t>
            </a:r>
            <a:r>
              <a:rPr lang="bg-BG" sz="36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МАЙ</a:t>
            </a:r>
            <a:r>
              <a:rPr lang="en-US" sz="36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 </a:t>
            </a:r>
            <a:r>
              <a:rPr lang="bg-BG" sz="36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-</a:t>
            </a:r>
            <a:r>
              <a:rPr lang="en-US" sz="36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 </a:t>
            </a:r>
            <a:r>
              <a:rPr lang="bg-BG" sz="36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св.св.КИРИЛ И МЕТОДИЙ СПОМЕН ЗА ПЪРВИТЕ АПОСТОЛИ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82646" y="1883508"/>
            <a:ext cx="7838831" cy="2391508"/>
          </a:xfrm>
        </p:spPr>
        <p:txBody>
          <a:bodyPr>
            <a:normAutofit lnSpcReduction="10000"/>
          </a:bodyPr>
          <a:lstStyle/>
          <a:p>
            <a:pPr marL="0" indent="0"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11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май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1858 г.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този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ден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е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отпразнуван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и в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Ески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Загра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Стара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Загора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идея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учителя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С. П.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Иванов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с „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божествена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служба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” и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вълнуващо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слово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живота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делото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Кирил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Методий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altLang="en-US" sz="1800" b="1" dirty="0" smtClean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По-късно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една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от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църквите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града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– „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Св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Димитър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се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сдобива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с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второ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патронно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име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„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Св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Св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Кирил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Методий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”.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Ако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съдим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запазения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южния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вход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текст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това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е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станало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не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по-късно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от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1859 г.</a:t>
            </a:r>
          </a:p>
          <a:p>
            <a:pPr marL="0" indent="0"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От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1863 г., 11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май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се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установява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като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църковен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празник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светите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равноапостоли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Кирил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Методий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altLang="en-US" sz="1800" b="1" dirty="0" smtClean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bg-BG" altLang="en-US" sz="1800" b="1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704" y="1834662"/>
            <a:ext cx="3119558" cy="453035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64258" y="4064001"/>
            <a:ext cx="3486883" cy="2301020"/>
          </a:xfrm>
          <a:prstGeom prst="rect">
            <a:avLst/>
          </a:prstGeom>
        </p:spPr>
      </p:pic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bg-B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Виктор Йошов </a:t>
            </a:r>
            <a:r>
              <a:rPr lang="en-US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VI </a:t>
            </a:r>
            <a:r>
              <a:rPr lang="bg-B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б клас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CCCDD-DC7D-4439-9F49-6AF6DF01A870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1250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992"/>
    </mc:Choice>
    <mc:Fallback xmlns="">
      <p:transition spd="slow" advTm="189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9354" y="365126"/>
            <a:ext cx="10564446" cy="1018198"/>
          </a:xfrm>
        </p:spPr>
        <p:txBody>
          <a:bodyPr>
            <a:noAutofit/>
          </a:bodyPr>
          <a:lstStyle/>
          <a:p>
            <a:pPr algn="ctr"/>
            <a:r>
              <a:rPr lang="bg-BG" sz="36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11</a:t>
            </a:r>
            <a:r>
              <a:rPr lang="en-US" sz="36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 </a:t>
            </a:r>
            <a:r>
              <a:rPr lang="bg-BG" sz="36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МАЙ</a:t>
            </a:r>
            <a:r>
              <a:rPr lang="en-US" sz="36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 </a:t>
            </a:r>
            <a:r>
              <a:rPr lang="bg-BG" sz="36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-</a:t>
            </a:r>
            <a:r>
              <a:rPr lang="en-US" sz="36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 </a:t>
            </a:r>
            <a:r>
              <a:rPr lang="bg-BG" sz="36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св.св.КИРИЛ И МЕТОДИЙ СПОМЕН ЗА ПЪРВИТЕ АПОСТОЛИ</a:t>
            </a:r>
            <a:endParaRPr lang="en-US" sz="36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53292" y="1460366"/>
            <a:ext cx="5478586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bg-BG" altLang="en-US" b="1" dirty="0" smtClean="0">
                <a:solidFill>
                  <a:srgbClr val="8B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altLang="en-US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След</a:t>
            </a:r>
            <a:r>
              <a:rPr lang="en-US" altLang="en-US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Освобождението</a:t>
            </a:r>
            <a:r>
              <a:rPr lang="en-US" altLang="en-US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11 </a:t>
            </a:r>
            <a:r>
              <a:rPr lang="en-US" altLang="en-US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май</a:t>
            </a:r>
            <a:r>
              <a:rPr lang="en-US" altLang="en-US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става</a:t>
            </a:r>
            <a:r>
              <a:rPr lang="en-US" altLang="en-US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общоучилищен</a:t>
            </a:r>
            <a:r>
              <a:rPr lang="en-US" altLang="en-US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празник</a:t>
            </a:r>
            <a:r>
              <a:rPr lang="en-US" altLang="en-US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en-US" altLang="en-US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славянските</a:t>
            </a:r>
            <a:r>
              <a:rPr lang="en-US" altLang="en-US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първоучители</a:t>
            </a:r>
            <a:r>
              <a:rPr lang="en-US" altLang="en-US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altLang="en-US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Тогава</a:t>
            </a:r>
            <a:r>
              <a:rPr lang="en-US" altLang="en-US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се</a:t>
            </a:r>
            <a:r>
              <a:rPr lang="en-US" altLang="en-US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заражда</a:t>
            </a:r>
            <a:r>
              <a:rPr lang="en-US" altLang="en-US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идеята</a:t>
            </a:r>
            <a:r>
              <a:rPr lang="en-US" altLang="en-US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</a:t>
            </a:r>
            <a:r>
              <a:rPr lang="en-US" altLang="en-US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химн</a:t>
            </a:r>
            <a:r>
              <a:rPr lang="en-US" altLang="en-US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През </a:t>
            </a:r>
            <a:r>
              <a:rPr lang="en-US" altLang="en-US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1892 г. в </a:t>
            </a:r>
            <a:r>
              <a:rPr lang="en-US" altLang="en-US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Русе</a:t>
            </a:r>
            <a:r>
              <a:rPr lang="en-US" altLang="en-US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Стоян</a:t>
            </a:r>
            <a:r>
              <a:rPr lang="en-US" altLang="en-US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Михайловски</a:t>
            </a:r>
            <a:r>
              <a:rPr lang="en-US" altLang="en-US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тогава</a:t>
            </a:r>
            <a:r>
              <a:rPr lang="en-US" altLang="en-US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учител</a:t>
            </a:r>
            <a:r>
              <a:rPr lang="en-US" altLang="en-US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en-US" altLang="en-US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Мъжката</a:t>
            </a:r>
            <a:r>
              <a:rPr lang="en-US" altLang="en-US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гимназия</a:t>
            </a:r>
            <a:r>
              <a:rPr lang="en-US" altLang="en-US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написва</a:t>
            </a:r>
            <a:r>
              <a:rPr lang="en-US" altLang="en-US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"</a:t>
            </a:r>
            <a:r>
              <a:rPr lang="en-US" altLang="en-US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Върви</a:t>
            </a:r>
            <a:r>
              <a:rPr lang="en-US" altLang="en-US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народе</a:t>
            </a:r>
            <a:r>
              <a:rPr lang="en-US" altLang="en-US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възродени</a:t>
            </a:r>
            <a:r>
              <a:rPr lang="en-US" altLang="en-US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". През </a:t>
            </a:r>
            <a:r>
              <a:rPr lang="en-US" altLang="en-US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май</a:t>
            </a:r>
            <a:r>
              <a:rPr lang="en-US" altLang="en-US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1901г. </a:t>
            </a:r>
            <a:r>
              <a:rPr lang="en-US" altLang="en-US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учителят</a:t>
            </a:r>
            <a:r>
              <a:rPr lang="en-US" altLang="en-US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от</a:t>
            </a:r>
            <a:r>
              <a:rPr lang="en-US" altLang="en-US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Петокласното</a:t>
            </a:r>
            <a:r>
              <a:rPr lang="en-US" altLang="en-US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Ловчанско</a:t>
            </a:r>
            <a:r>
              <a:rPr lang="en-US" altLang="en-US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училище</a:t>
            </a:r>
            <a:r>
              <a:rPr lang="en-US" altLang="en-US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Панайот</a:t>
            </a:r>
            <a:r>
              <a:rPr lang="en-US" altLang="en-US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Пипков</a:t>
            </a:r>
            <a:r>
              <a:rPr lang="en-US" altLang="en-US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написва</a:t>
            </a:r>
            <a:r>
              <a:rPr lang="en-US" altLang="en-US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музиката</a:t>
            </a:r>
            <a:r>
              <a:rPr lang="en-US" altLang="en-US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към</a:t>
            </a:r>
            <a:r>
              <a:rPr lang="en-US" altLang="en-US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текста</a:t>
            </a:r>
            <a:r>
              <a:rPr lang="en-US" altLang="en-US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bg-BG" altLang="en-US" b="1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bg-BG" altLang="en-US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въвеждането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Григорианския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календар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през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1916 г.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празникът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отбелязван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от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държава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Църква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вече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се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чества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един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ден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само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24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май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След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1969 г.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се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провежда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изкуствена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секуларизация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чрез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отделяне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църковния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от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светския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календар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затова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днес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вече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си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имаме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два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празника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църковен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(11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май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) и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светски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(24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май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en-US" altLang="en-US" b="1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bg-BG" altLang="en-US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en-US" altLang="en-US" b="1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33475" y="1609969"/>
            <a:ext cx="5703435" cy="4165600"/>
          </a:xfrm>
          <a:prstGeom prst="rect">
            <a:avLst/>
          </a:prstGeom>
        </p:spPr>
      </p:pic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bg-B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Виктор Йошов </a:t>
            </a:r>
            <a:r>
              <a:rPr lang="en-US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VI </a:t>
            </a:r>
            <a:r>
              <a:rPr lang="bg-B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б клас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CCCDD-DC7D-4439-9F49-6AF6DF01A870}" type="slidenum">
              <a:rPr lang="en-US" smtClean="0"/>
              <a:t>5</a:t>
            </a:fld>
            <a:endParaRPr lang="en-US"/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176174752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 advTm="30568"/>
    </mc:Choice>
    <mc:Fallback xmlns="">
      <p:transition spd="slow" advTm="305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bg-BG" sz="36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11</a:t>
            </a:r>
            <a:r>
              <a:rPr lang="en-US" sz="36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 </a:t>
            </a:r>
            <a:r>
              <a:rPr lang="bg-BG" sz="36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МАЙ</a:t>
            </a:r>
            <a:r>
              <a:rPr lang="en-US" sz="36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 </a:t>
            </a:r>
            <a:r>
              <a:rPr lang="bg-BG" sz="36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-</a:t>
            </a:r>
            <a:r>
              <a:rPr lang="en-US" sz="36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 </a:t>
            </a:r>
            <a:r>
              <a:rPr lang="bg-BG" sz="36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св.св.КИРИЛ И МЕТОДИЙ СПОМЕН ЗА ПЪРВИТЕ АПОСТОЛИ</a:t>
            </a:r>
            <a:endParaRPr lang="en-US" sz="36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597876" y="1796285"/>
            <a:ext cx="10755924" cy="3139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indent="0"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bg-BG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годините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засилен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интерес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към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историческо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ни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минало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преоткриване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важни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моменти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свьрзани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с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периоди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вьзход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бьлгарската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дьржава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нашите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вьзрожденци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отделят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достойно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място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ролята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славянските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просветители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културно-историческото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Източна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Европа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 </a:t>
            </a:r>
          </a:p>
          <a:p>
            <a:pPr marL="0" indent="0"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bg-BG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След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повече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от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един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век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през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1980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год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.,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това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признание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bg-BG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идва 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от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папа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bg-BG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Й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оан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Павел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II,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който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ги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обявява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покровители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Европа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bg-BG" altLang="en-US" sz="1800" b="1" dirty="0" smtClean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	11 </a:t>
            </a:r>
            <a:r>
              <a:rPr lang="ru-RU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май е значим, доколкото е положил началото на една „славянска култура”, която и днес продължава да сближава отделните славянски племена. Този ден е важен и доколкото отваря една от онези страници в историята, в които „българският гений е записал важни и знаменити събития”, доколкото и ние сме допринесли с нещо „за историята на общочовеческия напредък”.</a:t>
            </a:r>
          </a:p>
          <a:p>
            <a:pPr marL="0" marR="0" lvl="0" indent="0"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bg-BG" altLang="en-US" sz="1800" b="1" dirty="0" smtClean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bg-B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Виктор Йошов </a:t>
            </a:r>
            <a:r>
              <a:rPr lang="en-US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VI </a:t>
            </a:r>
            <a:r>
              <a:rPr lang="bg-B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б клас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CCCDD-DC7D-4439-9F49-6AF6DF01A870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555709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 advTm="32176"/>
    </mc:Choice>
    <mc:Fallback xmlns="">
      <p:transition spd="slow" advTm="321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69462" y="1645484"/>
            <a:ext cx="664893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bg-BG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Писмените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извори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не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ни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предлагат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достатъчно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данни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затова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сега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историческата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наука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са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малко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твьрдо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установените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факти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от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жизнения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пьт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дейността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двамата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братя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в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Солун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Бащата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Льв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е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друнгарий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висока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военна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административна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длъжност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държавната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йерархия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От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по-късни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извори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е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известно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че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майката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Мария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е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от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славянски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произход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bg-BG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Светското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име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Методий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не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е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известно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След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10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годишна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административна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дейност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като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управител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област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северно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от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Солун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той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се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оттегля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манастира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Полихрон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Мала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Азия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пьрвоначално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като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монах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а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по-кьсно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като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игумен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манастира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bg-BG" altLang="en-US" b="1" dirty="0" smtClean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bg-BG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През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периода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от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860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до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867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год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Участва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различни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мисии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заедно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с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брат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си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Кирил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при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хазарите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в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Моравия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Рим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Венеция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След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869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год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се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установява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Панония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като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папски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пратеник</a:t>
            </a:r>
            <a:r>
              <a:rPr lang="en-US" altLang="en-US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altLang="en-US" b="1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9835" y="1521443"/>
            <a:ext cx="3490234" cy="4648356"/>
          </a:xfrm>
          <a:prstGeom prst="rect">
            <a:avLst/>
          </a:prstGeom>
        </p:spPr>
      </p:pic>
      <p:sp>
        <p:nvSpPr>
          <p:cNvPr id="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2895378" y="258469"/>
            <a:ext cx="7026282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36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КИРИЛ И МЕТОДИЙ</a:t>
            </a:r>
            <a:r>
              <a:rPr lang="bg-BG" altLang="en-US" sz="36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 - </a:t>
            </a:r>
            <a:r>
              <a:rPr lang="en-US" altLang="en-US" sz="36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 </a:t>
            </a:r>
            <a:r>
              <a:rPr lang="en-US" altLang="en-US" sz="36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Живот</a:t>
            </a:r>
            <a:r>
              <a:rPr lang="en-US" altLang="en-US" sz="36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 и </a:t>
            </a:r>
            <a:r>
              <a:rPr lang="en-US" altLang="en-US" sz="36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дело</a:t>
            </a:r>
            <a:endParaRPr lang="en-US" altLang="en-US" sz="3600" b="1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3600" b="1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bg-B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Виктор Йошов </a:t>
            </a:r>
            <a:r>
              <a:rPr lang="en-US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VI </a:t>
            </a:r>
            <a:r>
              <a:rPr lang="bg-B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б клас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CCCDD-DC7D-4439-9F49-6AF6DF01A870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0106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408"/>
    </mc:Choice>
    <mc:Fallback xmlns="">
      <p:transition spd="slow" advTm="344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altLang="en-US" sz="36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КИРИЛ И МЕТОДИЙ</a:t>
            </a:r>
            <a:r>
              <a:rPr lang="bg-BG" altLang="en-US" sz="36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 - </a:t>
            </a:r>
            <a:r>
              <a:rPr lang="en-US" altLang="en-US" sz="36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 </a:t>
            </a:r>
            <a:r>
              <a:rPr lang="en-US" altLang="en-US" sz="36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Живот</a:t>
            </a:r>
            <a:r>
              <a:rPr lang="en-US" altLang="en-US" sz="36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 и </a:t>
            </a:r>
            <a:r>
              <a:rPr lang="en-US" altLang="en-US" sz="36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дело</a:t>
            </a:r>
            <a:endParaRPr lang="en-US" sz="36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56888"/>
            <a:ext cx="10595708" cy="3770190"/>
          </a:xfrm>
        </p:spPr>
        <p:txBody>
          <a:bodyPr>
            <a:normAutofit/>
          </a:bodyPr>
          <a:lstStyle/>
          <a:p>
            <a:pPr marL="0" lvl="0" indent="0"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bg-BG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Към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873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год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.,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след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като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е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освободен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от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заточение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наложено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му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от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църковен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съд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защото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„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проповядвал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незаконно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”,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Методий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се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връща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Панония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а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по-късно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Моравия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където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е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ръкоположен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отново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епископ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Умира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6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април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885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год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и е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погребан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във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Велеград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столицата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Великоморавия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bg-BG" altLang="en-US" sz="1800" b="1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bg-BG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Въпреки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че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е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подложен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непрекъснати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гонения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от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немските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духовници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той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оставя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завидно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наследство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от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преводни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оригинални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книги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подготвя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около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200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ученици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свещеници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които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да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проповядват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християнската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вяра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славянски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език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bg-BG" altLang="en-US" sz="1800" b="1" dirty="0" smtClean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bg-BG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Константин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е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светското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име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седмото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дете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Лъв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Мария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Монашеското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име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Кирил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той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приема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50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дни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преди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смъртта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си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Роден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е в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края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826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или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началото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827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година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Получил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образование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прочутата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Магнаурска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школа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при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мъдри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учители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патриарх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Фотий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Лъв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Граматик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Титлата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„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философ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получава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именно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тук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изключителните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си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интелектуални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умения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bg-BG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  <a:p>
            <a:pPr marL="0" lvl="0" indent="0"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bg-BG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През 855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год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осъществява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първата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си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дипломатическа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мисия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при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арабския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халиф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Мутавакил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След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завръщането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от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Багдад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се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установява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при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своя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брат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манастира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Полихрон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1800" b="1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bg-B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Виктор Йошов </a:t>
            </a:r>
            <a:r>
              <a:rPr lang="en-US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VI </a:t>
            </a:r>
            <a:r>
              <a:rPr lang="bg-B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б клас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CCCDD-DC7D-4439-9F49-6AF6DF01A870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3605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400"/>
    </mc:Choice>
    <mc:Fallback xmlns="">
      <p:transition spd="slow" advTm="384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7">
                                          <p:stCondLst>
                                            <p:cond delay="163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42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42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7">
                                          <p:stCondLst>
                                            <p:cond delay="411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42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42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7">
                                          <p:stCondLst>
                                            <p:cond delay="163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42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42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7">
                                          <p:stCondLst>
                                            <p:cond delay="411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42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42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7">
                                          <p:stCondLst>
                                            <p:cond delay="163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42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42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7">
                                          <p:stCondLst>
                                            <p:cond delay="411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42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42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7">
                                          <p:stCondLst>
                                            <p:cond delay="163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42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42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7">
                                          <p:stCondLst>
                                            <p:cond delay="411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42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42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altLang="en-US" sz="36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КИРИЛ И МЕТОДИЙ</a:t>
            </a:r>
            <a:r>
              <a:rPr lang="bg-BG" altLang="en-US" sz="36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 - </a:t>
            </a:r>
            <a:r>
              <a:rPr lang="en-US" altLang="en-US" sz="36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 </a:t>
            </a:r>
            <a:r>
              <a:rPr lang="en-US" altLang="en-US" sz="36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Живот</a:t>
            </a:r>
            <a:r>
              <a:rPr lang="en-US" altLang="en-US" sz="36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 и </a:t>
            </a:r>
            <a:r>
              <a:rPr lang="en-US" altLang="en-US" sz="36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дело</a:t>
            </a:r>
            <a:endParaRPr lang="en-US" sz="36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bg-BG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По-късно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изпълнява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различни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дипломатически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религиозни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мисии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при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хазарите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Моравия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Рим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Венеция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През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декември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867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год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заедно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с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брат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си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Методий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техните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ученици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са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приети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Рим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от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папа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Адриан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II,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който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тържествено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освещава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славянските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книги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В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същата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година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е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една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от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най-значимите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му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публични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изяви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При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диспута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във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Венеция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с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привържениците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„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триезичието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”,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според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които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словото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божие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може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да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се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проповядва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само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три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езика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европейски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латински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гръцки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Константин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bg-BG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Кирил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Философ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изнася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реч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която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</a:t>
            </a:r>
            <a:r>
              <a:rPr lang="bg-BG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щ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итава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славянския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език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Забележителни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са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поколения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наред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неговите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слова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: „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Бог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не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праща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ли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еднакво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дъжд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всички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Също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тъй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слънцето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не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грее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ли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всички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? И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не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дишаме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ли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еднакво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всички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въздух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? И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как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вие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не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се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срамувате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като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признавате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само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три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езика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като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повелявате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щото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всички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други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народи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да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бъдат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глухи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слепи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?”</a:t>
            </a:r>
          </a:p>
          <a:p>
            <a:pPr marL="0" lvl="0" indent="0"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bg-BG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Житейският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път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Константин</a:t>
            </a:r>
            <a:r>
              <a:rPr lang="bg-BG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bg-BG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Кирил</a:t>
            </a:r>
            <a:r>
              <a:rPr lang="en-US" altLang="en-US" sz="1800" b="1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Философ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прекъсва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14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февруари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869 </a:t>
            </a:r>
            <a:r>
              <a:rPr lang="en-US" altLang="en-US" sz="1800" b="1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год</a:t>
            </a:r>
            <a:r>
              <a:rPr lang="en-US" altLang="en-US" sz="18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b="1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bg-B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Виктор Йошов </a:t>
            </a:r>
            <a:r>
              <a:rPr lang="en-US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VI </a:t>
            </a:r>
            <a:r>
              <a:rPr lang="bg-B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б клас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CCCDD-DC7D-4439-9F49-6AF6DF01A870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4887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576"/>
    </mc:Choice>
    <mc:Fallback xmlns="">
      <p:transition spd="slow" advTm="355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61662" y="2099164"/>
            <a:ext cx="8128000" cy="878497"/>
          </a:xfrm>
        </p:spPr>
        <p:txBody>
          <a:bodyPr>
            <a:noAutofit/>
          </a:bodyPr>
          <a:lstStyle/>
          <a:p>
            <a:pPr marL="0" indent="0" algn="r">
              <a:buNone/>
            </a:pPr>
            <a:r>
              <a:rPr lang="bg-BG" sz="54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Благодаря за вниманието</a:t>
            </a:r>
            <a:endParaRPr lang="en-US" sz="5400" b="1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bg-B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Виктор Йошов </a:t>
            </a:r>
            <a:r>
              <a:rPr lang="en-US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VI </a:t>
            </a:r>
            <a:r>
              <a:rPr lang="bg-B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б клас</a:t>
            </a:r>
            <a:endParaRPr lang="en-US" dirty="0"/>
          </a:p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CCCDD-DC7D-4439-9F49-6AF6DF01A870}" type="slidenum">
              <a:rPr lang="en-US" smtClean="0"/>
              <a:t>10</a:t>
            </a:fld>
            <a:endParaRPr lang="en-US"/>
          </a:p>
        </p:txBody>
      </p: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445087" y="560809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3985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6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1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7.1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269</TotalTime>
  <Words>1231</Words>
  <Application>Microsoft Office PowerPoint</Application>
  <PresentationFormat>Widescreen</PresentationFormat>
  <Paragraphs>57</Paragraphs>
  <Slides>10</Slides>
  <Notes>1</Notes>
  <HiddenSlides>0</HiddenSlides>
  <MMClips>2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Times New Roman</vt:lpstr>
      <vt:lpstr>Office Theme</vt:lpstr>
      <vt:lpstr>11 МАЙ - св.св.КИРИЛ И МЕТОДИЙ СПОМЕН ЗА ПЪРВИТЕ АПОСТОЛИ</vt:lpstr>
      <vt:lpstr>11 МАЙ - св.св.КИРИЛ И МЕТОДИЙ СПОМЕН ЗА ПЪРВИТЕ АПОСТОЛИ</vt:lpstr>
      <vt:lpstr>11 МАЙ - св.св.КИРИЛ И МЕТОДИЙ СПОМЕН ЗА ПЪРВИТЕ АПОСТОЛИ</vt:lpstr>
      <vt:lpstr>11 МАЙ - св.св.КИРИЛ И МЕТОДИЙ СПОМЕН ЗА ПЪРВИТЕ АПОСТОЛИ</vt:lpstr>
      <vt:lpstr>11 МАЙ - св.св.КИРИЛ И МЕТОДИЙ СПОМЕН ЗА ПЪРВИТЕ АПОСТОЛИ</vt:lpstr>
      <vt:lpstr>11 МАЙ - св.св.КИРИЛ И МЕТОДИЙ СПОМЕН ЗА ПЪРВИТЕ АПОСТОЛИ</vt:lpstr>
      <vt:lpstr> КИРИЛ И МЕТОДИЙ -  Живот и дело </vt:lpstr>
      <vt:lpstr>КИРИЛ И МЕТОДИЙ -  Живот и дело</vt:lpstr>
      <vt:lpstr>КИРИЛ И МЕТОДИЙ -  Живот и дело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Viki</cp:lastModifiedBy>
  <cp:revision>24</cp:revision>
  <dcterms:created xsi:type="dcterms:W3CDTF">2020-05-01T17:14:08Z</dcterms:created>
  <dcterms:modified xsi:type="dcterms:W3CDTF">2020-05-02T15:37:14Z</dcterms:modified>
</cp:coreProperties>
</file>