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activeX/activeX1.xml" ContentType="application/vnd.ms-office.activeX+xml"/>
  <Override PartName="/ppt/activeX/activeX2.xml" ContentType="application/vnd.ms-office.activeX+xml"/>
  <Override PartName="/ppt/notesSlides/notesSlide1.xml" ContentType="application/vnd.openxmlformats-officedocument.presentationml.notesSlide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2"/>
  </p:notesMasterIdLst>
  <p:sldIdLst>
    <p:sldId id="256" r:id="rId2"/>
    <p:sldId id="257" r:id="rId3"/>
    <p:sldId id="258" r:id="rId4"/>
    <p:sldId id="262" r:id="rId5"/>
    <p:sldId id="264" r:id="rId6"/>
    <p:sldId id="263" r:id="rId7"/>
    <p:sldId id="269" r:id="rId8"/>
    <p:sldId id="265" r:id="rId9"/>
    <p:sldId id="266" r:id="rId10"/>
    <p:sldId id="261" r:id="rId11"/>
  </p:sldIdLst>
  <p:sldSz cx="9144000" cy="6858000" type="screen4x3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9966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1" autoAdjust="0"/>
    <p:restoredTop sz="94660"/>
  </p:normalViewPr>
  <p:slideViewPr>
    <p:cSldViewPr>
      <p:cViewPr varScale="1">
        <p:scale>
          <a:sx n="66" d="100"/>
          <a:sy n="66" d="100"/>
        </p:scale>
        <p:origin x="-142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06/relationships/vbaProject" Target="vbaProject.bin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1632B3-1ACF-4FD4-BF31-2F6AED99FED9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9065C3-A259-41BA-89AE-E4AED0B253D9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624296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9065C3-A259-41BA-89AE-E4AED0B253D9}" type="slidenum">
              <a:rPr lang="bg-BG" smtClean="0"/>
              <a:t>5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970594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0FA0B-7651-4CCD-86BF-99E2C3D94C1C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07E28-6734-4CF4-8B3F-14D9630E43E2}" type="slidenum">
              <a:rPr lang="bg-BG" smtClean="0"/>
              <a:t>‹#›</a:t>
            </a:fld>
            <a:endParaRPr lang="bg-BG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0FA0B-7651-4CCD-86BF-99E2C3D94C1C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07E28-6734-4CF4-8B3F-14D9630E43E2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0FA0B-7651-4CCD-86BF-99E2C3D94C1C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6E07E28-6734-4CF4-8B3F-14D9630E43E2}" type="slidenum">
              <a:rPr lang="bg-BG" smtClean="0"/>
              <a:t>‹#›</a:t>
            </a:fld>
            <a:endParaRPr lang="bg-BG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0FA0B-7651-4CCD-86BF-99E2C3D94C1C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07E28-6734-4CF4-8B3F-14D9630E43E2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0FA0B-7651-4CCD-86BF-99E2C3D94C1C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07E28-6734-4CF4-8B3F-14D9630E43E2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0FA0B-7651-4CCD-86BF-99E2C3D94C1C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07E28-6734-4CF4-8B3F-14D9630E43E2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0FA0B-7651-4CCD-86BF-99E2C3D94C1C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07E28-6734-4CF4-8B3F-14D9630E43E2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0FA0B-7651-4CCD-86BF-99E2C3D94C1C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07E28-6734-4CF4-8B3F-14D9630E43E2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0FA0B-7651-4CCD-86BF-99E2C3D94C1C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07E28-6734-4CF4-8B3F-14D9630E43E2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0FA0B-7651-4CCD-86BF-99E2C3D94C1C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07E28-6734-4CF4-8B3F-14D9630E43E2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0FA0B-7651-4CCD-86BF-99E2C3D94C1C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07E28-6734-4CF4-8B3F-14D9630E43E2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C70FA0B-7651-4CCD-86BF-99E2C3D94C1C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6E07E28-6734-4CF4-8B3F-14D9630E43E2}" type="slidenum">
              <a:rPr lang="bg-BG" smtClean="0"/>
              <a:t>‹#›</a:t>
            </a:fld>
            <a:endParaRPr lang="bg-BG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7.png"/><Relationship Id="rId5" Type="http://schemas.openxmlformats.org/officeDocument/2006/relationships/image" Target="../media/image6.jp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2.xml"/><Relationship Id="rId7" Type="http://schemas.openxmlformats.org/officeDocument/2006/relationships/image" Target="../media/image10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2.wmf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0.wmf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5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0.wmf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6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0.wmf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810" y="692696"/>
            <a:ext cx="9120190" cy="1828800"/>
          </a:xfrm>
        </p:spPr>
        <p:txBody>
          <a:bodyPr>
            <a:noAutofit/>
            <a:scene3d>
              <a:camera prst="orthographicFront"/>
              <a:lightRig rig="soft" dir="t">
                <a:rot lat="0" lon="0" rev="17220000"/>
              </a:lightRig>
            </a:scene3d>
            <a:sp3d extrusionH="57150" prstMaterial="softEdge">
              <a:bevelT w="69850" h="69850" prst="divot"/>
            </a:sp3d>
          </a:bodyPr>
          <a:lstStyle/>
          <a:p>
            <a:r>
              <a:rPr lang="ru-RU" sz="4000" dirty="0" smtClean="0">
                <a:ln w="11430"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9966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11 май  - </a:t>
            </a:r>
            <a:br>
              <a:rPr lang="ru-RU" sz="4000" dirty="0" smtClean="0">
                <a:ln w="11430"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9966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</a:br>
            <a:r>
              <a:rPr lang="ru-RU" sz="4000" dirty="0" smtClean="0">
                <a:ln w="11430"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9966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СВ</a:t>
            </a:r>
            <a:r>
              <a:rPr lang="ru-RU" sz="4000" dirty="0">
                <a:ln w="11430"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9966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. СВ. КИРИЛ И </a:t>
            </a:r>
            <a:r>
              <a:rPr lang="ru-RU" sz="4000" dirty="0" smtClean="0">
                <a:ln w="11430"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9966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МЕТОДИЙ</a:t>
            </a:r>
            <a:br>
              <a:rPr lang="ru-RU" sz="4000" dirty="0" smtClean="0">
                <a:ln w="11430"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9966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</a:br>
            <a:r>
              <a:rPr lang="ru-RU" sz="4000" dirty="0" smtClean="0">
                <a:ln w="11430"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9966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СПОМЕН </a:t>
            </a:r>
            <a:r>
              <a:rPr lang="ru-RU" sz="4000" dirty="0">
                <a:ln w="11430"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9966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ЗА ПЪРВИТЕ АПОСТОЛИ</a:t>
            </a:r>
            <a:r>
              <a:rPr lang="bg-BG" sz="4000" dirty="0">
                <a:ln w="11430"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9966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 </a:t>
            </a:r>
            <a:endParaRPr lang="bg-BG" sz="4000" dirty="0">
              <a:ln w="11430">
                <a:solidFill>
                  <a:schemeClr val="accent1">
                    <a:lumMod val="50000"/>
                  </a:schemeClr>
                </a:solidFill>
              </a:ln>
              <a:solidFill>
                <a:srgbClr val="996600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558" y="2636912"/>
            <a:ext cx="6048672" cy="34023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365543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76" y="836712"/>
            <a:ext cx="3744416" cy="48485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Rounded Rectangle 6"/>
          <p:cNvSpPr/>
          <p:nvPr/>
        </p:nvSpPr>
        <p:spPr>
          <a:xfrm>
            <a:off x="4139952" y="404664"/>
            <a:ext cx="4896544" cy="626469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bg-BG" b="1" dirty="0">
                <a:solidFill>
                  <a:schemeClr val="accent1">
                    <a:lumMod val="50000"/>
                  </a:schemeClr>
                </a:solidFill>
                <a:latin typeface="Bookman Old Style" pitchFamily="18" charset="0"/>
              </a:rPr>
              <a:t>На 11 май </a:t>
            </a:r>
            <a:r>
              <a:rPr lang="bg-BG" b="1" dirty="0">
                <a:solidFill>
                  <a:schemeClr val="accent1">
                    <a:lumMod val="50000"/>
                  </a:schemeClr>
                </a:solidFill>
                <a:latin typeface="Bookman Old Style" pitchFamily="18" charset="0"/>
                <a:cs typeface="Angsana New" pitchFamily="18" charset="-34"/>
              </a:rPr>
              <a:t>Българската п</a:t>
            </a:r>
            <a:r>
              <a:rPr lang="bg-BG" b="1" dirty="0">
                <a:solidFill>
                  <a:schemeClr val="accent1">
                    <a:lumMod val="50000"/>
                  </a:schemeClr>
                </a:solidFill>
                <a:latin typeface="Bookman Old Style" pitchFamily="18" charset="0"/>
              </a:rPr>
              <a:t>равославна църква почита паметта на Светите братя Кирил и Методий – създателите на славянобългарската писменост. До средата на XIX век паметта им била отбелязвана поотделно – Св. Кирил на 14 февруари и Св. Методий на 6 април. През 1863 година 11 май става официален църковен празник – ден на Светите равноапостоли Кирил и Методий. След Освобождението на България от османско иго празникът става и общоучилищен. През 1969 година честването на Светите братя се разделя на църковно (11 май) и светско(24 май</a:t>
            </a:r>
            <a:r>
              <a:rPr lang="bg-BG" b="1" dirty="0" smtClean="0">
                <a:solidFill>
                  <a:schemeClr val="accent1">
                    <a:lumMod val="50000"/>
                  </a:schemeClr>
                </a:solidFill>
                <a:latin typeface="Bookman Old Style" pitchFamily="18" charset="0"/>
              </a:rPr>
              <a:t>).</a:t>
            </a:r>
          </a:p>
          <a:p>
            <a:pPr algn="just"/>
            <a:r>
              <a:rPr lang="bg-BG" b="1" dirty="0" smtClean="0">
                <a:solidFill>
                  <a:schemeClr val="accent1">
                    <a:lumMod val="50000"/>
                  </a:schemeClr>
                </a:solidFill>
                <a:latin typeface="Bookman Old Style" pitchFamily="18" charset="0"/>
              </a:rPr>
              <a:t> През </a:t>
            </a:r>
            <a:r>
              <a:rPr lang="bg-BG" b="1" dirty="0">
                <a:solidFill>
                  <a:schemeClr val="accent1">
                    <a:lumMod val="50000"/>
                  </a:schemeClr>
                </a:solidFill>
                <a:latin typeface="Bookman Old Style" pitchFamily="18" charset="0"/>
              </a:rPr>
              <a:t>1980 година папа Йоан Павел II ги обявява за съпокровители на Европа</a:t>
            </a:r>
            <a:r>
              <a:rPr lang="bg-BG" b="1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41671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98917" y="620688"/>
            <a:ext cx="84969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4000" b="1" cap="all" dirty="0" smtClean="0">
                <a:ln w="11430">
                  <a:solidFill>
                    <a:srgbClr val="663300"/>
                  </a:solidFill>
                </a:ln>
                <a:solidFill>
                  <a:srgbClr val="9966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ea typeface="+mj-ea"/>
                <a:cs typeface="+mj-cs"/>
              </a:rPr>
              <a:t>Кои са</a:t>
            </a:r>
          </a:p>
          <a:p>
            <a:pPr algn="ctr"/>
            <a:r>
              <a:rPr lang="bg-BG" sz="4000" b="1" cap="all" dirty="0" smtClean="0">
                <a:ln w="11430">
                  <a:solidFill>
                    <a:srgbClr val="663300"/>
                  </a:solidFill>
                </a:ln>
                <a:solidFill>
                  <a:srgbClr val="9966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ea typeface="+mj-ea"/>
                <a:cs typeface="+mj-cs"/>
              </a:rPr>
              <a:t> св.св кирил и методий?</a:t>
            </a:r>
            <a:endParaRPr lang="bg-BG" dirty="0">
              <a:ln w="11430">
                <a:solidFill>
                  <a:srgbClr val="663300"/>
                </a:solidFill>
              </a:ln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008" y="2132856"/>
            <a:ext cx="7343775" cy="36480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26475" y="598351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08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384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458" y="764704"/>
            <a:ext cx="6477000" cy="36385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Rounded Rectangle 2"/>
          <p:cNvSpPr/>
          <p:nvPr/>
        </p:nvSpPr>
        <p:spPr>
          <a:xfrm>
            <a:off x="467544" y="5013176"/>
            <a:ext cx="7992888" cy="1440160"/>
          </a:xfrm>
          <a:prstGeom prst="roundRect">
            <a:avLst/>
          </a:prstGeom>
          <a:ln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fontAlgn="base"/>
            <a:r>
              <a:rPr lang="bg-BG" dirty="0" smtClean="0">
                <a:solidFill>
                  <a:srgbClr val="663300"/>
                </a:solidFill>
                <a:latin typeface="Arial Black" pitchFamily="34" charset="0"/>
              </a:rPr>
              <a:t>Знаете ли че, глаголицата </a:t>
            </a:r>
            <a:r>
              <a:rPr lang="bg-BG" dirty="0">
                <a:solidFill>
                  <a:srgbClr val="663300"/>
                </a:solidFill>
                <a:latin typeface="Arial Black" pitchFamily="34" charset="0"/>
              </a:rPr>
              <a:t>се състои от 41 знака, като всяка буква си има име -  а – аз, б – буки, в – веди, г – глагол и т.н. Името „азбука“ идва от първите </a:t>
            </a:r>
            <a:r>
              <a:rPr lang="bg-BG" dirty="0" smtClean="0">
                <a:solidFill>
                  <a:srgbClr val="663300"/>
                </a:solidFill>
                <a:latin typeface="Arial Black" pitchFamily="34" charset="0"/>
              </a:rPr>
              <a:t>две букви </a:t>
            </a:r>
            <a:r>
              <a:rPr lang="bg-BG" dirty="0">
                <a:solidFill>
                  <a:srgbClr val="663300"/>
                </a:solidFill>
                <a:latin typeface="Arial Black" pitchFamily="34" charset="0"/>
              </a:rPr>
              <a:t>– аз и буки</a:t>
            </a:r>
            <a:r>
              <a:rPr lang="bg-BG" dirty="0" smtClean="0">
                <a:solidFill>
                  <a:srgbClr val="663300"/>
                </a:solidFill>
                <a:latin typeface="Arial Black" pitchFamily="34" charset="0"/>
              </a:rPr>
              <a:t>. </a:t>
            </a:r>
            <a:r>
              <a:rPr lang="bg-BG" dirty="0">
                <a:solidFill>
                  <a:srgbClr val="663300"/>
                </a:solidFill>
                <a:latin typeface="Arial Black" pitchFamily="34" charset="0"/>
              </a:rPr>
              <a:t>Аналогично е </a:t>
            </a:r>
            <a:r>
              <a:rPr lang="bg-BG" dirty="0" smtClean="0">
                <a:solidFill>
                  <a:srgbClr val="663300"/>
                </a:solidFill>
                <a:latin typeface="Arial Black" pitchFamily="34" charset="0"/>
              </a:rPr>
              <a:t>и наименованието </a:t>
            </a:r>
            <a:r>
              <a:rPr lang="bg-BG" dirty="0">
                <a:solidFill>
                  <a:srgbClr val="663300"/>
                </a:solidFill>
                <a:latin typeface="Arial Black" pitchFamily="34" charset="0"/>
              </a:rPr>
              <a:t>на английски: </a:t>
            </a:r>
            <a:r>
              <a:rPr lang="de-DE" dirty="0" err="1" smtClean="0">
                <a:solidFill>
                  <a:srgbClr val="663300"/>
                </a:solidFill>
                <a:latin typeface="Arial Black" pitchFamily="34" charset="0"/>
              </a:rPr>
              <a:t>alphabet</a:t>
            </a:r>
            <a:r>
              <a:rPr lang="bg-BG" dirty="0" smtClean="0">
                <a:solidFill>
                  <a:srgbClr val="663300"/>
                </a:solidFill>
                <a:latin typeface="Arial Black" pitchFamily="34" charset="0"/>
              </a:rPr>
              <a:t>:</a:t>
            </a:r>
            <a:r>
              <a:rPr lang="de-DE" dirty="0" smtClean="0">
                <a:solidFill>
                  <a:srgbClr val="663300"/>
                </a:solidFill>
                <a:latin typeface="Arial Black" pitchFamily="34" charset="0"/>
              </a:rPr>
              <a:t> </a:t>
            </a:r>
            <a:r>
              <a:rPr lang="en-US" dirty="0">
                <a:solidFill>
                  <a:srgbClr val="663300"/>
                </a:solidFill>
                <a:latin typeface="Arial Black" pitchFamily="34" charset="0"/>
              </a:rPr>
              <a:t>alpha</a:t>
            </a:r>
            <a:r>
              <a:rPr lang="bg-BG" dirty="0">
                <a:solidFill>
                  <a:srgbClr val="663300"/>
                </a:solidFill>
                <a:latin typeface="Arial Black" pitchFamily="34" charset="0"/>
              </a:rPr>
              <a:t>+</a:t>
            </a:r>
            <a:r>
              <a:rPr lang="en-US" dirty="0">
                <a:solidFill>
                  <a:srgbClr val="663300"/>
                </a:solidFill>
                <a:latin typeface="Arial Black" pitchFamily="34" charset="0"/>
              </a:rPr>
              <a:t>beta</a:t>
            </a:r>
            <a:endParaRPr lang="bg-BG" dirty="0">
              <a:solidFill>
                <a:srgbClr val="6633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5511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8917" y="620688"/>
            <a:ext cx="84969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4000" b="1" cap="all" dirty="0" smtClean="0">
                <a:ln w="11430">
                  <a:solidFill>
                    <a:srgbClr val="663300"/>
                  </a:solidFill>
                </a:ln>
                <a:solidFill>
                  <a:srgbClr val="9966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ea typeface="+mj-ea"/>
                <a:cs typeface="+mj-cs"/>
              </a:rPr>
              <a:t>Проверете вашите</a:t>
            </a:r>
            <a:endParaRPr lang="bg-BG" dirty="0">
              <a:ln w="11430">
                <a:solidFill>
                  <a:srgbClr val="663300"/>
                </a:solidFill>
              </a:ln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688639" y="3140968"/>
            <a:ext cx="7917499" cy="1080120"/>
          </a:xfrm>
          <a:prstGeom prst="roundRect">
            <a:avLst/>
          </a:prstGeom>
          <a:ln>
            <a:solidFill>
              <a:srgbClr val="9966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663300"/>
                </a:solidFill>
                <a:latin typeface="Arial Black" pitchFamily="34" charset="0"/>
              </a:rPr>
              <a:t>1. На коя дата Православната църква почита паметта на</a:t>
            </a:r>
            <a:endParaRPr lang="bg-BG" b="1" dirty="0">
              <a:solidFill>
                <a:srgbClr val="663300"/>
              </a:solidFill>
              <a:latin typeface="Arial Black" pitchFamily="34" charset="0"/>
            </a:endParaRPr>
          </a:p>
        </p:txBody>
      </p:sp>
      <p:sp>
        <p:nvSpPr>
          <p:cNvPr id="6" name="Rounded Rectangle 5">
            <a:hlinkClick r:id="" action="ppaction://macro?name=checkanswer"/>
          </p:cNvPr>
          <p:cNvSpPr/>
          <p:nvPr/>
        </p:nvSpPr>
        <p:spPr>
          <a:xfrm>
            <a:off x="5004048" y="5013325"/>
            <a:ext cx="1440160" cy="432048"/>
          </a:xfrm>
          <a:prstGeom prst="roundRect">
            <a:avLst/>
          </a:prstGeom>
          <a:ln>
            <a:solidFill>
              <a:srgbClr val="9966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b="1" dirty="0" smtClean="0">
                <a:solidFill>
                  <a:srgbClr val="663300"/>
                </a:solidFill>
                <a:latin typeface="Arial Black" pitchFamily="34" charset="0"/>
              </a:rPr>
              <a:t>Провери</a:t>
            </a:r>
            <a:endParaRPr lang="bg-BG" b="1" dirty="0">
              <a:solidFill>
                <a:srgbClr val="663300"/>
              </a:solidFill>
              <a:latin typeface="Arial Black" pitchFamily="34" charset="0"/>
            </a:endParaRPr>
          </a:p>
        </p:txBody>
      </p:sp>
      <p:sp>
        <p:nvSpPr>
          <p:cNvPr id="4" name="CA"/>
          <p:cNvSpPr txBox="1"/>
          <p:nvPr/>
        </p:nvSpPr>
        <p:spPr>
          <a:xfrm>
            <a:off x="-2196752" y="349636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11 май</a:t>
            </a:r>
            <a:endParaRPr lang="bg-BG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23716" y="1309410"/>
            <a:ext cx="27724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4000" b="1" cap="all" dirty="0">
                <a:ln w="11430">
                  <a:solidFill>
                    <a:srgbClr val="663300"/>
                  </a:solidFill>
                </a:ln>
                <a:solidFill>
                  <a:srgbClr val="996600"/>
                </a:solidFill>
                <a:effectLst>
                  <a:glow rad="228600">
                    <a:srgbClr val="CEB966">
                      <a:satMod val="175000"/>
                      <a:alpha val="40000"/>
                    </a:srgb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знания!</a:t>
            </a:r>
            <a:endParaRPr lang="bg-BG" dirty="0"/>
          </a:p>
        </p:txBody>
      </p:sp>
      <p:sp>
        <p:nvSpPr>
          <p:cNvPr id="9" name="TextBox 8"/>
          <p:cNvSpPr txBox="1"/>
          <p:nvPr/>
        </p:nvSpPr>
        <p:spPr>
          <a:xfrm>
            <a:off x="1457895" y="3817476"/>
            <a:ext cx="5904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b="1" dirty="0">
                <a:solidFill>
                  <a:srgbClr val="663300"/>
                </a:solidFill>
                <a:latin typeface="Arial Black" pitchFamily="34" charset="0"/>
              </a:rPr>
              <a:t>светите братя Кирил и Методий?</a:t>
            </a:r>
            <a:endParaRPr lang="bg-BG" b="1" dirty="0">
              <a:solidFill>
                <a:srgbClr val="663300"/>
              </a:solidFill>
              <a:latin typeface="Arial Black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660232" y="5013325"/>
            <a:ext cx="432048" cy="432792"/>
          </a:xfrm>
          <a:prstGeom prst="rect">
            <a:avLst/>
          </a:prstGeom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2000" b="1" dirty="0" smtClean="0">
                <a:solidFill>
                  <a:schemeClr val="bg1"/>
                </a:solidFill>
              </a:rPr>
              <a:t>?</a:t>
            </a:r>
            <a:endParaRPr lang="bg-BG" sz="2000" b="1" dirty="0">
              <a:solidFill>
                <a:schemeClr val="bg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7402016" y="4989555"/>
            <a:ext cx="914400" cy="416790"/>
          </a:xfrm>
          <a:prstGeom prst="roundRect">
            <a:avLst/>
          </a:prstGeom>
          <a:ln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600" b="1" dirty="0" smtClean="0">
                <a:solidFill>
                  <a:srgbClr val="663300"/>
                </a:solidFill>
              </a:rPr>
              <a:t>11 май</a:t>
            </a:r>
            <a:endParaRPr lang="bg-BG" sz="1600" b="1" dirty="0">
              <a:solidFill>
                <a:srgbClr val="663300"/>
              </a:solidFill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033" name="AA" r:id="rId2" imgW="2523960" imgH="504720"/>
        </mc:Choice>
        <mc:Fallback>
          <p:control name="AA" r:id="rId2" imgW="2523960" imgH="504720">
            <p:pic>
              <p:nvPicPr>
                <p:cNvPr id="0" name="cc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63713" y="5013325"/>
                  <a:ext cx="2520950" cy="5032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34" name="TextBox1" r:id="rId3" imgW="2523960" imgH="504720"/>
        </mc:Choice>
        <mc:Fallback>
          <p:control name="TextBox1" r:id="rId3" imgW="2523960" imgH="504720">
            <p:pic>
              <p:nvPicPr>
                <p:cNvPr id="0" name="AA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63713" y="5013325"/>
                  <a:ext cx="2520950" cy="5032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73200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0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5" grpId="0"/>
      <p:bldP spid="14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/>
          <p:cNvSpPr/>
          <p:nvPr/>
        </p:nvSpPr>
        <p:spPr>
          <a:xfrm>
            <a:off x="806442" y="1732166"/>
            <a:ext cx="7917499" cy="1080120"/>
          </a:xfrm>
          <a:prstGeom prst="roundRect">
            <a:avLst/>
          </a:prstGeom>
          <a:ln>
            <a:solidFill>
              <a:srgbClr val="9966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663300"/>
                </a:solidFill>
                <a:latin typeface="Arial Black" pitchFamily="34" charset="0"/>
              </a:rPr>
              <a:t>2. Как се нарича азбуката, която братята създават през</a:t>
            </a:r>
            <a:endParaRPr lang="bg-BG" b="1" dirty="0">
              <a:solidFill>
                <a:srgbClr val="663300"/>
              </a:solidFill>
              <a:latin typeface="Arial Black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635896" y="2430908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b="1" dirty="0">
                <a:solidFill>
                  <a:srgbClr val="663300"/>
                </a:solidFill>
                <a:latin typeface="Arial Black" pitchFamily="34" charset="0"/>
              </a:rPr>
              <a:t>855 г.?</a:t>
            </a:r>
            <a:endParaRPr lang="bg-BG" b="1" dirty="0">
              <a:solidFill>
                <a:srgbClr val="663300"/>
              </a:solidFill>
              <a:latin typeface="Arial Black" pitchFamily="34" charset="0"/>
            </a:endParaRPr>
          </a:p>
        </p:txBody>
      </p:sp>
      <p:sp>
        <p:nvSpPr>
          <p:cNvPr id="21" name="Rounded Rectangle 20">
            <a:hlinkClick r:id="" action="ppaction://macro?name=checkanswer"/>
          </p:cNvPr>
          <p:cNvSpPr/>
          <p:nvPr/>
        </p:nvSpPr>
        <p:spPr>
          <a:xfrm>
            <a:off x="4644008" y="3388725"/>
            <a:ext cx="1440160" cy="432048"/>
          </a:xfrm>
          <a:prstGeom prst="roundRect">
            <a:avLst/>
          </a:prstGeom>
          <a:ln>
            <a:solidFill>
              <a:srgbClr val="9966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b="1" dirty="0" smtClean="0">
                <a:solidFill>
                  <a:srgbClr val="663300"/>
                </a:solidFill>
                <a:latin typeface="Arial Black" pitchFamily="34" charset="0"/>
              </a:rPr>
              <a:t>Провери</a:t>
            </a:r>
            <a:endParaRPr lang="bg-BG" b="1" dirty="0">
              <a:solidFill>
                <a:srgbClr val="663300"/>
              </a:solidFill>
              <a:latin typeface="Arial Black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370509" y="3359696"/>
            <a:ext cx="432048" cy="432792"/>
          </a:xfrm>
          <a:prstGeom prst="rect">
            <a:avLst/>
          </a:prstGeom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2000" b="1" dirty="0" smtClean="0">
                <a:solidFill>
                  <a:schemeClr val="bg1"/>
                </a:solidFill>
              </a:rPr>
              <a:t>?</a:t>
            </a:r>
            <a:endParaRPr lang="bg-BG" sz="2000" b="1" dirty="0">
              <a:solidFill>
                <a:schemeClr val="bg1"/>
              </a:solidFill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7007740" y="3388725"/>
            <a:ext cx="1299525" cy="416790"/>
          </a:xfrm>
          <a:prstGeom prst="roundRect">
            <a:avLst/>
          </a:prstGeom>
          <a:ln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600" b="1" dirty="0" smtClean="0">
                <a:solidFill>
                  <a:srgbClr val="663300"/>
                </a:solidFill>
              </a:rPr>
              <a:t>глаголица</a:t>
            </a:r>
            <a:endParaRPr lang="bg-BG" sz="1600" b="1" dirty="0">
              <a:solidFill>
                <a:srgbClr val="663300"/>
              </a:solidFill>
            </a:endParaRPr>
          </a:p>
        </p:txBody>
      </p:sp>
      <p:sp>
        <p:nvSpPr>
          <p:cNvPr id="2" name="CA"/>
          <p:cNvSpPr txBox="1"/>
          <p:nvPr/>
        </p:nvSpPr>
        <p:spPr>
          <a:xfrm>
            <a:off x="-2772816" y="198884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глаголица</a:t>
            </a:r>
            <a:endParaRPr lang="bg-BG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059" name="TextBox1" r:id="rId2" imgW="2523960" imgH="504720"/>
        </mc:Choice>
        <mc:Fallback>
          <p:control name="TextBox1" r:id="rId2" imgW="2523960" imgH="504720">
            <p:pic>
              <p:nvPicPr>
                <p:cNvPr id="0" name="AA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835150" y="3357563"/>
                  <a:ext cx="2520950" cy="5032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895643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  <p:bldP spid="21" grpId="0" animBg="1"/>
      <p:bldP spid="22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755576" y="1772816"/>
            <a:ext cx="7917499" cy="1080120"/>
          </a:xfrm>
          <a:prstGeom prst="roundRect">
            <a:avLst/>
          </a:prstGeom>
          <a:ln>
            <a:solidFill>
              <a:srgbClr val="9966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b="1" dirty="0" smtClean="0">
                <a:solidFill>
                  <a:srgbClr val="663300"/>
                </a:solidFill>
                <a:latin typeface="Arial Black" pitchFamily="34" charset="0"/>
              </a:rPr>
              <a:t>3. От колко знака се състои глаголицата?</a:t>
            </a:r>
            <a:endParaRPr lang="bg-BG" b="1" dirty="0">
              <a:solidFill>
                <a:srgbClr val="663300"/>
              </a:solidFill>
              <a:latin typeface="Arial Black" pitchFamily="34" charset="0"/>
            </a:endParaRPr>
          </a:p>
        </p:txBody>
      </p:sp>
      <p:sp>
        <p:nvSpPr>
          <p:cNvPr id="4" name="Rounded Rectangle 3">
            <a:hlinkClick r:id="" action="ppaction://macro?name=checkanswer"/>
          </p:cNvPr>
          <p:cNvSpPr/>
          <p:nvPr/>
        </p:nvSpPr>
        <p:spPr>
          <a:xfrm>
            <a:off x="5076056" y="3747903"/>
            <a:ext cx="1440160" cy="432048"/>
          </a:xfrm>
          <a:prstGeom prst="roundRect">
            <a:avLst/>
          </a:prstGeom>
          <a:ln>
            <a:solidFill>
              <a:srgbClr val="9966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b="1" dirty="0" smtClean="0">
                <a:solidFill>
                  <a:srgbClr val="663300"/>
                </a:solidFill>
                <a:latin typeface="Arial Black" pitchFamily="34" charset="0"/>
              </a:rPr>
              <a:t>Провери</a:t>
            </a:r>
            <a:endParaRPr lang="bg-BG" b="1" dirty="0">
              <a:solidFill>
                <a:srgbClr val="663300"/>
              </a:solidFill>
              <a:latin typeface="Arial Black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849124" y="3747159"/>
            <a:ext cx="432048" cy="432792"/>
          </a:xfrm>
          <a:prstGeom prst="rect">
            <a:avLst/>
          </a:prstGeom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2000" b="1" dirty="0" smtClean="0">
                <a:solidFill>
                  <a:schemeClr val="bg1"/>
                </a:solidFill>
              </a:rPr>
              <a:t>?</a:t>
            </a:r>
            <a:endParaRPr lang="bg-BG" sz="2000" b="1" dirty="0">
              <a:solidFill>
                <a:schemeClr val="bg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7586892" y="3732290"/>
            <a:ext cx="914400" cy="416790"/>
          </a:xfrm>
          <a:prstGeom prst="roundRect">
            <a:avLst/>
          </a:prstGeom>
          <a:ln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600" b="1" dirty="0" smtClean="0">
                <a:solidFill>
                  <a:srgbClr val="663300"/>
                </a:solidFill>
              </a:rPr>
              <a:t>Отг. 41</a:t>
            </a:r>
            <a:endParaRPr lang="bg-BG" sz="1600" b="1" dirty="0">
              <a:solidFill>
                <a:srgbClr val="663300"/>
              </a:solidFill>
            </a:endParaRPr>
          </a:p>
        </p:txBody>
      </p:sp>
      <p:sp>
        <p:nvSpPr>
          <p:cNvPr id="11" name="CA"/>
          <p:cNvSpPr txBox="1"/>
          <p:nvPr/>
        </p:nvSpPr>
        <p:spPr>
          <a:xfrm>
            <a:off x="-2340768" y="87271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41</a:t>
            </a:r>
            <a:endParaRPr lang="bg-BG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7173" name="AA" r:id="rId2" imgW="2523960" imgH="504720"/>
        </mc:Choice>
        <mc:Fallback>
          <p:control name="AA" r:id="rId2" imgW="2523960" imgH="504720">
            <p:pic>
              <p:nvPicPr>
                <p:cNvPr id="0" name="AA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908175" y="3716338"/>
                  <a:ext cx="2520950" cy="5032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84719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8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627042" y="2636912"/>
            <a:ext cx="7917499" cy="1080120"/>
          </a:xfrm>
          <a:prstGeom prst="roundRect">
            <a:avLst/>
          </a:prstGeom>
          <a:ln>
            <a:solidFill>
              <a:srgbClr val="9966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bg-BG" b="1" dirty="0" smtClean="0">
                <a:solidFill>
                  <a:srgbClr val="663300"/>
                </a:solidFill>
                <a:latin typeface="Arial Black" pitchFamily="34" charset="0"/>
              </a:rPr>
              <a:t>4. </a:t>
            </a:r>
            <a:r>
              <a:rPr lang="ru-RU" b="1" dirty="0" smtClean="0">
                <a:solidFill>
                  <a:srgbClr val="663300"/>
                </a:solidFill>
                <a:latin typeface="Arial Black" pitchFamily="34" charset="0"/>
              </a:rPr>
              <a:t>Какво </a:t>
            </a:r>
            <a:r>
              <a:rPr lang="ru-RU" b="1" dirty="0">
                <a:solidFill>
                  <a:srgbClr val="663300"/>
                </a:solidFill>
                <a:latin typeface="Arial Black" pitchFamily="34" charset="0"/>
              </a:rPr>
              <a:t>монашеско име приема по-малкият брат на </a:t>
            </a:r>
            <a:r>
              <a:rPr lang="ru-RU" b="1" dirty="0" smtClean="0">
                <a:solidFill>
                  <a:srgbClr val="663300"/>
                </a:solidFill>
                <a:latin typeface="Arial Black" pitchFamily="34" charset="0"/>
              </a:rPr>
              <a:t> </a:t>
            </a:r>
            <a:endParaRPr lang="bg-BG" b="1" dirty="0">
              <a:solidFill>
                <a:srgbClr val="663300"/>
              </a:solidFill>
              <a:latin typeface="Arial Black" pitchFamily="34" charset="0"/>
            </a:endParaRPr>
          </a:p>
          <a:p>
            <a:pPr algn="just"/>
            <a:endParaRPr lang="bg-BG" b="1" dirty="0">
              <a:solidFill>
                <a:srgbClr val="663300"/>
              </a:solidFill>
              <a:latin typeface="Arial Black" pitchFamily="34" charset="0"/>
            </a:endParaRPr>
          </a:p>
        </p:txBody>
      </p:sp>
      <p:sp>
        <p:nvSpPr>
          <p:cNvPr id="5" name="Rounded Rectangle 4">
            <a:hlinkClick r:id="" action="ppaction://macro?name=checkanswer"/>
          </p:cNvPr>
          <p:cNvSpPr/>
          <p:nvPr/>
        </p:nvSpPr>
        <p:spPr>
          <a:xfrm>
            <a:off x="5318181" y="4077370"/>
            <a:ext cx="1440160" cy="432048"/>
          </a:xfrm>
          <a:prstGeom prst="roundRect">
            <a:avLst/>
          </a:prstGeom>
          <a:ln>
            <a:solidFill>
              <a:srgbClr val="9966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b="1" dirty="0" smtClean="0">
                <a:solidFill>
                  <a:srgbClr val="663300"/>
                </a:solidFill>
                <a:latin typeface="Arial Black" pitchFamily="34" charset="0"/>
              </a:rPr>
              <a:t>Провери</a:t>
            </a:r>
            <a:endParaRPr lang="bg-BG" b="1" dirty="0">
              <a:solidFill>
                <a:srgbClr val="663300"/>
              </a:solidFill>
              <a:latin typeface="Arial Black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232872" y="4076328"/>
            <a:ext cx="432048" cy="432792"/>
          </a:xfrm>
          <a:prstGeom prst="rect">
            <a:avLst/>
          </a:prstGeom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2000" b="1" dirty="0" smtClean="0">
                <a:solidFill>
                  <a:schemeClr val="bg1"/>
                </a:solidFill>
              </a:rPr>
              <a:t>?</a:t>
            </a:r>
            <a:endParaRPr lang="bg-BG" sz="2000" b="1" dirty="0">
              <a:solidFill>
                <a:schemeClr val="bg1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7884368" y="4071700"/>
            <a:ext cx="914400" cy="416790"/>
          </a:xfrm>
          <a:prstGeom prst="roundRect">
            <a:avLst/>
          </a:prstGeom>
          <a:ln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600" b="1" dirty="0" smtClean="0">
                <a:solidFill>
                  <a:srgbClr val="663300"/>
                </a:solidFill>
              </a:rPr>
              <a:t>Кирил</a:t>
            </a:r>
            <a:endParaRPr lang="bg-BG" sz="1600" b="1" dirty="0">
              <a:solidFill>
                <a:srgbClr val="6633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07234" y="3173659"/>
            <a:ext cx="2144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663300"/>
                </a:solidFill>
                <a:latin typeface="Arial Black" pitchFamily="34" charset="0"/>
              </a:rPr>
              <a:t>Методий?</a:t>
            </a:r>
            <a:endParaRPr lang="bg-BG" dirty="0"/>
          </a:p>
        </p:txBody>
      </p:sp>
      <p:sp>
        <p:nvSpPr>
          <p:cNvPr id="17" name="CA"/>
          <p:cNvSpPr txBox="1"/>
          <p:nvPr/>
        </p:nvSpPr>
        <p:spPr>
          <a:xfrm>
            <a:off x="-2628800" y="386104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Кирил</a:t>
            </a:r>
            <a:endParaRPr lang="bg-BG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076" name="AA" r:id="rId2" imgW="2523960" imgH="504720"/>
        </mc:Choice>
        <mc:Fallback>
          <p:control name="AA" r:id="rId2" imgW="2523960" imgH="504720">
            <p:pic>
              <p:nvPicPr>
                <p:cNvPr id="0" name="AA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979613" y="4005263"/>
                  <a:ext cx="2520950" cy="5032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8931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13" grpId="0" animBg="1"/>
      <p:bldP spid="15" grpId="0" animBg="1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627042" y="1916832"/>
            <a:ext cx="7917499" cy="1080120"/>
          </a:xfrm>
          <a:prstGeom prst="roundRect">
            <a:avLst/>
          </a:prstGeom>
          <a:ln>
            <a:solidFill>
              <a:srgbClr val="9966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bg-BG" b="1" dirty="0" smtClean="0">
                <a:solidFill>
                  <a:srgbClr val="663300"/>
                </a:solidFill>
                <a:latin typeface="Arial Black" pitchFamily="34" charset="0"/>
              </a:rPr>
              <a:t>5. През </a:t>
            </a:r>
            <a:r>
              <a:rPr lang="bg-BG" b="1" dirty="0">
                <a:solidFill>
                  <a:srgbClr val="663300"/>
                </a:solidFill>
                <a:latin typeface="Arial Black" pitchFamily="34" charset="0"/>
              </a:rPr>
              <a:t>коя година папа Йоан Павел II ги обявява за </a:t>
            </a:r>
            <a:r>
              <a:rPr lang="bg-BG" b="1" dirty="0" smtClean="0">
                <a:solidFill>
                  <a:srgbClr val="663300"/>
                </a:solidFill>
                <a:latin typeface="Arial Black" pitchFamily="34" charset="0"/>
              </a:rPr>
              <a:t> </a:t>
            </a:r>
            <a:endParaRPr lang="bg-BG" b="1" dirty="0">
              <a:solidFill>
                <a:srgbClr val="663300"/>
              </a:solidFill>
              <a:latin typeface="Arial Black" pitchFamily="34" charset="0"/>
            </a:endParaRPr>
          </a:p>
          <a:p>
            <a:pPr algn="just"/>
            <a:endParaRPr lang="bg-BG" b="1" dirty="0">
              <a:solidFill>
                <a:srgbClr val="663300"/>
              </a:solidFill>
              <a:latin typeface="Arial Black" pitchFamily="34" charset="0"/>
            </a:endParaRPr>
          </a:p>
        </p:txBody>
      </p:sp>
      <p:sp>
        <p:nvSpPr>
          <p:cNvPr id="7" name="Rounded Rectangle 6">
            <a:hlinkClick r:id="" action="ppaction://macro?name=checkanswer"/>
          </p:cNvPr>
          <p:cNvSpPr/>
          <p:nvPr/>
        </p:nvSpPr>
        <p:spPr>
          <a:xfrm>
            <a:off x="4852390" y="3493981"/>
            <a:ext cx="1440160" cy="432048"/>
          </a:xfrm>
          <a:prstGeom prst="roundRect">
            <a:avLst/>
          </a:prstGeom>
          <a:ln>
            <a:solidFill>
              <a:srgbClr val="9966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b="1" dirty="0" smtClean="0">
                <a:solidFill>
                  <a:srgbClr val="663300"/>
                </a:solidFill>
                <a:latin typeface="Arial Black" pitchFamily="34" charset="0"/>
              </a:rPr>
              <a:t>Провери</a:t>
            </a:r>
            <a:endParaRPr lang="bg-BG" b="1" dirty="0">
              <a:solidFill>
                <a:srgbClr val="663300"/>
              </a:solidFill>
              <a:latin typeface="Arial Black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04248" y="3493237"/>
            <a:ext cx="432048" cy="432792"/>
          </a:xfrm>
          <a:prstGeom prst="rect">
            <a:avLst/>
          </a:prstGeom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2000" b="1" dirty="0" smtClean="0">
                <a:solidFill>
                  <a:schemeClr val="bg1"/>
                </a:solidFill>
              </a:rPr>
              <a:t>?</a:t>
            </a:r>
            <a:endParaRPr lang="bg-BG" sz="2000" b="1" dirty="0">
              <a:solidFill>
                <a:schemeClr val="bg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453471" y="3509919"/>
            <a:ext cx="914400" cy="416790"/>
          </a:xfrm>
          <a:prstGeom prst="roundRect">
            <a:avLst/>
          </a:prstGeom>
          <a:ln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600" b="1" dirty="0" smtClean="0">
                <a:solidFill>
                  <a:srgbClr val="663300"/>
                </a:solidFill>
              </a:rPr>
              <a:t>1980 г.</a:t>
            </a:r>
            <a:endParaRPr lang="bg-BG" sz="1600" b="1" dirty="0">
              <a:solidFill>
                <a:srgbClr val="6633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15616" y="2480749"/>
            <a:ext cx="517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bg-BG" b="1" dirty="0">
                <a:solidFill>
                  <a:srgbClr val="663300"/>
                </a:solidFill>
                <a:latin typeface="Arial Black" pitchFamily="34" charset="0"/>
              </a:rPr>
              <a:t>съпокровители на Европа?</a:t>
            </a:r>
          </a:p>
        </p:txBody>
      </p:sp>
      <p:sp>
        <p:nvSpPr>
          <p:cNvPr id="18" name="CA"/>
          <p:cNvSpPr txBox="1"/>
          <p:nvPr/>
        </p:nvSpPr>
        <p:spPr>
          <a:xfrm>
            <a:off x="-2628800" y="585056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1980</a:t>
            </a:r>
            <a:endParaRPr lang="bg-BG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099" name="AA" r:id="rId2" imgW="2523960" imgH="504720"/>
        </mc:Choice>
        <mc:Fallback>
          <p:control name="AA" r:id="rId2" imgW="2523960" imgH="504720">
            <p:pic>
              <p:nvPicPr>
                <p:cNvPr id="0" name="AA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547813" y="3500438"/>
                  <a:ext cx="2520950" cy="5032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50518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4" grpId="0" animBg="1"/>
      <p:bldP spid="16" grpId="0" animBg="1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Scroll 1"/>
          <p:cNvSpPr/>
          <p:nvPr/>
        </p:nvSpPr>
        <p:spPr>
          <a:xfrm>
            <a:off x="-34486" y="980728"/>
            <a:ext cx="4824536" cy="4752528"/>
          </a:xfrm>
          <a:prstGeom prst="verticalScroll">
            <a:avLst/>
          </a:prstGeom>
          <a:effectLst>
            <a:reflection blurRad="6350" stA="50000" endA="300" endPos="38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 sz="2800" dirty="0">
              <a:solidFill>
                <a:srgbClr val="663300"/>
              </a:solidFill>
              <a:effectLst/>
              <a:latin typeface="Arial Black" pitchFamily="34" charset="0"/>
            </a:endParaRPr>
          </a:p>
        </p:txBody>
      </p:sp>
      <p:pic>
        <p:nvPicPr>
          <p:cNvPr id="2050" name="Picture 2" descr="Родна реч, омайна, сладка, що звучи... - Изтърканите Цървули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5913" y="1844824"/>
            <a:ext cx="471058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7457" y="332654"/>
            <a:ext cx="2669009" cy="2263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9552" y="2202830"/>
            <a:ext cx="36724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dirty="0">
                <a:solidFill>
                  <a:srgbClr val="663300"/>
                </a:solidFill>
                <a:latin typeface="Arial Black" pitchFamily="34" charset="0"/>
              </a:rPr>
              <a:t>Изготвил</a:t>
            </a:r>
            <a:r>
              <a:rPr lang="bg-BG" sz="2400" dirty="0" smtClean="0">
                <a:solidFill>
                  <a:srgbClr val="663300"/>
                </a:solidFill>
                <a:latin typeface="Arial Black" pitchFamily="34" charset="0"/>
              </a:rPr>
              <a:t>:</a:t>
            </a:r>
          </a:p>
          <a:p>
            <a:pPr algn="ctr"/>
            <a:endParaRPr lang="bg-BG" sz="2400" dirty="0" smtClean="0">
              <a:solidFill>
                <a:srgbClr val="663300"/>
              </a:solidFill>
              <a:latin typeface="Arial Black" pitchFamily="34" charset="0"/>
            </a:endParaRPr>
          </a:p>
          <a:p>
            <a:pPr algn="ctr"/>
            <a:r>
              <a:rPr lang="bg-BG" sz="2400" dirty="0" smtClean="0">
                <a:solidFill>
                  <a:srgbClr val="663300"/>
                </a:solidFill>
                <a:latin typeface="Arial Black" pitchFamily="34" charset="0"/>
              </a:rPr>
              <a:t>Виктор </a:t>
            </a:r>
            <a:r>
              <a:rPr lang="bg-BG" sz="2400" dirty="0">
                <a:solidFill>
                  <a:srgbClr val="663300"/>
                </a:solidFill>
                <a:latin typeface="Arial Black" pitchFamily="34" charset="0"/>
              </a:rPr>
              <a:t>Иванов </a:t>
            </a:r>
          </a:p>
          <a:p>
            <a:pPr algn="ctr"/>
            <a:r>
              <a:rPr lang="de-DE" sz="2400" dirty="0">
                <a:solidFill>
                  <a:srgbClr val="663300"/>
                </a:solidFill>
                <a:latin typeface="Arial Black" pitchFamily="34" charset="0"/>
              </a:rPr>
              <a:t>VI a </a:t>
            </a:r>
            <a:r>
              <a:rPr lang="bg-BG" sz="2400" dirty="0">
                <a:solidFill>
                  <a:srgbClr val="663300"/>
                </a:solidFill>
                <a:latin typeface="Arial Black" pitchFamily="34" charset="0"/>
              </a:rPr>
              <a:t>клас</a:t>
            </a:r>
          </a:p>
          <a:p>
            <a:pPr algn="ctr"/>
            <a:r>
              <a:rPr lang="bg-BG" sz="2400" dirty="0">
                <a:solidFill>
                  <a:srgbClr val="663300"/>
                </a:solidFill>
                <a:latin typeface="Arial Black" pitchFamily="34" charset="0"/>
              </a:rPr>
              <a:t>СУ „Гео Милев</a:t>
            </a:r>
            <a:r>
              <a:rPr lang="bg-BG" sz="2400" dirty="0" smtClean="0">
                <a:solidFill>
                  <a:srgbClr val="663300"/>
                </a:solidFill>
                <a:latin typeface="Arial Black" pitchFamily="34" charset="0"/>
              </a:rPr>
              <a:t>“</a:t>
            </a:r>
            <a:endParaRPr lang="bg-BG" sz="2400" dirty="0">
              <a:solidFill>
                <a:srgbClr val="663300"/>
              </a:solidFill>
              <a:latin typeface="Arial Black" pitchFamily="34" charset="0"/>
            </a:endParaRPr>
          </a:p>
          <a:p>
            <a:pPr algn="ctr"/>
            <a:r>
              <a:rPr lang="bg-BG" sz="2400" dirty="0">
                <a:solidFill>
                  <a:srgbClr val="663300"/>
                </a:solidFill>
                <a:latin typeface="Arial Black" pitchFamily="34" charset="0"/>
              </a:rPr>
              <a:t>Варна</a:t>
            </a:r>
          </a:p>
        </p:txBody>
      </p:sp>
    </p:spTree>
    <p:extLst>
      <p:ext uri="{BB962C8B-B14F-4D97-AF65-F5344CB8AC3E}">
        <p14:creationId xmlns:p14="http://schemas.microsoft.com/office/powerpoint/2010/main" val="47787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02 8.09249E-7 C -0.0125 0.00509 -0.01233 0.0104 -0.01111 0.01549 C -0.01076 0.01642 -0.00955 0.01688 -0.00903 0.0178 C 0.00295 0.03769 0.0099 0.03422 0.03299 0.03584 C 0.04965 0.03676 0.06632 0.03722 0.08299 0.03815 C 0.10243 0.04347 0.09149 0.04231 0.12292 0.04485 C 0.12604 0.04809 0.12778 0.05248 0.13108 0.05595 C 0.1316 0.05896 0.13299 0.06173 0.13299 0.0652 C 0.13299 0.07029 0.1158 0.07422 0.11493 0.07422 C 0.10764 0.07491 0.10035 0.07561 0.09288 0.0763 C 0.07552 0.08277 0.09236 0.07722 0.05278 0.08092 C 0.03368 0.08254 0.01354 0.08717 -0.00503 0.09225 C -0.00937 0.09457 -0.01389 0.09526 -0.01719 0.09896 C -0.01354 0.10659 -0.00608 0.10959 0.00087 0.11237 C 0.00417 0.1163 0.00712 0.11699 0.01094 0.12162 C 0.04844 0.11931 0.08542 0.11607 0.12292 0.11931 C 0.13351 0.12208 0.14497 0.12277 0.15486 0.12832 C 0.1592 0.13318 0.15781 0.13017 0.15486 0.14196 C 0.15174 0.15468 0.13906 0.16023 0.12882 0.16231 C 0.12379 0.163 0.1184 0.16347 0.11302 0.16416 C 0.10504 0.16532 0.09705 0.16763 0.08889 0.16902 C 0.06892 0.17156 0.04097 0.17225 0.02292 0.17341 C -0.00469 0.17827 0.02153 0.17272 0.00504 0.1778 C -0.00035 0.17942 -0.01111 0.18243 -0.01111 0.18266 C -0.01562 0.18774 -0.01007 0.18058 -0.01493 0.19121 C -0.01545 0.19191 -0.01649 0.1926 -0.01719 0.19376 C -0.01788 0.19491 -0.0184 0.19653 -0.0191 0.19792 C -0.01389 0.22196 -0.01042 0.20925 0.02292 0.20717 C 0.04201 0.2 0.05868 0.19653 0.07899 0.19376 C 0.10712 0.19491 0.13663 0.18867 0.15087 0.22058 C 0.15017 0.22451 0.15087 0.2289 0.14896 0.23214 C 0.14635 0.2363 0.12309 0.24254 0.11892 0.24324 C 0.08385 0.24855 0.05069 0.25064 0.01493 0.25225 C 0.00243 0.25503 -0.00868 0.25919 -0.02118 0.26127 C -0.02865 0.27052 -0.02448 0.28855 -0.02309 0.29965 C -0.0026 0.29803 0.01684 0.29595 0.03698 0.29295 C 0.05833 0.29341 0.07969 0.29341 0.10104 0.29503 C 0.11024 0.29572 0.11962 0.30566 0.12882 0.30636 C 0.13559 0.30728 0.14236 0.30636 0.14896 0.30636 " pathEditMode="relative" rAng="0" ptsTypes="ffffffffffffffffffffffffffffffffffffffA">
                                      <p:cBhvr>
                                        <p:cTn id="22" dur="7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30" y="15353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1465</TotalTime>
  <Words>292</Words>
  <Application>Microsoft Office PowerPoint</Application>
  <PresentationFormat>On-screen Show (4:3)</PresentationFormat>
  <Paragraphs>44</Paragraphs>
  <Slides>10</Slides>
  <Notes>1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Apex</vt:lpstr>
      <vt:lpstr>11 май  -  СВ. СВ. КИРИЛ И МЕТОДИЙ СПОМЕН ЗА ПЪРВИТЕ АПОСТОЛИ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49</cp:revision>
  <dcterms:created xsi:type="dcterms:W3CDTF">2020-04-30T10:20:07Z</dcterms:created>
  <dcterms:modified xsi:type="dcterms:W3CDTF">2020-05-02T20:56:23Z</dcterms:modified>
</cp:coreProperties>
</file>