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48" r:id="rId4"/>
    <p:sldMasterId id="214748365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</p:sldIdLst>
  <p:sldSz cy="6858000" cx="9144000"/>
  <p:notesSz cx="6858000" cy="9144000"/>
  <p:embeddedFontLst>
    <p:embeddedFont>
      <p:font typeface="Constantia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6" roundtripDataSignature="AMtx7miyHwJHOPRXr52TyocUU6vgbqs3J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font" Target="fonts/Constantia-bold.fntdata"/><Relationship Id="rId12" Type="http://schemas.openxmlformats.org/officeDocument/2006/relationships/font" Target="fonts/Constantia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font" Target="fonts/Constantia-boldItalic.fntdata"/><Relationship Id="rId14" Type="http://schemas.openxmlformats.org/officeDocument/2006/relationships/font" Target="fonts/Constantia-italic.fntdata"/><Relationship Id="rId16" Type="http://customschemas.google.com/relationships/presentationmetadata" Target="meta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9"/>
          <p:cNvSpPr txBox="1"/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18275" wrap="square" tIns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b="1" sz="5600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9"/>
          <p:cNvSpPr txBox="1"/>
          <p:nvPr>
            <p:ph idx="1" type="subTitle"/>
          </p:nvPr>
        </p:nvSpPr>
        <p:spPr>
          <a:xfrm>
            <a:off x="533400" y="3228536"/>
            <a:ext cx="7854696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18275" wrap="square" tIns="45700">
            <a:normAutofit/>
          </a:bodyPr>
          <a:lstStyle>
            <a:lvl1pPr lvl="0" marR="45720" algn="r">
              <a:spcBef>
                <a:spcPts val="520"/>
              </a:spcBef>
              <a:spcAft>
                <a:spcPts val="0"/>
              </a:spcAft>
              <a:buSzPts val="247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9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9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1" type="body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7185" lvl="0" marL="457200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indent="-325755" lvl="1" marL="914400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/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18275" wrap="square" tIns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b="1" sz="5600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8"/>
          <p:cNvSpPr txBox="1"/>
          <p:nvPr>
            <p:ph idx="1" type="subTitle"/>
          </p:nvPr>
        </p:nvSpPr>
        <p:spPr>
          <a:xfrm>
            <a:off x="533400" y="3228536"/>
            <a:ext cx="7854696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18275" wrap="square" tIns="45700">
            <a:normAutofit/>
          </a:bodyPr>
          <a:lstStyle>
            <a:lvl1pPr lvl="0" marR="45720" algn="r">
              <a:spcBef>
                <a:spcPts val="520"/>
              </a:spcBef>
              <a:spcAft>
                <a:spcPts val="0"/>
              </a:spcAft>
              <a:buSzPts val="247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type="title"/>
          </p:nvPr>
        </p:nvSpPr>
        <p:spPr>
          <a:xfrm>
            <a:off x="530352" y="1316736"/>
            <a:ext cx="7772400" cy="1362456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4AE3AC"/>
              </a:buClr>
              <a:buSzPts val="5600"/>
              <a:buFont typeface="Calibri"/>
              <a:buNone/>
              <a:defRPr b="1" sz="5600" cap="none">
                <a:solidFill>
                  <a:srgbClr val="4AE3AC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530352" y="2704664"/>
            <a:ext cx="7772400" cy="1509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spcBef>
                <a:spcPts val="440"/>
              </a:spcBef>
              <a:spcAft>
                <a:spcPts val="0"/>
              </a:spcAft>
              <a:buSzPts val="2090"/>
              <a:buNone/>
              <a:defRPr sz="22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53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12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chemeClr val="lt1"/>
                </a:solidFill>
              </a:defRPr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1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1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2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" type="body"/>
          </p:nvPr>
        </p:nvSpPr>
        <p:spPr>
          <a:xfrm>
            <a:off x="457200" y="1920085"/>
            <a:ext cx="4038600" cy="4434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5445" lvl="0" marL="457200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/>
            </a:lvl1pPr>
            <a:lvl2pPr indent="-358140" lvl="1" marL="91440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/>
            </a:lvl2pPr>
            <a:lvl3pPr indent="-317500" lvl="2" marL="13716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2"/>
          <p:cNvSpPr txBox="1"/>
          <p:nvPr>
            <p:ph idx="2" type="body"/>
          </p:nvPr>
        </p:nvSpPr>
        <p:spPr>
          <a:xfrm>
            <a:off x="4648200" y="1920085"/>
            <a:ext cx="4038600" cy="4434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5445" lvl="0" marL="457200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/>
            </a:lvl1pPr>
            <a:lvl2pPr indent="-358140" lvl="1" marL="91440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/>
            </a:lvl2pPr>
            <a:lvl3pPr indent="-317500" lvl="2" marL="13716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" type="body"/>
          </p:nvPr>
        </p:nvSpPr>
        <p:spPr>
          <a:xfrm>
            <a:off x="457200" y="1855248"/>
            <a:ext cx="4040188" cy="65935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45700" spcFirstLastPara="1" rIns="45700" wrap="square" tIns="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2280"/>
              <a:buNone/>
              <a:defRPr b="1" sz="2400" cap="none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26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2" type="body"/>
          </p:nvPr>
        </p:nvSpPr>
        <p:spPr>
          <a:xfrm>
            <a:off x="4645025" y="1859757"/>
            <a:ext cx="4041775" cy="654843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45700" spcFirstLastPara="1" rIns="45700" wrap="square" tIns="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2280"/>
              <a:buNone/>
              <a:defRPr b="1" sz="2400" cap="none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26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3" type="body"/>
          </p:nvPr>
        </p:nvSpPr>
        <p:spPr>
          <a:xfrm>
            <a:off x="457200" y="2514600"/>
            <a:ext cx="4040188" cy="3845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rmAutofit/>
          </a:bodyPr>
          <a:lstStyle>
            <a:lvl1pPr indent="-361315" lvl="0" marL="457200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indent="-336550" lvl="1" marL="91440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indent="-294639" lvl="3" marL="1828800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indent="-294639" lvl="4" marL="2286000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3" name="Google Shape;63;p13"/>
          <p:cNvSpPr txBox="1"/>
          <p:nvPr>
            <p:ph idx="4" type="body"/>
          </p:nvPr>
        </p:nvSpPr>
        <p:spPr>
          <a:xfrm>
            <a:off x="4645025" y="2514600"/>
            <a:ext cx="4041775" cy="3845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rmAutofit/>
          </a:bodyPr>
          <a:lstStyle>
            <a:lvl1pPr indent="-361315" lvl="0" marL="457200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indent="-336550" lvl="1" marL="91440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indent="-294639" lvl="3" marL="1828800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indent="-294639" lvl="4" marL="2286000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3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/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b="0" sz="50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5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5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type="title"/>
          </p:nvPr>
        </p:nvSpPr>
        <p:spPr>
          <a:xfrm>
            <a:off x="685800" y="514352"/>
            <a:ext cx="2743200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Calibri"/>
              <a:buNone/>
              <a:defRPr b="0" sz="2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" type="body"/>
          </p:nvPr>
        </p:nvSpPr>
        <p:spPr>
          <a:xfrm>
            <a:off x="685800" y="1676400"/>
            <a:ext cx="27432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75" spcFirstLastPara="1" rIns="1827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33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7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9" name="Google Shape;79;p16"/>
          <p:cNvSpPr txBox="1"/>
          <p:nvPr>
            <p:ph idx="2" type="body"/>
          </p:nvPr>
        </p:nvSpPr>
        <p:spPr>
          <a:xfrm>
            <a:off x="3575050" y="1676400"/>
            <a:ext cx="511175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rmAutofit/>
          </a:bodyPr>
          <a:lstStyle>
            <a:lvl1pPr indent="-397510" lvl="0" marL="457200" algn="l">
              <a:spcBef>
                <a:spcPts val="560"/>
              </a:spcBef>
              <a:spcAft>
                <a:spcPts val="0"/>
              </a:spcAft>
              <a:buSzPts val="2660"/>
              <a:buChar char="⚫"/>
              <a:defRPr sz="2800"/>
            </a:lvl1pPr>
            <a:lvl2pPr indent="-368935" lvl="1" marL="914400" algn="l">
              <a:spcBef>
                <a:spcPts val="520"/>
              </a:spcBef>
              <a:spcAft>
                <a:spcPts val="0"/>
              </a:spcAft>
              <a:buSzPts val="2210"/>
              <a:buChar char="⚫"/>
              <a:defRPr sz="2600"/>
            </a:lvl2pPr>
            <a:lvl3pPr indent="-335280" lvl="2" marL="1371600" algn="l">
              <a:spcBef>
                <a:spcPts val="480"/>
              </a:spcBef>
              <a:spcAft>
                <a:spcPts val="0"/>
              </a:spcAft>
              <a:buSzPts val="1680"/>
              <a:buChar char="⚫"/>
              <a:defRPr sz="2400"/>
            </a:lvl3pPr>
            <a:lvl4pPr indent="-311150" lvl="3" marL="1828800" algn="l">
              <a:spcBef>
                <a:spcPts val="400"/>
              </a:spcBef>
              <a:spcAft>
                <a:spcPts val="0"/>
              </a:spcAft>
              <a:buSzPts val="1300"/>
              <a:buChar char="⚫"/>
              <a:defRPr sz="20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6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6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showMasterSp="0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/>
          <p:nvPr/>
        </p:nvSpPr>
        <p:spPr>
          <a:xfrm flipH="1" rot="-10380000">
            <a:off x="3165753" y="1108077"/>
            <a:ext cx="5257800" cy="4114800"/>
          </a:xfrm>
          <a:prstGeom prst="snipRoundRect">
            <a:avLst>
              <a:gd fmla="val 0" name="adj1"/>
              <a:gd fmla="val 3646" name="adj2"/>
            </a:avLst>
          </a:prstGeom>
          <a:solidFill>
            <a:srgbClr val="FFFFFF"/>
          </a:solidFill>
          <a:ln cap="rnd" cmpd="sng" w="9525">
            <a:solidFill>
              <a:srgbClr val="C0C0C0"/>
            </a:solidFill>
            <a:prstDash val="solid"/>
            <a:round/>
            <a:headEnd len="sm" w="sm" type="none"/>
            <a:tailEnd len="sm" w="sm" type="none"/>
          </a:ln>
          <a:effectLst>
            <a:outerShdw blurRad="63500" sx="98500" kx="100000" rotWithShape="0" algn="tl" dir="7500000" dist="38500" sy="10008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5" name="Google Shape;85;p17"/>
          <p:cNvSpPr/>
          <p:nvPr/>
        </p:nvSpPr>
        <p:spPr>
          <a:xfrm flipH="1" rot="-10380000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cap="flat" cmpd="sng" w="12700">
            <a:solidFill>
              <a:srgbClr val="FFFFFF"/>
            </a:solidFill>
            <a:prstDash val="solid"/>
            <a:bevel/>
            <a:headEnd len="sm" w="sm" type="none"/>
            <a:tailEnd len="sm" w="sm" type="none"/>
          </a:ln>
          <a:effectLst>
            <a:outerShdw blurRad="19685" rotWithShape="0" algn="tl" dir="12900000" dist="6350">
              <a:srgbClr val="000000">
                <a:alpha val="46666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6" name="Google Shape;86;p17"/>
          <p:cNvSpPr txBox="1"/>
          <p:nvPr>
            <p:ph type="title"/>
          </p:nvPr>
        </p:nvSpPr>
        <p:spPr>
          <a:xfrm>
            <a:off x="609600" y="1176996"/>
            <a:ext cx="2212848" cy="158262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None/>
              <a:defRPr b="1"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609600" y="2828785"/>
            <a:ext cx="2209800" cy="2179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64000" spcFirstLastPara="1" rIns="45700" wrap="square" tIns="45700">
            <a:normAutofit/>
          </a:bodyPr>
          <a:lstStyle>
            <a:lvl1pPr indent="-228600" lvl="0" marL="457200" algn="l">
              <a:spcBef>
                <a:spcPts val="250"/>
              </a:spcBef>
              <a:spcAft>
                <a:spcPts val="0"/>
              </a:spcAft>
              <a:buSzPts val="1235"/>
              <a:buFont typeface="Constantia"/>
              <a:buNone/>
              <a:defRPr sz="1300"/>
            </a:lvl1pPr>
            <a:lvl2pPr indent="-293369" lvl="1" marL="914400" algn="l">
              <a:spcBef>
                <a:spcPts val="240"/>
              </a:spcBef>
              <a:spcAft>
                <a:spcPts val="0"/>
              </a:spcAft>
              <a:buSzPts val="1020"/>
              <a:buChar char="⚫"/>
              <a:defRPr sz="1200"/>
            </a:lvl2pPr>
            <a:lvl3pPr indent="-273050" lvl="2" marL="1371600" algn="l">
              <a:spcBef>
                <a:spcPts val="200"/>
              </a:spcBef>
              <a:spcAft>
                <a:spcPts val="0"/>
              </a:spcAft>
              <a:buSzPts val="700"/>
              <a:buChar char="⚫"/>
              <a:defRPr sz="1000"/>
            </a:lvl3pPr>
            <a:lvl4pPr indent="-265747" lvl="3" marL="1828800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4pPr>
            <a:lvl5pPr indent="-265747" lvl="4" marL="2286000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7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7"/>
          <p:cNvSpPr txBox="1"/>
          <p:nvPr>
            <p:ph idx="12" type="sldNum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91" name="Google Shape;91;p17"/>
          <p:cNvSpPr/>
          <p:nvPr>
            <p:ph idx="2" type="pic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lt2"/>
          </a:solidFill>
          <a:ln cap="rnd" cmpd="sng" w="9525">
            <a:solidFill>
              <a:srgbClr val="C0C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accent3"/>
              </a:buClr>
              <a:buSzPts val="3040"/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92" name="Google Shape;92;p17"/>
          <p:cNvSpPr/>
          <p:nvPr/>
        </p:nvSpPr>
        <p:spPr>
          <a:xfrm flipH="1" rot="10800000">
            <a:off x="-9525" y="5816600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93" name="Google Shape;93;p17"/>
          <p:cNvSpPr/>
          <p:nvPr/>
        </p:nvSpPr>
        <p:spPr>
          <a:xfrm flipH="1" rot="10800000">
            <a:off x="4381500" y="6219825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8"/>
          <p:cNvSpPr txBox="1"/>
          <p:nvPr>
            <p:ph idx="1" type="body"/>
          </p:nvPr>
        </p:nvSpPr>
        <p:spPr>
          <a:xfrm rot="5400000">
            <a:off x="2377440" y="15240"/>
            <a:ext cx="438912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7185" lvl="0" marL="457200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indent="-325755" lvl="1" marL="914400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8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18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/>
          <p:nvPr>
            <p:ph type="title"/>
          </p:nvPr>
        </p:nvSpPr>
        <p:spPr>
          <a:xfrm rot="5400000">
            <a:off x="5052218" y="2491583"/>
            <a:ext cx="5211763" cy="20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9"/>
          <p:cNvSpPr txBox="1"/>
          <p:nvPr>
            <p:ph idx="1" type="body"/>
          </p:nvPr>
        </p:nvSpPr>
        <p:spPr>
          <a:xfrm rot="5400000">
            <a:off x="861219" y="510383"/>
            <a:ext cx="5211763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7185" lvl="0" marL="457200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indent="-325755" lvl="1" marL="914400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indent="-320039" lvl="5" marL="27432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indent="-320039" lvl="6" marL="3200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03" name="Google Shape;103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9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19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12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 rotWithShape="1">
          <a:blip r:embed="rId1">
            <a:alphaModFix/>
          </a:blip>
          <a:tile algn="tl" flip="none" tx="0" sx="65000" ty="0" sy="65000"/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/>
          <p:nvPr/>
        </p:nvSpPr>
        <p:spPr>
          <a:xfrm>
            <a:off x="-9525" y="-7144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7" name="Google Shape;7;p7"/>
          <p:cNvSpPr/>
          <p:nvPr/>
        </p:nvSpPr>
        <p:spPr>
          <a:xfrm>
            <a:off x="4381500" y="-7144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" name="Google Shape;8;p7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Font typeface="Calibri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" name="Google Shape;9;p7"/>
          <p:cNvSpPr txBox="1"/>
          <p:nvPr>
            <p:ph idx="1" type="body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⚫"/>
              <a:defRPr b="0" i="0" sz="2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b="0" i="0" sz="2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b="0" i="0" sz="21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0" name="Google Shape;10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1" name="Google Shape;11;p7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2" name="Google Shape;12;p7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grpSp>
        <p:nvGrpSpPr>
          <p:cNvPr id="13" name="Google Shape;13;p7"/>
          <p:cNvGrpSpPr/>
          <p:nvPr/>
        </p:nvGrpSpPr>
        <p:grpSpPr>
          <a:xfrm>
            <a:off x="-29294" y="-16113"/>
            <a:ext cx="9198255" cy="1086266"/>
            <a:chOff x="-29322" y="-1971"/>
            <a:chExt cx="9198255" cy="1086266"/>
          </a:xfrm>
        </p:grpSpPr>
        <p:sp>
          <p:nvSpPr>
            <p:cNvPr id="14" name="Google Shape;14;p7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rect b="b" l="l" r="r" t="t"/>
              <a:pathLst>
                <a:path extrusionOk="0" h="1055" w="5772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cap="flat" cmpd="sng" w="10775">
              <a:solidFill>
                <a:srgbClr val="09B6BE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15" name="Google Shape;15;p7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rect b="b" l="l" r="r" t="t"/>
              <a:pathLst>
                <a:path extrusionOk="0" h="854" w="5766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 rotWithShape="1">
          <a:blip r:embed="rId1">
            <a:alphaModFix/>
          </a:blip>
          <a:tile algn="tl" flip="none" tx="0" sx="65000" ty="0" sy="65000"/>
        </a:blipFill>
      </p:bgPr>
    </p:bg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/>
          <p:nvPr/>
        </p:nvSpPr>
        <p:spPr>
          <a:xfrm>
            <a:off x="-9525" y="-7144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4" name="Google Shape;24;p6"/>
          <p:cNvSpPr/>
          <p:nvPr/>
        </p:nvSpPr>
        <p:spPr>
          <a:xfrm>
            <a:off x="4381500" y="-7144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5" name="Google Shape;25;p6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6" name="Google Shape;26;p6"/>
          <p:cNvSpPr txBox="1"/>
          <p:nvPr>
            <p:ph idx="1" type="body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⚫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⚫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7" name="Google Shape;2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8" name="Google Shape;28;p6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9" name="Google Shape;29;p6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0" marR="0" rtl="0" algn="r">
              <a:spcBef>
                <a:spcPts val="0"/>
              </a:spcBef>
              <a:buNone/>
              <a:defRPr b="0" sz="1200" u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grpSp>
        <p:nvGrpSpPr>
          <p:cNvPr id="30" name="Google Shape;30;p6"/>
          <p:cNvGrpSpPr/>
          <p:nvPr/>
        </p:nvGrpSpPr>
        <p:grpSpPr>
          <a:xfrm>
            <a:off x="-29294" y="-16113"/>
            <a:ext cx="9198255" cy="1086266"/>
            <a:chOff x="-29322" y="-1971"/>
            <a:chExt cx="9198255" cy="1086266"/>
          </a:xfrm>
        </p:grpSpPr>
        <p:sp>
          <p:nvSpPr>
            <p:cNvPr id="31" name="Google Shape;31;p6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rect b="b" l="l" r="r" t="t"/>
              <a:pathLst>
                <a:path extrusionOk="0" h="1055" w="5772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cap="flat" cmpd="sng" w="10775">
              <a:solidFill>
                <a:srgbClr val="09B6BE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32" name="Google Shape;32;p6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rect b="b" l="l" r="r" t="t"/>
              <a:pathLst>
                <a:path extrusionOk="0" h="854" w="5766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bg.wikipedia.org/wiki/Minecraft" TargetMode="External"/><Relationship Id="rId4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"/>
          <p:cNvSpPr txBox="1"/>
          <p:nvPr>
            <p:ph type="ctrTitle"/>
          </p:nvPr>
        </p:nvSpPr>
        <p:spPr>
          <a:xfrm flipH="1" rot="10800000">
            <a:off x="642900" y="-276300"/>
            <a:ext cx="7772400" cy="96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18275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11" name="Google Shape;111;p1"/>
          <p:cNvSpPr txBox="1"/>
          <p:nvPr>
            <p:ph idx="1" type="subTitle"/>
          </p:nvPr>
        </p:nvSpPr>
        <p:spPr>
          <a:xfrm>
            <a:off x="1371600" y="1571612"/>
            <a:ext cx="6400800" cy="5286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1827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59"/>
              <a:buNone/>
            </a:pPr>
            <a:r>
              <a:rPr lang="ru-RU" sz="1430"/>
              <a:t>Създателят на Linux Линус Бенедикт Торвалдс е роден е на 28 декември 1969 г. в Хелзинки, в семейството на журналистите Нилс и Анна Торвалдс. </a:t>
            </a:r>
            <a:br>
              <a:rPr lang="ru-RU" sz="1430"/>
            </a:br>
            <a:br>
              <a:rPr lang="ru-RU" sz="1430"/>
            </a:br>
            <a:r>
              <a:rPr lang="ru-RU" sz="1430"/>
              <a:t>Линус Торвалдс започва работа над Linux още двайсетгодишен през пролетта на 1991 г. </a:t>
            </a:r>
            <a:br>
              <a:rPr lang="ru-RU" sz="1430"/>
            </a:br>
            <a:br>
              <a:rPr lang="ru-RU" sz="1430"/>
            </a:br>
            <a:r>
              <a:rPr lang="ru-RU" sz="1430"/>
              <a:t>Символ на Linux става талисмана на Линус — плюшен пингвин на име Тъкс. </a:t>
            </a:r>
            <a:endParaRPr sz="143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59"/>
              <a:buNone/>
            </a:pPr>
            <a:r>
              <a:t/>
            </a:r>
            <a:endParaRPr sz="1430"/>
          </a:p>
        </p:txBody>
      </p:sp>
      <p:sp>
        <p:nvSpPr>
          <p:cNvPr id="112" name="Google Shape;112;p1"/>
          <p:cNvSpPr/>
          <p:nvPr/>
        </p:nvSpPr>
        <p:spPr>
          <a:xfrm flipH="1">
            <a:off x="947700" y="552450"/>
            <a:ext cx="7866300" cy="92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latin typeface="Constantia"/>
                <a:ea typeface="Constantia"/>
                <a:cs typeface="Constantia"/>
                <a:sym typeface="Constantia"/>
              </a:rPr>
              <a:t>Създателят на Linux</a:t>
            </a:r>
            <a:endParaRPr b="1" sz="5400" cap="none">
              <a:latin typeface="Constantia"/>
              <a:ea typeface="Constantia"/>
              <a:cs typeface="Constantia"/>
              <a:sym typeface="Constantia"/>
            </a:endParaRPr>
          </a:p>
        </p:txBody>
      </p:sp>
      <p:pic>
        <p:nvPicPr>
          <p:cNvPr id="113" name="Google Shape;113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9375" y="3076575"/>
            <a:ext cx="4105275" cy="3629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"/>
          <p:cNvSpPr txBox="1"/>
          <p:nvPr>
            <p:ph type="title"/>
          </p:nvPr>
        </p:nvSpPr>
        <p:spPr>
          <a:xfrm>
            <a:off x="428600" y="642922"/>
            <a:ext cx="8258100" cy="6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DAFCFF"/>
              </a:buClr>
              <a:buSzPts val="4500"/>
              <a:buFont typeface="Calibri"/>
              <a:buNone/>
            </a:pPr>
            <a:r>
              <a:rPr b="1" lang="ru-RU" sz="4500">
                <a:solidFill>
                  <a:srgbClr val="00FFFF"/>
                </a:solidFill>
              </a:rPr>
              <a:t>Създателя на Facebook</a:t>
            </a:r>
            <a:br>
              <a:rPr b="1" lang="ru-RU" sz="4500">
                <a:solidFill>
                  <a:srgbClr val="00FFFF"/>
                </a:solidFill>
              </a:rPr>
            </a:br>
            <a:endParaRPr b="1" sz="4500">
              <a:solidFill>
                <a:srgbClr val="00FFFF"/>
              </a:solidFill>
            </a:endParaRPr>
          </a:p>
        </p:txBody>
      </p:sp>
      <p:sp>
        <p:nvSpPr>
          <p:cNvPr id="119" name="Google Shape;119;p2"/>
          <p:cNvSpPr txBox="1"/>
          <p:nvPr>
            <p:ph idx="1" type="body"/>
          </p:nvPr>
        </p:nvSpPr>
        <p:spPr>
          <a:xfrm>
            <a:off x="538125" y="847725"/>
            <a:ext cx="8229600" cy="546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98608" lvl="0" marL="27432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Бързи факти: Марк Цукерберг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Известен с</a:t>
            </a:r>
            <a:r>
              <a:rPr lang="ru-RU" sz="1000"/>
              <a:t> : Главен изпълнителен директор, президент и основател на Facebook, най-младият милиардер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Роден</a:t>
            </a:r>
            <a:r>
              <a:rPr lang="ru-RU" sz="1000"/>
              <a:t> : 14 май 1984 в Уайт Плейнс, Ню Йорк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Родители</a:t>
            </a:r>
            <a:r>
              <a:rPr lang="ru-RU" sz="1000"/>
              <a:t> : Едуард и Карен Зукърбърг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Образование</a:t>
            </a:r>
            <a:r>
              <a:rPr lang="ru-RU" sz="1000"/>
              <a:t> : Phillips Exeter Academy, в Харвард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Публикувани произведения</a:t>
            </a:r>
            <a:r>
              <a:rPr lang="ru-RU" sz="1000"/>
              <a:t> : курсови работи, Synapse, Facemash, Facebook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Награди</a:t>
            </a:r>
            <a:r>
              <a:rPr lang="ru-RU" sz="1000"/>
              <a:t> : </a:t>
            </a:r>
            <a:r>
              <a:rPr i="1" lang="ru-RU" sz="1000"/>
              <a:t>Време</a:t>
            </a:r>
            <a:r>
              <a:rPr lang="ru-RU" sz="1000"/>
              <a:t> списание за 2010 г. Мъж на годината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Съпруг</a:t>
            </a:r>
            <a:r>
              <a:rPr lang="ru-RU" sz="1000"/>
              <a:t> : Присила Чан (m 2012 година.)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rPr b="1" lang="ru-RU" sz="1000"/>
              <a:t>Деца</a:t>
            </a:r>
            <a:r>
              <a:rPr lang="ru-RU" sz="1000"/>
              <a:t> : Maxima Чан Зукърбърг август Чан Зукърбърг</a:t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t/>
            </a:r>
            <a:endParaRPr sz="1000"/>
          </a:p>
          <a:p>
            <a:pPr indent="-2986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1000"/>
              <a:buChar char="⚫"/>
            </a:pPr>
            <a:r>
              <a:t/>
            </a:r>
            <a:endParaRPr sz="1000"/>
          </a:p>
          <a:p>
            <a:pPr indent="-235108" lvl="0" marL="274320" rtl="0" algn="l">
              <a:lnSpc>
                <a:spcPct val="80000"/>
              </a:lnSpc>
              <a:spcBef>
                <a:spcPts val="130"/>
              </a:spcBef>
              <a:spcAft>
                <a:spcPts val="0"/>
              </a:spcAft>
              <a:buSzPts val="618"/>
              <a:buNone/>
            </a:pPr>
            <a:r>
              <a:t/>
            </a:r>
            <a:endParaRPr sz="650"/>
          </a:p>
        </p:txBody>
      </p:sp>
      <p:pic>
        <p:nvPicPr>
          <p:cNvPr id="120" name="Google Shape;120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9225" y="2447925"/>
            <a:ext cx="6505575" cy="424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wheel spokes="8"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"/>
          <p:cNvSpPr txBox="1"/>
          <p:nvPr>
            <p:ph type="title"/>
          </p:nvPr>
        </p:nvSpPr>
        <p:spPr>
          <a:xfrm>
            <a:off x="457200" y="142874"/>
            <a:ext cx="8229600" cy="13431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500"/>
              <a:buFont typeface="Calibri"/>
              <a:buNone/>
            </a:pPr>
            <a:r>
              <a:rPr b="1" lang="ru-RU" sz="4500"/>
              <a:t> </a:t>
            </a:r>
            <a:r>
              <a:rPr b="1" lang="ru-RU" sz="4500">
                <a:solidFill>
                  <a:srgbClr val="B1CBFF"/>
                </a:solidFill>
              </a:rPr>
              <a:t>Създателя на Microsoft</a:t>
            </a:r>
            <a:br>
              <a:rPr b="1" lang="ru-RU" sz="4500"/>
            </a:br>
            <a:endParaRPr sz="4500"/>
          </a:p>
        </p:txBody>
      </p:sp>
      <p:sp>
        <p:nvSpPr>
          <p:cNvPr id="126" name="Google Shape;126;p3"/>
          <p:cNvSpPr txBox="1"/>
          <p:nvPr>
            <p:ph idx="1" type="body"/>
          </p:nvPr>
        </p:nvSpPr>
        <p:spPr>
          <a:xfrm>
            <a:off x="457213" y="923925"/>
            <a:ext cx="8229600" cy="53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4320" lvl="0" marL="274320" rtl="0" algn="l">
              <a:spcBef>
                <a:spcPts val="0"/>
              </a:spcBef>
              <a:spcAft>
                <a:spcPts val="0"/>
              </a:spcAft>
              <a:buSzPts val="1520"/>
              <a:buChar char="⚫"/>
            </a:pPr>
            <a:r>
              <a:rPr lang="ru-RU" sz="1600"/>
              <a:t>Бил Гейтс е роден на 28 октомври 1955 г. Израства в Сиатъл заедно с двете си сестри. </a:t>
            </a:r>
            <a:endParaRPr/>
          </a:p>
          <a:p>
            <a:pPr indent="-274320" lvl="0" marL="274320" rtl="0" algn="l">
              <a:spcBef>
                <a:spcPts val="320"/>
              </a:spcBef>
              <a:spcAft>
                <a:spcPts val="0"/>
              </a:spcAft>
              <a:buSzPts val="1520"/>
              <a:buChar char="⚫"/>
            </a:pPr>
            <a:r>
              <a:rPr lang="ru-RU" sz="1600"/>
              <a:t>Далновидността на Бил става основен фактор за успеха на Microsoft и програмирането като цяло. Той играе важна роля във взимането на стратегически решения за фирмата и в техническата разработка на нови продукти.</a:t>
            </a:r>
            <a:endParaRPr/>
          </a:p>
          <a:p>
            <a:pPr indent="-274320" lvl="0" marL="274320" rtl="0" algn="l">
              <a:spcBef>
                <a:spcPts val="320"/>
              </a:spcBef>
              <a:spcAft>
                <a:spcPts val="0"/>
              </a:spcAft>
              <a:buSzPts val="1520"/>
              <a:buChar char="⚫"/>
            </a:pPr>
            <a:r>
              <a:rPr lang="ru-RU" sz="1600"/>
              <a:t>Успеха си компанията дължи обаче най-вече на стремежа към опростяване на работата с компютъра.</a:t>
            </a:r>
            <a:endParaRPr/>
          </a:p>
          <a:p>
            <a:pPr indent="-274320" lvl="0" marL="274320" rtl="0" algn="l">
              <a:spcBef>
                <a:spcPts val="320"/>
              </a:spcBef>
              <a:spcAft>
                <a:spcPts val="0"/>
              </a:spcAft>
              <a:buSzPts val="1520"/>
              <a:buChar char="⚫"/>
            </a:pPr>
            <a:r>
              <a:rPr lang="ru-RU" sz="1600"/>
              <a:t> </a:t>
            </a:r>
            <a:endParaRPr/>
          </a:p>
        </p:txBody>
      </p:sp>
      <p:pic>
        <p:nvPicPr>
          <p:cNvPr id="127" name="Google Shape;127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6900" y="2914650"/>
            <a:ext cx="5610225" cy="381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"/>
          <p:cNvSpPr txBox="1"/>
          <p:nvPr>
            <p:ph type="title"/>
          </p:nvPr>
        </p:nvSpPr>
        <p:spPr>
          <a:xfrm>
            <a:off x="457200" y="85729"/>
            <a:ext cx="8229600" cy="7905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500"/>
              <a:buFont typeface="Calibri"/>
              <a:buNone/>
            </a:pPr>
            <a:r>
              <a:rPr lang="ru-RU" sz="4500"/>
              <a:t>Създател и дизайнер на </a:t>
            </a:r>
            <a:r>
              <a:rPr lang="ru-RU" sz="4500" u="sng">
                <a:solidFill>
                  <a:schemeClr val="hlink"/>
                </a:solidFill>
                <a:hlinkClick r:id="rId3"/>
              </a:rPr>
              <a:t>Minecraft</a:t>
            </a:r>
            <a:endParaRPr sz="4500"/>
          </a:p>
        </p:txBody>
      </p:sp>
      <p:sp>
        <p:nvSpPr>
          <p:cNvPr id="133" name="Google Shape;133;p4"/>
          <p:cNvSpPr txBox="1"/>
          <p:nvPr>
            <p:ph idx="1" type="body"/>
          </p:nvPr>
        </p:nvSpPr>
        <p:spPr>
          <a:xfrm>
            <a:off x="457200" y="942975"/>
            <a:ext cx="8229600" cy="53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4320" lvl="0" marL="27432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512"/>
              <a:buChar char="⚫"/>
            </a:pPr>
            <a:r>
              <a:rPr b="1" lang="ru-RU" sz="1592"/>
              <a:t>Когато Маркъс Персон или Ноч, както е познат в света на видео игрите, създава Minecraft през 2009 г., изобщо не си представя до каква степен това ще промени живота му. Играта, в която могат да се строят конструкции, подобни на тези от Lego, но в дигитална среда, е изтеглена повече от 100 милиона пъти. </a:t>
            </a:r>
            <a:endParaRPr/>
          </a:p>
          <a:p>
            <a:pPr indent="-274320" lvl="0" marL="274320" rtl="0" algn="l">
              <a:lnSpc>
                <a:spcPct val="80000"/>
              </a:lnSpc>
              <a:spcBef>
                <a:spcPts val="318"/>
              </a:spcBef>
              <a:spcAft>
                <a:spcPts val="0"/>
              </a:spcAft>
              <a:buSzPts val="1512"/>
              <a:buChar char="⚫"/>
            </a:pPr>
            <a:r>
              <a:rPr b="1" lang="ru-RU" sz="1592"/>
              <a:t>Minecraft става огромен хит още преди да бъде пусната изцяло.</a:t>
            </a:r>
            <a:endParaRPr b="1" sz="1592"/>
          </a:p>
          <a:p>
            <a:pPr indent="0" lvl="0" marL="274320" rtl="0" algn="l">
              <a:lnSpc>
                <a:spcPct val="80000"/>
              </a:lnSpc>
              <a:spcBef>
                <a:spcPts val="318"/>
              </a:spcBef>
              <a:spcAft>
                <a:spcPts val="0"/>
              </a:spcAft>
              <a:buNone/>
            </a:pPr>
            <a:r>
              <a:rPr b="1" lang="ru-RU" sz="1592"/>
              <a:t> </a:t>
            </a:r>
            <a:endParaRPr/>
          </a:p>
          <a:p>
            <a:pPr indent="-223345" lvl="0" marL="274320" rtl="0" algn="l">
              <a:lnSpc>
                <a:spcPct val="80000"/>
              </a:lnSpc>
              <a:spcBef>
                <a:spcPts val="169"/>
              </a:spcBef>
              <a:spcAft>
                <a:spcPts val="0"/>
              </a:spcAft>
              <a:buSzPts val="803"/>
              <a:buNone/>
            </a:pPr>
            <a:r>
              <a:t/>
            </a:r>
            <a:endParaRPr sz="845"/>
          </a:p>
        </p:txBody>
      </p:sp>
      <p:pic>
        <p:nvPicPr>
          <p:cNvPr id="134" name="Google Shape;134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09725" y="2409825"/>
            <a:ext cx="6124575" cy="436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"/>
          <p:cNvSpPr txBox="1"/>
          <p:nvPr>
            <p:ph type="title"/>
          </p:nvPr>
        </p:nvSpPr>
        <p:spPr>
          <a:xfrm>
            <a:off x="457200" y="-1071594"/>
            <a:ext cx="8229600" cy="35719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500"/>
              <a:buFont typeface="Calibri"/>
              <a:buNone/>
            </a:pPr>
            <a:r>
              <a:t/>
            </a:r>
            <a:endParaRPr sz="4500"/>
          </a:p>
        </p:txBody>
      </p:sp>
      <p:pic>
        <p:nvPicPr>
          <p:cNvPr descr="1111.jpg" id="140" name="Google Shape;140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00100" y="428604"/>
            <a:ext cx="7072362" cy="56261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 dir="r"/>
  </p:transition>
</p:sld>
</file>

<file path=ppt/theme/theme1.xml><?xml version="1.0" encoding="utf-8"?>
<a:theme xmlns:a="http://schemas.openxmlformats.org/drawingml/2006/main" xmlns:r="http://schemas.openxmlformats.org/officeDocument/2006/relationships" name="Flow">
  <a:themeElements>
    <a:clrScheme name="Flow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Flow">
  <a:themeElements>
    <a:clrScheme name="Flow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2020-04-21T15:59:10Z</dcterms:created>
  <dc:creator>Windows User</dc:creator>
</cp:coreProperties>
</file>