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F0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9" d="100"/>
          <a:sy n="89" d="100"/>
        </p:scale>
        <p:origin x="-12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bg-BG" smtClean="0"/>
              <a:t>Щракнете, за да редактирате стила на подзаглавието в образеца</a:t>
            </a:r>
            <a:endParaRPr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7CC2-76E3-4173-A10F-46F44699C2A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4FFE-5983-4A02-B270-ACF6EDE8D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170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7CC2-76E3-4173-A10F-46F44699C2A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4FFE-5983-4A02-B270-ACF6EDE8D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14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7CC2-76E3-4173-A10F-46F44699C2A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4FFE-5983-4A02-B270-ACF6EDE8D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988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7CC2-76E3-4173-A10F-46F44699C2A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4FFE-5983-4A02-B270-ACF6EDE8D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20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7CC2-76E3-4173-A10F-46F44699C2A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4FFE-5983-4A02-B270-ACF6EDE8D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3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7CC2-76E3-4173-A10F-46F44699C2A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4FFE-5983-4A02-B270-ACF6EDE8D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061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7CC2-76E3-4173-A10F-46F44699C2A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4FFE-5983-4A02-B270-ACF6EDE8D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88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7CC2-76E3-4173-A10F-46F44699C2A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4FFE-5983-4A02-B270-ACF6EDE8D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431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7CC2-76E3-4173-A10F-46F44699C2A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4FFE-5983-4A02-B270-ACF6EDE8D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662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7CC2-76E3-4173-A10F-46F44699C2A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4FFE-5983-4A02-B270-ACF6EDE8D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881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27CC2-76E3-4173-A10F-46F44699C2A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4FFE-5983-4A02-B270-ACF6EDE8D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171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en-US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27CC2-76E3-4173-A10F-46F44699C2A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04FFE-5983-4A02-B270-ACF6EDE8D5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34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0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837509"/>
          </a:xfrm>
        </p:spPr>
        <p:txBody>
          <a:bodyPr>
            <a:normAutofit fontScale="90000"/>
          </a:bodyPr>
          <a:lstStyle/>
          <a:p>
            <a:r>
              <a:rPr lang="bg-BG" sz="4400" b="1" i="1" dirty="0" smtClean="0">
                <a:solidFill>
                  <a:srgbClr val="FF0000"/>
                </a:solidFill>
              </a:rPr>
              <a:t>Св. Св. Кирил и Методий спомен за първите апостоли</a:t>
            </a:r>
            <a:br>
              <a:rPr lang="bg-BG" sz="4400" b="1" i="1" dirty="0" smtClean="0">
                <a:solidFill>
                  <a:srgbClr val="FF0000"/>
                </a:solidFill>
              </a:rPr>
            </a:br>
            <a:r>
              <a:rPr lang="bg-BG" sz="4400" b="1" i="1" dirty="0" smtClean="0">
                <a:solidFill>
                  <a:schemeClr val="accent5">
                    <a:lumMod val="75000"/>
                  </a:schemeClr>
                </a:solidFill>
              </a:rPr>
              <a:t>Златко Хемпел 6а </a:t>
            </a:r>
            <a:endParaRPr lang="en-US" sz="44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2002973"/>
            <a:ext cx="4302034" cy="4388562"/>
          </a:xfrm>
          <a:prstGeom prst="rect">
            <a:avLst/>
          </a:prstGeom>
        </p:spPr>
      </p:pic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 flipV="1">
            <a:off x="313765" y="6857999"/>
            <a:ext cx="3578966" cy="45719"/>
          </a:xfrm>
        </p:spPr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7983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0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1524000" y="1"/>
            <a:ext cx="9144000" cy="1193074"/>
          </a:xfrm>
        </p:spPr>
        <p:txBody>
          <a:bodyPr>
            <a:normAutofit/>
          </a:bodyPr>
          <a:lstStyle/>
          <a:p>
            <a:r>
              <a:rPr lang="bg-BG" sz="4800" b="1" i="1" dirty="0" smtClean="0">
                <a:solidFill>
                  <a:srgbClr val="FF0000"/>
                </a:solidFill>
              </a:rPr>
              <a:t>Химн на българската просвета</a:t>
            </a:r>
            <a:endParaRPr lang="en-US" sz="4800" b="1" i="1" dirty="0">
              <a:solidFill>
                <a:srgbClr val="FF0000"/>
              </a:solidFill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256" y="1471749"/>
            <a:ext cx="8638903" cy="4885507"/>
          </a:xfrm>
          <a:prstGeom prst="rect">
            <a:avLst/>
          </a:prstGeom>
        </p:spPr>
      </p:pic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 flipV="1">
            <a:off x="0" y="6812280"/>
            <a:ext cx="10424159" cy="45719"/>
          </a:xfrm>
        </p:spPr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973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0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322216" y="304800"/>
            <a:ext cx="4354287" cy="992777"/>
          </a:xfrm>
        </p:spPr>
        <p:txBody>
          <a:bodyPr>
            <a:noAutofit/>
          </a:bodyPr>
          <a:lstStyle/>
          <a:p>
            <a:r>
              <a:rPr lang="bg-BG" sz="2800" b="1" i="1" dirty="0" smtClean="0">
                <a:solidFill>
                  <a:srgbClr val="FF0000"/>
                </a:solidFill>
              </a:rPr>
              <a:t>Първо честване на празника 11 май</a:t>
            </a:r>
            <a:endParaRPr lang="en-US" sz="2800" b="1" i="1" dirty="0">
              <a:solidFill>
                <a:srgbClr val="FF0000"/>
              </a:solidFill>
            </a:endParaRPr>
          </a:p>
        </p:txBody>
      </p:sp>
      <p:pic>
        <p:nvPicPr>
          <p:cNvPr id="6" name="Контейнер за съдържание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3417" y="548640"/>
            <a:ext cx="5033553" cy="5791200"/>
          </a:xfrm>
          <a:prstGeom prst="rect">
            <a:avLst/>
          </a:prstGeom>
        </p:spPr>
      </p:pic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130629" y="1297577"/>
            <a:ext cx="4345577" cy="5042263"/>
          </a:xfrm>
        </p:spPr>
        <p:txBody>
          <a:bodyPr>
            <a:normAutofit/>
          </a:bodyPr>
          <a:lstStyle/>
          <a:p>
            <a:r>
              <a:rPr lang="ru-RU" sz="1800" dirty="0" err="1"/>
              <a:t>Първи</a:t>
            </a:r>
            <a:r>
              <a:rPr lang="ru-RU" sz="1800" dirty="0"/>
              <a:t> известия за </a:t>
            </a:r>
            <a:r>
              <a:rPr lang="ru-RU" sz="1800" dirty="0" err="1"/>
              <a:t>празнуването</a:t>
            </a:r>
            <a:r>
              <a:rPr lang="ru-RU" sz="1800" dirty="0"/>
              <a:t> на </a:t>
            </a:r>
            <a:r>
              <a:rPr lang="ru-RU" sz="1800" dirty="0" err="1"/>
              <a:t>Кирил</a:t>
            </a:r>
            <a:r>
              <a:rPr lang="ru-RU" sz="1800" dirty="0"/>
              <a:t> и </a:t>
            </a:r>
            <a:r>
              <a:rPr lang="ru-RU" sz="1800" dirty="0" err="1"/>
              <a:t>Методий</a:t>
            </a:r>
            <a:r>
              <a:rPr lang="ru-RU" sz="1800" dirty="0"/>
              <a:t> на 11 май </a:t>
            </a:r>
            <a:r>
              <a:rPr lang="ru-RU" sz="1800" dirty="0" err="1"/>
              <a:t>във</a:t>
            </a:r>
            <a:r>
              <a:rPr lang="ru-RU" sz="1800" dirty="0"/>
              <a:t> </a:t>
            </a:r>
            <a:r>
              <a:rPr lang="ru-RU" sz="1800" dirty="0" err="1"/>
              <a:t>възрожденската</a:t>
            </a:r>
            <a:r>
              <a:rPr lang="ru-RU" sz="1800" dirty="0"/>
              <a:t> ни </a:t>
            </a:r>
            <a:r>
              <a:rPr lang="ru-RU" sz="1800" dirty="0" err="1"/>
              <a:t>книжнина</a:t>
            </a:r>
            <a:r>
              <a:rPr lang="ru-RU" sz="1800" dirty="0"/>
              <a:t>, </a:t>
            </a:r>
            <a:r>
              <a:rPr lang="ru-RU" sz="1800" dirty="0" err="1"/>
              <a:t>намираме</a:t>
            </a:r>
            <a:r>
              <a:rPr lang="ru-RU" sz="1800" dirty="0"/>
              <a:t> в "</a:t>
            </a:r>
            <a:r>
              <a:rPr lang="ru-RU" sz="1800" dirty="0" err="1"/>
              <a:t>Христоматия</a:t>
            </a:r>
            <a:r>
              <a:rPr lang="ru-RU" sz="1800" dirty="0"/>
              <a:t> славянского </a:t>
            </a:r>
            <a:r>
              <a:rPr lang="ru-RU" sz="1800" dirty="0" err="1"/>
              <a:t>язъка</a:t>
            </a:r>
            <a:r>
              <a:rPr lang="ru-RU" sz="1800" dirty="0"/>
              <a:t>" от 1852 г. на Неофит </a:t>
            </a:r>
            <a:r>
              <a:rPr lang="ru-RU" sz="1800" dirty="0" err="1"/>
              <a:t>Рилски</a:t>
            </a:r>
            <a:r>
              <a:rPr lang="ru-RU" sz="1800" dirty="0"/>
              <a:t>.  </a:t>
            </a:r>
            <a:r>
              <a:rPr lang="ru-RU" sz="1800" dirty="0" err="1"/>
              <a:t>През</a:t>
            </a:r>
            <a:r>
              <a:rPr lang="ru-RU" sz="1800" dirty="0"/>
              <a:t> 1857 г. </a:t>
            </a:r>
            <a:r>
              <a:rPr lang="ru-RU" sz="1800" dirty="0" err="1"/>
              <a:t>денят</a:t>
            </a:r>
            <a:r>
              <a:rPr lang="ru-RU" sz="1800" dirty="0"/>
              <a:t> на светите </a:t>
            </a:r>
            <a:r>
              <a:rPr lang="ru-RU" sz="1800" dirty="0" err="1"/>
              <a:t>братя</a:t>
            </a:r>
            <a:r>
              <a:rPr lang="ru-RU" sz="1800" dirty="0"/>
              <a:t> е почетен в </a:t>
            </a:r>
            <a:r>
              <a:rPr lang="ru-RU" sz="1800" dirty="0" err="1"/>
              <a:t>българската</a:t>
            </a:r>
            <a:r>
              <a:rPr lang="ru-RU" sz="1800" dirty="0"/>
              <a:t> </a:t>
            </a:r>
            <a:r>
              <a:rPr lang="ru-RU" sz="1800" dirty="0" err="1"/>
              <a:t>църква</a:t>
            </a:r>
            <a:r>
              <a:rPr lang="ru-RU" sz="1800" dirty="0"/>
              <a:t> "Св. Стефан" в </a:t>
            </a:r>
            <a:r>
              <a:rPr lang="ru-RU" sz="1800" dirty="0" err="1"/>
              <a:t>Цариград</a:t>
            </a:r>
            <a:r>
              <a:rPr lang="ru-RU" sz="1800" dirty="0"/>
              <a:t>, </a:t>
            </a:r>
            <a:r>
              <a:rPr lang="ru-RU" sz="1800" dirty="0" err="1"/>
              <a:t>заедно</a:t>
            </a:r>
            <a:r>
              <a:rPr lang="ru-RU" sz="1800" dirty="0"/>
              <a:t> </a:t>
            </a:r>
            <a:r>
              <a:rPr lang="ru-RU" sz="1800" dirty="0" err="1"/>
              <a:t>със</a:t>
            </a:r>
            <a:r>
              <a:rPr lang="ru-RU" sz="1800" dirty="0"/>
              <a:t> служба и за св. Иван </a:t>
            </a:r>
            <a:r>
              <a:rPr lang="ru-RU" sz="1800" dirty="0" err="1"/>
              <a:t>Рилски</a:t>
            </a:r>
            <a:r>
              <a:rPr lang="ru-RU" sz="1800" dirty="0"/>
              <a:t>. От </a:t>
            </a:r>
            <a:r>
              <a:rPr lang="ru-RU" sz="1800" dirty="0" err="1"/>
              <a:t>страниците</a:t>
            </a:r>
            <a:r>
              <a:rPr lang="ru-RU" sz="1800" dirty="0"/>
              <a:t> на </a:t>
            </a:r>
            <a:r>
              <a:rPr lang="ru-RU" sz="1800" dirty="0" err="1"/>
              <a:t>Цариградски</a:t>
            </a:r>
            <a:r>
              <a:rPr lang="ru-RU" sz="1800" dirty="0"/>
              <a:t> вестник от 26 </a:t>
            </a:r>
            <a:r>
              <a:rPr lang="ru-RU" sz="1800" dirty="0" err="1"/>
              <a:t>април</a:t>
            </a:r>
            <a:r>
              <a:rPr lang="ru-RU" sz="1800" dirty="0"/>
              <a:t> 1858 г. </a:t>
            </a:r>
            <a:r>
              <a:rPr lang="ru-RU" sz="1800" dirty="0" err="1"/>
              <a:t>будните</a:t>
            </a:r>
            <a:r>
              <a:rPr lang="ru-RU" sz="1800" dirty="0"/>
              <a:t> </a:t>
            </a:r>
            <a:r>
              <a:rPr lang="ru-RU" sz="1800" dirty="0" err="1"/>
              <a:t>ескизаарски</a:t>
            </a:r>
            <a:r>
              <a:rPr lang="ru-RU" sz="1800" dirty="0"/>
              <a:t> </a:t>
            </a:r>
            <a:r>
              <a:rPr lang="ru-RU" sz="1800" dirty="0" err="1"/>
              <a:t>граждани</a:t>
            </a:r>
            <a:r>
              <a:rPr lang="ru-RU" sz="1800" dirty="0"/>
              <a:t> </a:t>
            </a:r>
            <a:r>
              <a:rPr lang="ru-RU" sz="1800" dirty="0" err="1"/>
              <a:t>научават</a:t>
            </a:r>
            <a:r>
              <a:rPr lang="ru-RU" sz="1800" dirty="0"/>
              <a:t>, че в Пловдив и </a:t>
            </a:r>
            <a:r>
              <a:rPr lang="ru-RU" sz="1800" dirty="0" err="1"/>
              <a:t>други</a:t>
            </a:r>
            <a:r>
              <a:rPr lang="ru-RU" sz="1800" dirty="0"/>
              <a:t> </a:t>
            </a:r>
            <a:r>
              <a:rPr lang="ru-RU" sz="1800" dirty="0" err="1"/>
              <a:t>градове</a:t>
            </a:r>
            <a:r>
              <a:rPr lang="ru-RU" sz="1800" dirty="0"/>
              <a:t> </a:t>
            </a:r>
            <a:r>
              <a:rPr lang="ru-RU" sz="1800" dirty="0" err="1"/>
              <a:t>българите</a:t>
            </a:r>
            <a:r>
              <a:rPr lang="ru-RU" sz="1800" dirty="0"/>
              <a:t> </a:t>
            </a:r>
            <a:r>
              <a:rPr lang="ru-RU" sz="1800" dirty="0" err="1"/>
              <a:t>започнали</a:t>
            </a:r>
            <a:r>
              <a:rPr lang="ru-RU" sz="1800" dirty="0"/>
              <a:t> да </a:t>
            </a:r>
            <a:r>
              <a:rPr lang="ru-RU" sz="1800" dirty="0" err="1"/>
              <a:t>честват</a:t>
            </a:r>
            <a:r>
              <a:rPr lang="ru-RU" sz="1800" dirty="0"/>
              <a:t> вместо „Три </a:t>
            </a:r>
            <a:r>
              <a:rPr lang="ru-RU" sz="1800" dirty="0" err="1"/>
              <a:t>светии</a:t>
            </a:r>
            <a:r>
              <a:rPr lang="ru-RU" sz="1800" dirty="0"/>
              <a:t>” „</a:t>
            </a:r>
            <a:r>
              <a:rPr lang="ru-RU" sz="1800" dirty="0" err="1"/>
              <a:t>Св.Св</a:t>
            </a:r>
            <a:r>
              <a:rPr lang="ru-RU" sz="1800" dirty="0"/>
              <a:t>. </a:t>
            </a:r>
            <a:r>
              <a:rPr lang="ru-RU" sz="1800" dirty="0" err="1"/>
              <a:t>Кирил</a:t>
            </a:r>
            <a:r>
              <a:rPr lang="ru-RU" sz="1800" dirty="0"/>
              <a:t> и </a:t>
            </a:r>
            <a:r>
              <a:rPr lang="ru-RU" sz="1800" dirty="0" err="1"/>
              <a:t>Методий</a:t>
            </a:r>
            <a:r>
              <a:rPr lang="ru-RU" sz="1800" dirty="0"/>
              <a:t>” </a:t>
            </a:r>
            <a:r>
              <a:rPr lang="ru-RU" sz="1800" dirty="0" err="1"/>
              <a:t>като</a:t>
            </a:r>
            <a:r>
              <a:rPr lang="ru-RU" sz="1800" dirty="0"/>
              <a:t> </a:t>
            </a:r>
            <a:r>
              <a:rPr lang="ru-RU" sz="1800" dirty="0" err="1"/>
              <a:t>училищен</a:t>
            </a:r>
            <a:r>
              <a:rPr lang="ru-RU" sz="1800" dirty="0"/>
              <a:t> </a:t>
            </a:r>
            <a:r>
              <a:rPr lang="ru-RU" sz="1800" dirty="0" err="1"/>
              <a:t>празник</a:t>
            </a:r>
            <a:r>
              <a:rPr lang="ru-RU" sz="1800" dirty="0"/>
              <a:t>. По </a:t>
            </a:r>
            <a:r>
              <a:rPr lang="ru-RU" sz="1800" dirty="0" err="1"/>
              <a:t>същото</a:t>
            </a:r>
            <a:r>
              <a:rPr lang="ru-RU" sz="1800" dirty="0"/>
              <a:t> </a:t>
            </a:r>
            <a:r>
              <a:rPr lang="ru-RU" sz="1800" dirty="0" err="1"/>
              <a:t>време</a:t>
            </a:r>
            <a:r>
              <a:rPr lang="ru-RU" sz="1800" dirty="0"/>
              <a:t> х. Г. </a:t>
            </a:r>
            <a:r>
              <a:rPr lang="ru-RU" sz="1800" dirty="0" err="1"/>
              <a:t>Славов</a:t>
            </a:r>
            <a:r>
              <a:rPr lang="ru-RU" sz="1800" dirty="0"/>
              <a:t> </a:t>
            </a:r>
            <a:r>
              <a:rPr lang="ru-RU" sz="1800" dirty="0" err="1"/>
              <a:t>донася</a:t>
            </a:r>
            <a:r>
              <a:rPr lang="ru-RU" sz="1800" dirty="0"/>
              <a:t> от </a:t>
            </a:r>
            <a:r>
              <a:rPr lang="ru-RU" sz="1800" dirty="0" err="1"/>
              <a:t>Цариград</a:t>
            </a:r>
            <a:r>
              <a:rPr lang="ru-RU" sz="1800" dirty="0"/>
              <a:t> „</a:t>
            </a:r>
            <a:r>
              <a:rPr lang="ru-RU" sz="1800" dirty="0" err="1"/>
              <a:t>минейник</a:t>
            </a:r>
            <a:r>
              <a:rPr lang="ru-RU" sz="1800" dirty="0"/>
              <a:t> – служба” за светите </a:t>
            </a:r>
            <a:r>
              <a:rPr lang="ru-RU" sz="1800" dirty="0" err="1"/>
              <a:t>братя</a:t>
            </a:r>
            <a:r>
              <a:rPr lang="ru-RU" sz="1800" dirty="0"/>
              <a:t>, </a:t>
            </a:r>
            <a:r>
              <a:rPr lang="ru-RU" sz="1800" dirty="0" err="1"/>
              <a:t>съставен</a:t>
            </a:r>
            <a:r>
              <a:rPr lang="ru-RU" sz="1800" dirty="0"/>
              <a:t> от архимандрит Неофит </a:t>
            </a:r>
            <a:r>
              <a:rPr lang="ru-RU" sz="1800" dirty="0" err="1"/>
              <a:t>Рилски</a:t>
            </a:r>
            <a:r>
              <a:rPr lang="ru-RU" sz="1800" dirty="0"/>
              <a:t> на </a:t>
            </a:r>
            <a:r>
              <a:rPr lang="ru-RU" sz="1800" dirty="0" err="1"/>
              <a:t>църковно-славянски</a:t>
            </a:r>
            <a:r>
              <a:rPr lang="ru-RU" sz="1800" dirty="0"/>
              <a:t> </a:t>
            </a:r>
            <a:r>
              <a:rPr lang="ru-RU" sz="1800" dirty="0" err="1"/>
              <a:t>език</a:t>
            </a:r>
            <a:r>
              <a:rPr lang="ru-RU" sz="1800" dirty="0"/>
              <a:t>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90829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0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348344" y="539930"/>
            <a:ext cx="4319450" cy="452847"/>
          </a:xfrm>
        </p:spPr>
        <p:txBody>
          <a:bodyPr>
            <a:normAutofit/>
          </a:bodyPr>
          <a:lstStyle/>
          <a:p>
            <a:r>
              <a:rPr lang="bg-BG" sz="2300" b="1" i="1" dirty="0" smtClean="0">
                <a:solidFill>
                  <a:srgbClr val="FF0000"/>
                </a:solidFill>
              </a:rPr>
              <a:t>Кирил и Методий, живот и дело</a:t>
            </a:r>
            <a:endParaRPr lang="en-US" sz="2300" b="1" i="1" dirty="0">
              <a:solidFill>
                <a:srgbClr val="FF0000"/>
              </a:solidFill>
            </a:endParaRPr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5364480" y="7201987"/>
            <a:ext cx="5765073" cy="45719"/>
          </a:xfrm>
        </p:spPr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348345" y="1280161"/>
            <a:ext cx="4319450" cy="5016136"/>
          </a:xfrm>
        </p:spPr>
        <p:txBody>
          <a:bodyPr>
            <a:noAutofit/>
          </a:bodyPr>
          <a:lstStyle/>
          <a:p>
            <a:pPr fontAlgn="base"/>
            <a:r>
              <a:rPr lang="ru-RU" sz="1800" b="1" dirty="0"/>
              <a:t>Св. Св. </a:t>
            </a:r>
            <a:r>
              <a:rPr lang="ru-RU" sz="1800" b="1" dirty="0" err="1"/>
              <a:t>Кирил</a:t>
            </a:r>
            <a:r>
              <a:rPr lang="ru-RU" sz="1800" b="1" dirty="0"/>
              <a:t> и </a:t>
            </a:r>
            <a:r>
              <a:rPr lang="ru-RU" sz="1800" b="1" dirty="0" err="1"/>
              <a:t>Методий</a:t>
            </a:r>
            <a:r>
              <a:rPr lang="ru-RU" sz="1800" dirty="0"/>
              <a:t>, </a:t>
            </a:r>
            <a:r>
              <a:rPr lang="ru-RU" sz="1800" dirty="0" err="1"/>
              <a:t>известни</a:t>
            </a:r>
            <a:r>
              <a:rPr lang="ru-RU" sz="1800" dirty="0"/>
              <a:t> </a:t>
            </a:r>
            <a:r>
              <a:rPr lang="ru-RU" sz="1800" dirty="0" err="1"/>
              <a:t>още</a:t>
            </a:r>
            <a:r>
              <a:rPr lang="ru-RU" sz="1800" dirty="0"/>
              <a:t> и </a:t>
            </a:r>
            <a:r>
              <a:rPr lang="ru-RU" sz="1800" dirty="0" err="1"/>
              <a:t>като</a:t>
            </a:r>
            <a:r>
              <a:rPr lang="ru-RU" sz="1800" dirty="0"/>
              <a:t> </a:t>
            </a:r>
            <a:r>
              <a:rPr lang="ru-RU" sz="1800" dirty="0" err="1"/>
              <a:t>Солунските</a:t>
            </a:r>
            <a:r>
              <a:rPr lang="ru-RU" sz="1800" dirty="0"/>
              <a:t> </a:t>
            </a:r>
            <a:r>
              <a:rPr lang="ru-RU" sz="1800" dirty="0" err="1"/>
              <a:t>братя</a:t>
            </a:r>
            <a:r>
              <a:rPr lang="ru-RU" sz="1800" dirty="0"/>
              <a:t>, </a:t>
            </a:r>
            <a:r>
              <a:rPr lang="ru-RU" sz="1800" dirty="0" err="1"/>
              <a:t>са</a:t>
            </a:r>
            <a:r>
              <a:rPr lang="ru-RU" sz="1800" dirty="0"/>
              <a:t> </a:t>
            </a:r>
            <a:r>
              <a:rPr lang="ru-RU" sz="1800" dirty="0" err="1"/>
              <a:t>византийски</a:t>
            </a:r>
            <a:r>
              <a:rPr lang="ru-RU" sz="1800" dirty="0"/>
              <a:t> </a:t>
            </a:r>
            <a:r>
              <a:rPr lang="ru-RU" sz="1800" dirty="0" err="1"/>
              <a:t>дипломати</a:t>
            </a:r>
            <a:r>
              <a:rPr lang="ru-RU" sz="1800" dirty="0"/>
              <a:t>, </a:t>
            </a:r>
            <a:r>
              <a:rPr lang="ru-RU" sz="1800" dirty="0" err="1"/>
              <a:t>християнски</a:t>
            </a:r>
            <a:r>
              <a:rPr lang="ru-RU" sz="1800" dirty="0"/>
              <a:t> </a:t>
            </a:r>
            <a:r>
              <a:rPr lang="ru-RU" sz="1800" dirty="0" err="1"/>
              <a:t>мисионери</a:t>
            </a:r>
            <a:r>
              <a:rPr lang="ru-RU" sz="1800" dirty="0"/>
              <a:t> и </a:t>
            </a:r>
            <a:r>
              <a:rPr lang="ru-RU" sz="1800" dirty="0" err="1"/>
              <a:t>създатели</a:t>
            </a:r>
            <a:r>
              <a:rPr lang="ru-RU" sz="1800" dirty="0"/>
              <a:t> на </a:t>
            </a:r>
            <a:r>
              <a:rPr lang="ru-RU" sz="1800" dirty="0" err="1"/>
              <a:t>глаголицата</a:t>
            </a:r>
            <a:r>
              <a:rPr lang="ru-RU" sz="1800" dirty="0"/>
              <a:t> </a:t>
            </a:r>
            <a:r>
              <a:rPr lang="ru-RU" sz="1800" dirty="0" err="1"/>
              <a:t>през</a:t>
            </a:r>
            <a:r>
              <a:rPr lang="ru-RU" sz="1800" dirty="0"/>
              <a:t> 9 век. На </a:t>
            </a:r>
            <a:r>
              <a:rPr lang="ru-RU" sz="1800" dirty="0" err="1"/>
              <a:t>името</a:t>
            </a:r>
            <a:r>
              <a:rPr lang="ru-RU" sz="1800" dirty="0"/>
              <a:t> на </a:t>
            </a:r>
            <a:r>
              <a:rPr lang="ru-RU" sz="1800" dirty="0" err="1"/>
              <a:t>Кирил</a:t>
            </a:r>
            <a:r>
              <a:rPr lang="ru-RU" sz="1800" dirty="0"/>
              <a:t> е наречена </a:t>
            </a:r>
            <a:r>
              <a:rPr lang="ru-RU" sz="1800" dirty="0" err="1"/>
              <a:t>създадената</a:t>
            </a:r>
            <a:r>
              <a:rPr lang="ru-RU" sz="1800" dirty="0"/>
              <a:t> </a:t>
            </a:r>
            <a:r>
              <a:rPr lang="ru-RU" sz="1800" dirty="0" err="1"/>
              <a:t>по-късно</a:t>
            </a:r>
            <a:r>
              <a:rPr lang="ru-RU" sz="1800" dirty="0"/>
              <a:t> </a:t>
            </a:r>
            <a:r>
              <a:rPr lang="ru-RU" sz="1800" dirty="0" err="1"/>
              <a:t>кирилица</a:t>
            </a:r>
            <a:r>
              <a:rPr lang="ru-RU" sz="1800" dirty="0"/>
              <a:t>.</a:t>
            </a:r>
          </a:p>
          <a:p>
            <a:pPr fontAlgn="base"/>
            <a:r>
              <a:rPr lang="ru-RU" sz="1800" dirty="0" err="1"/>
              <a:t>Солунските</a:t>
            </a:r>
            <a:r>
              <a:rPr lang="ru-RU" sz="1800" dirty="0"/>
              <a:t> </a:t>
            </a:r>
            <a:r>
              <a:rPr lang="ru-RU" sz="1800" dirty="0" err="1"/>
              <a:t>братя</a:t>
            </a:r>
            <a:r>
              <a:rPr lang="ru-RU" sz="1800" dirty="0"/>
              <a:t> </a:t>
            </a:r>
            <a:r>
              <a:rPr lang="ru-RU" sz="1800" dirty="0" err="1"/>
              <a:t>са</a:t>
            </a:r>
            <a:r>
              <a:rPr lang="ru-RU" sz="1800" dirty="0"/>
              <a:t> </a:t>
            </a:r>
            <a:r>
              <a:rPr lang="ru-RU" sz="1800" dirty="0" err="1"/>
              <a:t>канонизирани</a:t>
            </a:r>
            <a:r>
              <a:rPr lang="ru-RU" sz="1800" dirty="0"/>
              <a:t> </a:t>
            </a:r>
            <a:r>
              <a:rPr lang="ru-RU" sz="1800" dirty="0" err="1"/>
              <a:t>като</a:t>
            </a:r>
            <a:r>
              <a:rPr lang="ru-RU" sz="1800" dirty="0"/>
              <a:t> </a:t>
            </a:r>
            <a:r>
              <a:rPr lang="ru-RU" sz="1800" dirty="0" err="1"/>
              <a:t>светци</a:t>
            </a:r>
            <a:r>
              <a:rPr lang="ru-RU" sz="1800" dirty="0"/>
              <a:t> за </a:t>
            </a:r>
            <a:r>
              <a:rPr lang="ru-RU" sz="1800" dirty="0" err="1"/>
              <a:t>превода</a:t>
            </a:r>
            <a:r>
              <a:rPr lang="ru-RU" sz="1800" dirty="0"/>
              <a:t> и </a:t>
            </a:r>
            <a:r>
              <a:rPr lang="ru-RU" sz="1800" dirty="0" err="1"/>
              <a:t>популяризирането</a:t>
            </a:r>
            <a:r>
              <a:rPr lang="ru-RU" sz="1800" dirty="0"/>
              <a:t> на </a:t>
            </a:r>
            <a:r>
              <a:rPr lang="ru-RU" sz="1800" dirty="0" err="1"/>
              <a:t>Библията</a:t>
            </a:r>
            <a:r>
              <a:rPr lang="ru-RU" sz="1800" dirty="0"/>
              <a:t> на </a:t>
            </a:r>
            <a:r>
              <a:rPr lang="ru-RU" sz="1800" dirty="0" err="1"/>
              <a:t>старославянски</a:t>
            </a:r>
            <a:r>
              <a:rPr lang="ru-RU" sz="1800" dirty="0"/>
              <a:t> </a:t>
            </a:r>
            <a:r>
              <a:rPr lang="ru-RU" sz="1800" dirty="0" err="1"/>
              <a:t>език</a:t>
            </a:r>
            <a:r>
              <a:rPr lang="ru-RU" sz="1800" dirty="0"/>
              <a:t> и </a:t>
            </a:r>
            <a:r>
              <a:rPr lang="ru-RU" sz="1800" dirty="0" err="1"/>
              <a:t>разпространяване</a:t>
            </a:r>
            <a:r>
              <a:rPr lang="ru-RU" sz="1800" dirty="0"/>
              <a:t> на </a:t>
            </a:r>
            <a:r>
              <a:rPr lang="ru-RU" sz="1800" dirty="0" err="1"/>
              <a:t>християнството</a:t>
            </a:r>
            <a:r>
              <a:rPr lang="ru-RU" sz="1800" dirty="0"/>
              <a:t> сред </a:t>
            </a:r>
            <a:r>
              <a:rPr lang="ru-RU" sz="1800" dirty="0" err="1"/>
              <a:t>ранносредновековните</a:t>
            </a:r>
            <a:r>
              <a:rPr lang="ru-RU" sz="1800" dirty="0"/>
              <a:t> </a:t>
            </a:r>
            <a:r>
              <a:rPr lang="ru-RU" sz="1800" dirty="0" err="1"/>
              <a:t>славяноезични</a:t>
            </a:r>
            <a:r>
              <a:rPr lang="ru-RU" sz="1800" dirty="0"/>
              <a:t> народи. </a:t>
            </a:r>
            <a:r>
              <a:rPr lang="ru-RU" sz="1800" dirty="0" err="1"/>
              <a:t>Титулувани</a:t>
            </a:r>
            <a:r>
              <a:rPr lang="ru-RU" sz="1800" dirty="0"/>
              <a:t> </a:t>
            </a:r>
            <a:r>
              <a:rPr lang="ru-RU" sz="1800" dirty="0" err="1"/>
              <a:t>са</a:t>
            </a:r>
            <a:r>
              <a:rPr lang="ru-RU" sz="1800" dirty="0"/>
              <a:t> </a:t>
            </a:r>
            <a:r>
              <a:rPr lang="ru-RU" sz="1800" dirty="0" err="1"/>
              <a:t>като</a:t>
            </a:r>
            <a:r>
              <a:rPr lang="ru-RU" sz="1800" dirty="0"/>
              <a:t> </a:t>
            </a:r>
            <a:r>
              <a:rPr lang="ru-RU" sz="1800" dirty="0" err="1"/>
              <a:t>равноапостоли</a:t>
            </a:r>
            <a:r>
              <a:rPr lang="ru-RU" sz="1800" dirty="0"/>
              <a:t> и </a:t>
            </a:r>
            <a:r>
              <a:rPr lang="ru-RU" sz="1800" dirty="0" err="1"/>
              <a:t>Славянски</a:t>
            </a:r>
            <a:r>
              <a:rPr lang="ru-RU" sz="1800" dirty="0"/>
              <a:t> </a:t>
            </a:r>
            <a:r>
              <a:rPr lang="ru-RU" sz="1800" dirty="0" err="1"/>
              <a:t>апостоли</a:t>
            </a:r>
            <a:r>
              <a:rPr lang="ru-RU" sz="1800" dirty="0"/>
              <a:t>. На 30 </a:t>
            </a:r>
            <a:r>
              <a:rPr lang="ru-RU" sz="1800" dirty="0" err="1"/>
              <a:t>декември</a:t>
            </a:r>
            <a:r>
              <a:rPr lang="ru-RU" sz="1800" dirty="0"/>
              <a:t> 1980 г. с </a:t>
            </a:r>
            <a:r>
              <a:rPr lang="ru-RU" sz="1800" dirty="0" err="1"/>
              <a:t>апостолическо</a:t>
            </a:r>
            <a:r>
              <a:rPr lang="ru-RU" sz="1800" dirty="0"/>
              <a:t> послание папа </a:t>
            </a:r>
            <a:r>
              <a:rPr lang="ru-RU" sz="1800" dirty="0" err="1"/>
              <a:t>Йоан</a:t>
            </a:r>
            <a:r>
              <a:rPr lang="ru-RU" sz="1800" dirty="0"/>
              <a:t> Павел II </a:t>
            </a:r>
            <a:r>
              <a:rPr lang="ru-RU" sz="1800" dirty="0" err="1"/>
              <a:t>ги</a:t>
            </a:r>
            <a:r>
              <a:rPr lang="ru-RU" sz="1800" dirty="0"/>
              <a:t> </a:t>
            </a:r>
            <a:r>
              <a:rPr lang="ru-RU" sz="1800" dirty="0" err="1"/>
              <a:t>обявява</a:t>
            </a:r>
            <a:r>
              <a:rPr lang="ru-RU" sz="1800" dirty="0"/>
              <a:t> за </a:t>
            </a:r>
            <a:r>
              <a:rPr lang="ru-RU" sz="1800" dirty="0" err="1"/>
              <a:t>съпокровители</a:t>
            </a:r>
            <a:r>
              <a:rPr lang="ru-RU" sz="1800" dirty="0"/>
              <a:t> на Европа. </a:t>
            </a:r>
            <a:r>
              <a:rPr lang="ru-RU" sz="1800" dirty="0" err="1"/>
              <a:t>Православната</a:t>
            </a:r>
            <a:r>
              <a:rPr lang="ru-RU" sz="1800" dirty="0"/>
              <a:t> </a:t>
            </a:r>
            <a:r>
              <a:rPr lang="ru-RU" sz="1800" dirty="0" err="1"/>
              <a:t>църква</a:t>
            </a:r>
            <a:r>
              <a:rPr lang="ru-RU" sz="1800" dirty="0"/>
              <a:t> </a:t>
            </a:r>
            <a:r>
              <a:rPr lang="ru-RU" sz="1800" dirty="0" err="1"/>
              <a:t>ги</a:t>
            </a:r>
            <a:r>
              <a:rPr lang="ru-RU" sz="1800" dirty="0"/>
              <a:t> </a:t>
            </a:r>
            <a:r>
              <a:rPr lang="ru-RU" sz="1800" dirty="0" err="1"/>
              <a:t>почита</a:t>
            </a:r>
            <a:r>
              <a:rPr lang="ru-RU" sz="1800" dirty="0"/>
              <a:t> и </a:t>
            </a:r>
            <a:r>
              <a:rPr lang="ru-RU" sz="1800" dirty="0" err="1"/>
              <a:t>като</a:t>
            </a:r>
            <a:r>
              <a:rPr lang="ru-RU" sz="1800" dirty="0"/>
              <a:t> </a:t>
            </a:r>
            <a:r>
              <a:rPr lang="ru-RU" sz="1800" dirty="0" err="1"/>
              <a:t>едни</a:t>
            </a:r>
            <a:r>
              <a:rPr lang="ru-RU" sz="1800" dirty="0"/>
              <a:t> от светите </a:t>
            </a:r>
            <a:r>
              <a:rPr lang="ru-RU" sz="1800" dirty="0" err="1"/>
              <a:t>Седмочисленици</a:t>
            </a:r>
            <a:r>
              <a:rPr lang="ru-RU" sz="1800" dirty="0"/>
              <a:t> </a:t>
            </a:r>
            <a:r>
              <a:rPr lang="ru-RU" sz="1800" dirty="0" err="1"/>
              <a:t>заедно</a:t>
            </a:r>
            <a:r>
              <a:rPr lang="ru-RU" sz="1800" dirty="0"/>
              <a:t> с </a:t>
            </a:r>
            <a:r>
              <a:rPr lang="ru-RU" sz="1800" dirty="0" err="1"/>
              <a:t>техните</a:t>
            </a:r>
            <a:r>
              <a:rPr lang="ru-RU" sz="1800" dirty="0"/>
              <a:t> </a:t>
            </a:r>
            <a:r>
              <a:rPr lang="ru-RU" sz="1800" dirty="0" err="1"/>
              <a:t>ученици</a:t>
            </a:r>
            <a:r>
              <a:rPr lang="ru-RU" sz="1800" dirty="0"/>
              <a:t> и последователи Климент, Наум, </a:t>
            </a:r>
            <a:r>
              <a:rPr lang="ru-RU" sz="1800" dirty="0" err="1"/>
              <a:t>Ангеларий</a:t>
            </a:r>
            <a:r>
              <a:rPr lang="ru-RU" sz="1800" dirty="0"/>
              <a:t>, Горазд и Сава.</a:t>
            </a:r>
          </a:p>
          <a:p>
            <a:endParaRPr lang="en-US" sz="1800" dirty="0"/>
          </a:p>
        </p:txBody>
      </p:sp>
      <p:pic>
        <p:nvPicPr>
          <p:cNvPr id="7" name="Картина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480" y="1280161"/>
            <a:ext cx="6505303" cy="501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94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0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 flipV="1">
            <a:off x="839788" y="-513807"/>
            <a:ext cx="3932237" cy="409303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5" name="Контейнер за картина 4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5312" r="5312"/>
          <a:stretch>
            <a:fillRect/>
          </a:stretch>
        </p:blipFill>
        <p:spPr>
          <a:xfrm>
            <a:off x="4694238" y="531813"/>
            <a:ext cx="6434137" cy="5059362"/>
          </a:xfrm>
          <a:prstGeom prst="rect">
            <a:avLst/>
          </a:prstGeom>
        </p:spPr>
      </p:pic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365761" y="531224"/>
            <a:ext cx="3579222" cy="5059679"/>
          </a:xfrm>
        </p:spPr>
        <p:txBody>
          <a:bodyPr>
            <a:noAutofit/>
          </a:bodyPr>
          <a:lstStyle/>
          <a:p>
            <a:pPr fontAlgn="base"/>
            <a:r>
              <a:rPr lang="ru-RU" sz="2800" dirty="0"/>
              <a:t>Фреска от </a:t>
            </a:r>
            <a:r>
              <a:rPr lang="ru-RU" sz="2800" dirty="0" err="1"/>
              <a:t>катедралата</a:t>
            </a:r>
            <a:r>
              <a:rPr lang="ru-RU" sz="2800" dirty="0"/>
              <a:t> </a:t>
            </a:r>
            <a:r>
              <a:rPr lang="ru-RU" sz="2800" dirty="0" err="1"/>
              <a:t>Сант</a:t>
            </a:r>
            <a:r>
              <a:rPr lang="ru-RU" sz="2800" dirty="0"/>
              <a:t> </a:t>
            </a:r>
            <a:r>
              <a:rPr lang="ru-RU" sz="2800" dirty="0" err="1"/>
              <a:t>Клементе</a:t>
            </a:r>
            <a:r>
              <a:rPr lang="ru-RU" sz="2800" dirty="0"/>
              <a:t> в Рим, </a:t>
            </a:r>
            <a:r>
              <a:rPr lang="ru-RU" sz="2800" dirty="0" err="1"/>
              <a:t>изобразяваща</a:t>
            </a:r>
            <a:r>
              <a:rPr lang="ru-RU" sz="2800" dirty="0"/>
              <a:t> </a:t>
            </a:r>
            <a:r>
              <a:rPr lang="ru-RU" sz="2800" dirty="0" err="1"/>
              <a:t>българските</a:t>
            </a:r>
            <a:r>
              <a:rPr lang="ru-RU" sz="2800" dirty="0"/>
              <a:t> просветители </a:t>
            </a:r>
            <a:r>
              <a:rPr lang="ru-RU" sz="2800" dirty="0" err="1"/>
              <a:t>Кирил</a:t>
            </a:r>
            <a:r>
              <a:rPr lang="ru-RU" sz="2800" dirty="0"/>
              <a:t> и </a:t>
            </a:r>
            <a:r>
              <a:rPr lang="ru-RU" sz="2800" dirty="0" err="1"/>
              <a:t>Методий</a:t>
            </a:r>
            <a:r>
              <a:rPr lang="ru-RU" sz="2800" dirty="0"/>
              <a:t>, </a:t>
            </a:r>
            <a:r>
              <a:rPr lang="ru-RU" sz="2800" dirty="0" err="1"/>
              <a:t>където</a:t>
            </a:r>
            <a:r>
              <a:rPr lang="ru-RU" sz="2800" dirty="0"/>
              <a:t>  папа Адриан ІІ </a:t>
            </a:r>
            <a:r>
              <a:rPr lang="ru-RU" sz="2800" dirty="0" err="1"/>
              <a:t>ги</a:t>
            </a:r>
            <a:r>
              <a:rPr lang="ru-RU" sz="2800" dirty="0"/>
              <a:t> </a:t>
            </a:r>
            <a:r>
              <a:rPr lang="ru-RU" sz="2800" dirty="0" err="1"/>
              <a:t>канонизира</a:t>
            </a:r>
            <a:r>
              <a:rPr lang="ru-RU" sz="2800" dirty="0"/>
              <a:t> </a:t>
            </a:r>
            <a:r>
              <a:rPr lang="ru-RU" sz="2800" dirty="0" err="1"/>
              <a:t>като</a:t>
            </a:r>
            <a:r>
              <a:rPr lang="ru-RU" sz="2800" dirty="0"/>
              <a:t> </a:t>
            </a:r>
            <a:r>
              <a:rPr lang="ru-RU" sz="2800" dirty="0" err="1"/>
              <a:t>светци</a:t>
            </a:r>
            <a:r>
              <a:rPr lang="ru-RU" sz="2800" dirty="0"/>
              <a:t>. Тук </a:t>
            </a:r>
            <a:r>
              <a:rPr lang="ru-RU" sz="2800" dirty="0" err="1"/>
              <a:t>Кирил</a:t>
            </a:r>
            <a:r>
              <a:rPr lang="ru-RU" sz="2800" dirty="0"/>
              <a:t> -Философ е </a:t>
            </a:r>
            <a:r>
              <a:rPr lang="ru-RU" sz="2800" dirty="0" err="1"/>
              <a:t>погребан</a:t>
            </a:r>
            <a:r>
              <a:rPr lang="ru-RU" sz="2800" dirty="0"/>
              <a:t>.</a:t>
            </a:r>
          </a:p>
          <a:p>
            <a:r>
              <a:rPr lang="ru-RU" sz="2800" dirty="0" smtClean="0"/>
              <a:t/>
            </a:r>
            <a:br>
              <a:rPr lang="ru-RU" sz="2800" dirty="0" smtClean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30465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0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404608"/>
          </a:xfrm>
        </p:spPr>
        <p:txBody>
          <a:bodyPr/>
          <a:lstStyle/>
          <a:p>
            <a:r>
              <a:rPr lang="bg-BG" b="1" i="1" dirty="0" smtClean="0">
                <a:solidFill>
                  <a:srgbClr val="FF0000"/>
                </a:solidFill>
              </a:rPr>
              <a:t>Благодаря за вниманието!</a:t>
            </a:r>
            <a:endParaRPr lang="en-US" b="1" i="1" dirty="0">
              <a:solidFill>
                <a:srgbClr val="FF0000"/>
              </a:solidFill>
            </a:endParaRPr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 flipV="1">
            <a:off x="1524000" y="6858000"/>
            <a:ext cx="9144000" cy="187234"/>
          </a:xfrm>
        </p:spPr>
        <p:txBody>
          <a:bodyPr>
            <a:normAutofit fontScale="32500" lnSpcReduction="20000"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16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на Office">
  <a:themeElements>
    <a:clrScheme name="О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196</Words>
  <Application>Microsoft Office PowerPoint</Application>
  <PresentationFormat>Custom</PresentationFormat>
  <Paragraphs>10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Тема на Office</vt:lpstr>
      <vt:lpstr>Св. Св. Кирил и Методий спомен за първите апостоли Златко Хемпел 6а </vt:lpstr>
      <vt:lpstr>Химн на българската просвета</vt:lpstr>
      <vt:lpstr>Първо честване на празника 11 май</vt:lpstr>
      <vt:lpstr>Кирил и Методий, живот и дело</vt:lpstr>
      <vt:lpstr>PowerPoint Presentation</vt:lpstr>
      <vt:lpstr>Благодаря за вниманието!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Св. Св. Кирил и Методий спомен за първита апостоли</dc:title>
  <dc:creator>Златко</dc:creator>
  <cp:lastModifiedBy>Hristova</cp:lastModifiedBy>
  <cp:revision>10</cp:revision>
  <dcterms:created xsi:type="dcterms:W3CDTF">2020-05-01T12:51:26Z</dcterms:created>
  <dcterms:modified xsi:type="dcterms:W3CDTF">2020-05-07T11:29:49Z</dcterms:modified>
</cp:coreProperties>
</file>