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2" r:id="rId7"/>
    <p:sldId id="266" r:id="rId8"/>
    <p:sldId id="263" r:id="rId9"/>
    <p:sldId id="264" r:id="rId10"/>
    <p:sldId id="267" r:id="rId11"/>
    <p:sldId id="265" r:id="rId12"/>
  </p:sldIdLst>
  <p:sldSz cx="9144000" cy="5143500" type="screen16x9"/>
  <p:notesSz cx="6858000" cy="9144000"/>
  <p:embeddedFontLst>
    <p:embeddedFont>
      <p:font typeface="Merriweather" charset="-52"/>
      <p:regular r:id="rId14"/>
      <p:bold r:id="rId15"/>
      <p:italic r:id="rId16"/>
      <p:boldItalic r:id="rId17"/>
    </p:embeddedFont>
    <p:embeddedFont>
      <p:font typeface="Roboto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-2098" y="-90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52757125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46151c84af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46151c84af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-125" y="0"/>
            <a:ext cx="9144250" cy="4398100"/>
          </a:xfrm>
          <a:custGeom>
            <a:avLst/>
            <a:gdLst/>
            <a:ahLst/>
            <a:cxnLst/>
            <a:rect l="l" t="t" r="r" b="b"/>
            <a:pathLst>
              <a:path w="365770" h="175924" extrusionOk="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11700" y="1878560"/>
            <a:ext cx="4242600" cy="738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0" y="48099"/>
            <a:ext cx="9144250" cy="4398100"/>
          </a:xfrm>
          <a:custGeom>
            <a:avLst/>
            <a:gdLst/>
            <a:ahLst/>
            <a:cxnLst/>
            <a:rect l="l" t="t" r="r" b="b"/>
            <a:pathLst>
              <a:path w="365770" h="175924" extrusionOk="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16" name="Google Shape;16;p3"/>
          <p:cNvSpPr/>
          <p:nvPr/>
        </p:nvSpPr>
        <p:spPr>
          <a:xfrm>
            <a:off x="0" y="0"/>
            <a:ext cx="9144250" cy="4398100"/>
          </a:xfrm>
          <a:custGeom>
            <a:avLst/>
            <a:gdLst/>
            <a:ahLst/>
            <a:cxnLst/>
            <a:rect l="l" t="t" r="r" b="b"/>
            <a:pathLst>
              <a:path w="365770" h="175924" extrusionOk="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/>
        </p:nvSpPr>
        <p:spPr>
          <a:xfrm>
            <a:off x="0" y="0"/>
            <a:ext cx="4314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4"/>
          <p:cNvSpPr/>
          <p:nvPr/>
        </p:nvSpPr>
        <p:spPr>
          <a:xfrm>
            <a:off x="0" y="44125"/>
            <a:ext cx="4313625" cy="4399375"/>
          </a:xfrm>
          <a:custGeom>
            <a:avLst/>
            <a:gdLst/>
            <a:ahLst/>
            <a:cxnLst/>
            <a:rect l="l" t="t" r="r" b="b"/>
            <a:pathLst>
              <a:path w="172545" h="175975" extrusionOk="0">
                <a:moveTo>
                  <a:pt x="0" y="157"/>
                </a:moveTo>
                <a:lnTo>
                  <a:pt x="172419" y="0"/>
                </a:lnTo>
                <a:lnTo>
                  <a:pt x="172545" y="126541"/>
                </a:lnTo>
                <a:lnTo>
                  <a:pt x="0" y="1759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  <p:sp>
        <p:nvSpPr>
          <p:cNvPr id="22" name="Google Shape;22;p4"/>
          <p:cNvSpPr/>
          <p:nvPr/>
        </p:nvSpPr>
        <p:spPr>
          <a:xfrm>
            <a:off x="-125" y="0"/>
            <a:ext cx="4316900" cy="4395600"/>
          </a:xfrm>
          <a:custGeom>
            <a:avLst/>
            <a:gdLst/>
            <a:ahLst/>
            <a:cxnLst/>
            <a:rect l="l" t="t" r="r" b="b"/>
            <a:pathLst>
              <a:path w="172676" h="175824" extrusionOk="0">
                <a:moveTo>
                  <a:pt x="0" y="6"/>
                </a:moveTo>
                <a:lnTo>
                  <a:pt x="172676" y="0"/>
                </a:lnTo>
                <a:lnTo>
                  <a:pt x="172562" y="126442"/>
                </a:lnTo>
                <a:lnTo>
                  <a:pt x="0" y="175824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23" name="Google Shape;23;p4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body" idx="1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/>
          <p:nvPr/>
        </p:nvSpPr>
        <p:spPr>
          <a:xfrm>
            <a:off x="0" y="0"/>
            <a:ext cx="9144000" cy="127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311700" y="1505700"/>
            <a:ext cx="3999900" cy="3076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body" idx="2"/>
          </p:nvPr>
        </p:nvSpPr>
        <p:spPr>
          <a:xfrm>
            <a:off x="4832400" y="1505700"/>
            <a:ext cx="3999900" cy="3076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0"/>
            <a:ext cx="9144000" cy="127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/>
          <p:nvPr/>
        </p:nvSpPr>
        <p:spPr>
          <a:xfrm>
            <a:off x="0" y="0"/>
            <a:ext cx="37644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title"/>
          </p:nvPr>
        </p:nvSpPr>
        <p:spPr>
          <a:xfrm>
            <a:off x="311725" y="500925"/>
            <a:ext cx="3127500" cy="1829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1"/>
          </p:nvPr>
        </p:nvSpPr>
        <p:spPr>
          <a:xfrm>
            <a:off x="311700" y="2390650"/>
            <a:ext cx="3127500" cy="2298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00"/>
              <a:buChar char="●"/>
              <a:defRPr>
                <a:solidFill>
                  <a:schemeClr val="accent2"/>
                </a:solidFill>
              </a:defRPr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3"/>
        </a:solid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311675" y="798600"/>
            <a:ext cx="6247800" cy="3546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311300" y="500925"/>
            <a:ext cx="3704400" cy="2049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subTitle" idx="1"/>
          </p:nvPr>
        </p:nvSpPr>
        <p:spPr>
          <a:xfrm>
            <a:off x="304800" y="2626725"/>
            <a:ext cx="3704400" cy="926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body" idx="2"/>
          </p:nvPr>
        </p:nvSpPr>
        <p:spPr>
          <a:xfrm>
            <a:off x="4879025" y="500925"/>
            <a:ext cx="3954000" cy="4111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0" y="4369000"/>
            <a:ext cx="9144000" cy="774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body" idx="1"/>
          </p:nvPr>
        </p:nvSpPr>
        <p:spPr>
          <a:xfrm>
            <a:off x="311700" y="4521400"/>
            <a:ext cx="7979400" cy="46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Merriweather"/>
              <a:buNone/>
              <a:defRPr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defRPr>
            </a:lvl1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>
            <a:spLocks noGrp="1"/>
          </p:cNvSpPr>
          <p:nvPr>
            <p:ph type="title" hasCustomPrompt="1"/>
          </p:nvPr>
        </p:nvSpPr>
        <p:spPr>
          <a:xfrm>
            <a:off x="311750" y="831175"/>
            <a:ext cx="5334900" cy="1244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6" name="Google Shape;56;p11"/>
          <p:cNvSpPr txBox="1">
            <a:spLocks noGrp="1"/>
          </p:cNvSpPr>
          <p:nvPr>
            <p:ph type="body" idx="1"/>
          </p:nvPr>
        </p:nvSpPr>
        <p:spPr>
          <a:xfrm>
            <a:off x="311700" y="2121425"/>
            <a:ext cx="5334900" cy="942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00"/>
              <a:buChar char="●"/>
              <a:defRPr>
                <a:solidFill>
                  <a:schemeClr val="accent2"/>
                </a:solidFill>
              </a:defRPr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paradigm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Roboto"/>
              <a:buChar char="●"/>
              <a:def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●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●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bg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>
            <a:spLocks noGrp="1"/>
          </p:cNvSpPr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bg" sz="3200" b="1" dirty="0" smtClean="0"/>
              <a:t>СУ „ГЕО МИЛЕВ“ - ВАРНА</a:t>
            </a:r>
            <a:br>
              <a:rPr lang="bg" sz="3200" b="1" dirty="0" smtClean="0"/>
            </a:br>
            <a:r>
              <a:rPr lang="bg" sz="3200" b="1" dirty="0" smtClean="0"/>
              <a:t>Клуб „А</a:t>
            </a:r>
            <a:r>
              <a:rPr lang="bg" b="1" dirty="0" smtClean="0"/>
              <a:t>ктивно учителство“</a:t>
            </a:r>
            <a:endParaRPr b="1" dirty="0"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1"/>
          </p:nvPr>
        </p:nvSpPr>
        <p:spPr>
          <a:xfrm>
            <a:off x="699627" y="1961687"/>
            <a:ext cx="7012736" cy="83693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3000" dirty="0" smtClean="0"/>
              <a:t>АГРЕСИЯТА В УЧИЛИЩЕ</a:t>
            </a:r>
            <a:endParaRPr sz="3000" dirty="0"/>
          </a:p>
        </p:txBody>
      </p:sp>
      <p:sp>
        <p:nvSpPr>
          <p:cNvPr id="2" name="TextBox 1"/>
          <p:cNvSpPr txBox="1"/>
          <p:nvPr/>
        </p:nvSpPr>
        <p:spPr>
          <a:xfrm>
            <a:off x="5652654" y="4587342"/>
            <a:ext cx="34913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200" dirty="0" smtClean="0">
                <a:solidFill>
                  <a:schemeClr val="bg1"/>
                </a:solidFill>
              </a:rPr>
              <a:t>2</a:t>
            </a:r>
            <a:r>
              <a:rPr lang="en-US" sz="2200" dirty="0" smtClean="0">
                <a:solidFill>
                  <a:schemeClr val="bg1"/>
                </a:solidFill>
              </a:rPr>
              <a:t>9</a:t>
            </a:r>
            <a:r>
              <a:rPr lang="bg-BG" sz="2200" dirty="0" smtClean="0">
                <a:solidFill>
                  <a:schemeClr val="bg1"/>
                </a:solidFill>
              </a:rPr>
              <a:t> ноември 2018 г.</a:t>
            </a:r>
            <a:endParaRPr lang="bg-BG" sz="2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4"/>
          <p:cNvSpPr txBox="1">
            <a:spLocks noGrp="1"/>
          </p:cNvSpPr>
          <p:nvPr>
            <p:ph type="title"/>
          </p:nvPr>
        </p:nvSpPr>
        <p:spPr>
          <a:xfrm>
            <a:off x="248663" y="1304966"/>
            <a:ext cx="3550827" cy="10440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4000" dirty="0" smtClean="0"/>
              <a:t>Агресия</a:t>
            </a:r>
            <a:endParaRPr sz="4000" dirty="0"/>
          </a:p>
        </p:txBody>
      </p:sp>
      <p:sp>
        <p:nvSpPr>
          <p:cNvPr id="2" name="Subtitle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46050" indent="0" algn="ctr">
              <a:buNone/>
            </a:pPr>
            <a:endParaRPr lang="bg-BG" sz="20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18865" y="884839"/>
            <a:ext cx="3576802" cy="35768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1" name="Subtitle 10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969" y="111278"/>
            <a:ext cx="7690460" cy="487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1252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11725" y="737408"/>
            <a:ext cx="3706500" cy="2508900"/>
          </a:xfrm>
        </p:spPr>
        <p:txBody>
          <a:bodyPr/>
          <a:lstStyle/>
          <a:p>
            <a:pPr algn="ctr"/>
            <a:r>
              <a:rPr lang="bg-BG" sz="4000" dirty="0" smtClean="0"/>
              <a:t>Аспекти</a:t>
            </a:r>
            <a:br>
              <a:rPr lang="bg-BG" sz="4000" dirty="0" smtClean="0"/>
            </a:br>
            <a:r>
              <a:rPr lang="bg-BG" sz="4000" dirty="0" smtClean="0"/>
              <a:t> на агресията</a:t>
            </a:r>
            <a:br>
              <a:rPr lang="bg-BG" sz="4000" dirty="0" smtClean="0"/>
            </a:br>
            <a:r>
              <a:rPr lang="bg-BG" sz="4000" dirty="0" smtClean="0"/>
              <a:t> в училище</a:t>
            </a:r>
            <a:endParaRPr lang="bg-BG" sz="4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46050" indent="0">
              <a:buNone/>
            </a:pPr>
            <a:endParaRPr lang="bg-B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24703" y="871342"/>
            <a:ext cx="4461642" cy="3341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4065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r>
              <a:rPr lang="bg-BG" sz="3000" dirty="0" smtClean="0"/>
              <a:t>        „Искаш ли да приведеш страната си в ред, трябва първо да оправиш провинциите си.</a:t>
            </a:r>
            <a:br>
              <a:rPr lang="bg-BG" sz="3000" dirty="0" smtClean="0"/>
            </a:br>
            <a:r>
              <a:rPr lang="bg-BG" sz="3000" dirty="0" smtClean="0"/>
              <a:t>        Искаш ли да приведеш провинциите в ред, трябва да оправиш градовете си.</a:t>
            </a:r>
            <a:br>
              <a:rPr lang="bg-BG" sz="3000" dirty="0" smtClean="0"/>
            </a:br>
            <a:r>
              <a:rPr lang="bg-BG" sz="3000" dirty="0" smtClean="0"/>
              <a:t>         Искаш ли да приведеш градовете в ред, трябва да оправиш семействата. </a:t>
            </a:r>
            <a:br>
              <a:rPr lang="bg-BG" sz="3000" dirty="0" smtClean="0"/>
            </a:br>
            <a:r>
              <a:rPr lang="bg-BG" sz="3000" dirty="0" smtClean="0"/>
              <a:t>          Искаш ли да приведеш семействата в ред, трябва да оправиш собственото си семейство. </a:t>
            </a:r>
            <a:br>
              <a:rPr lang="bg-BG" sz="3000" dirty="0" smtClean="0"/>
            </a:br>
            <a:r>
              <a:rPr lang="bg-BG" sz="3000" dirty="0" smtClean="0"/>
              <a:t>         Искаш ли да приведеш собственото си семейство в ред, приведи себе си в ред.“</a:t>
            </a:r>
            <a:br>
              <a:rPr lang="bg-BG" sz="3000" dirty="0" smtClean="0"/>
            </a:br>
            <a:r>
              <a:rPr lang="bg-BG" sz="3000" dirty="0" smtClean="0"/>
              <a:t>                                                      </a:t>
            </a:r>
            <a:r>
              <a:rPr lang="bg-BG" sz="2800" dirty="0" smtClean="0"/>
              <a:t>ориенталска мъдрост</a:t>
            </a:r>
            <a:endParaRPr lang="bg-BG" sz="2800" dirty="0"/>
          </a:p>
        </p:txBody>
      </p:sp>
    </p:spTree>
    <p:extLst>
      <p:ext uri="{BB962C8B-B14F-4D97-AF65-F5344CB8AC3E}">
        <p14:creationId xmlns:p14="http://schemas.microsoft.com/office/powerpoint/2010/main" xmlns="" val="84226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31" y="217146"/>
            <a:ext cx="8520600" cy="623700"/>
          </a:xfrm>
        </p:spPr>
        <p:txBody>
          <a:bodyPr/>
          <a:lstStyle/>
          <a:p>
            <a:pPr algn="ctr"/>
            <a:r>
              <a:rPr lang="bg-BG" sz="3000" dirty="0" smtClean="0"/>
              <a:t>взаимоотношения</a:t>
            </a:r>
            <a:endParaRPr lang="bg-BG" sz="3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0886" y="1792194"/>
            <a:ext cx="3999900" cy="2309555"/>
          </a:xfrm>
        </p:spPr>
        <p:txBody>
          <a:bodyPr/>
          <a:lstStyle/>
          <a:p>
            <a:pPr marL="146050" indent="0" algn="ctr">
              <a:buNone/>
            </a:pPr>
            <a:r>
              <a:rPr lang="bg-BG" sz="2000" b="1" dirty="0" smtClean="0"/>
              <a:t>ДЕТЕ</a:t>
            </a:r>
            <a:endParaRPr lang="en-US" sz="2000" b="1" dirty="0" smtClean="0"/>
          </a:p>
          <a:p>
            <a:pPr marL="146050" indent="0" algn="ctr">
              <a:buNone/>
            </a:pPr>
            <a:r>
              <a:rPr lang="bg-BG" sz="2000" b="1" dirty="0" smtClean="0"/>
              <a:t> </a:t>
            </a:r>
            <a:endParaRPr lang="bg-BG" sz="2000" b="1" dirty="0"/>
          </a:p>
          <a:p>
            <a:pPr marL="146050" indent="0" algn="ctr">
              <a:buNone/>
            </a:pPr>
            <a:r>
              <a:rPr lang="bg-BG" sz="2000" b="1" dirty="0" smtClean="0"/>
              <a:t>РОДИТЕЛ </a:t>
            </a:r>
            <a:endParaRPr lang="en-US" sz="2000" b="1" dirty="0" smtClean="0"/>
          </a:p>
          <a:p>
            <a:pPr marL="146050" indent="0" algn="ctr">
              <a:buNone/>
            </a:pPr>
            <a:endParaRPr lang="bg-BG" sz="2000" b="1" dirty="0" smtClean="0"/>
          </a:p>
          <a:p>
            <a:pPr marL="146050" indent="0" algn="ctr">
              <a:buNone/>
            </a:pPr>
            <a:r>
              <a:rPr lang="bg-BG" sz="2000" b="1" dirty="0" smtClean="0"/>
              <a:t>ВЪЗРАСТЕН</a:t>
            </a:r>
            <a:endParaRPr lang="bg-BG" sz="2000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pPr marL="146050" indent="0">
              <a:buNone/>
            </a:pPr>
            <a:endParaRPr lang="bg-B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30132" y="1315832"/>
            <a:ext cx="2589110" cy="326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0257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endParaRPr lang="bg-B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"/>
            <a:ext cx="8894535" cy="441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7956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63593" y="0"/>
            <a:ext cx="788040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599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491" y="185615"/>
            <a:ext cx="8520600" cy="623700"/>
          </a:xfrm>
        </p:spPr>
        <p:txBody>
          <a:bodyPr/>
          <a:lstStyle/>
          <a:p>
            <a:pPr algn="ctr"/>
            <a:r>
              <a:rPr lang="bg-BG" sz="3000" dirty="0" smtClean="0"/>
              <a:t>Възможни решения</a:t>
            </a:r>
            <a:endParaRPr lang="bg-BG" sz="3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43687" y="1213946"/>
            <a:ext cx="5151251" cy="385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788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6482" y="58226"/>
            <a:ext cx="8781394" cy="497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573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2300" y="4367048"/>
            <a:ext cx="7979400" cy="776452"/>
          </a:xfrm>
        </p:spPr>
        <p:txBody>
          <a:bodyPr/>
          <a:lstStyle/>
          <a:p>
            <a:pPr algn="ctr"/>
            <a:r>
              <a:rPr lang="bg-BG" sz="3200" dirty="0" smtClean="0"/>
              <a:t>Благодаря за вниманието!</a:t>
            </a:r>
            <a:endParaRPr lang="bg-BG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0143" y="1"/>
            <a:ext cx="6553787" cy="4358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64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adigm">
  <a:themeElements>
    <a:clrScheme name="Paradigm">
      <a:dk1>
        <a:srgbClr val="31394D"/>
      </a:dk1>
      <a:lt1>
        <a:srgbClr val="FFFFFF"/>
      </a:lt1>
      <a:dk2>
        <a:srgbClr val="666666"/>
      </a:dk2>
      <a:lt2>
        <a:srgbClr val="626B73"/>
      </a:lt2>
      <a:accent1>
        <a:srgbClr val="002F4A"/>
      </a:accent1>
      <a:accent2>
        <a:srgbClr val="D9C4B1"/>
      </a:accent2>
      <a:accent3>
        <a:srgbClr val="EDE3DA"/>
      </a:accent3>
      <a:accent4>
        <a:srgbClr val="B85741"/>
      </a:accent4>
      <a:accent5>
        <a:srgbClr val="009384"/>
      </a:accent5>
      <a:accent6>
        <a:srgbClr val="D0F6FF"/>
      </a:accent6>
      <a:hlink>
        <a:srgbClr val="009384"/>
      </a:hlink>
      <a:folHlink>
        <a:srgbClr val="00938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47</Words>
  <Application>Microsoft Office PowerPoint</Application>
  <PresentationFormat>On-screen Show (16:9)</PresentationFormat>
  <Paragraphs>14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Merriweather</vt:lpstr>
      <vt:lpstr>Roboto</vt:lpstr>
      <vt:lpstr>Paradigm</vt:lpstr>
      <vt:lpstr>СУ „ГЕО МИЛЕВ“ - ВАРНА Клуб „Активно учителство“</vt:lpstr>
      <vt:lpstr>Агресия</vt:lpstr>
      <vt:lpstr>Slide 3</vt:lpstr>
      <vt:lpstr>Аспекти  на агресията  в училище</vt:lpstr>
      <vt:lpstr>        „Искаш ли да приведеш страната си в ред, трябва първо да оправиш провинциите си.         Искаш ли да приведеш провинциите в ред, трябва да оправиш градовете си.          Искаш ли да приведеш градовете в ред, трябва да оправиш семействата.            Искаш ли да приведеш семействата в ред, трябва да оправиш собственото си семейство.           Искаш ли да приведеш собственото си семейство в ред, приведи себе си в ред.“                                                       ориенталска мъдрост</vt:lpstr>
      <vt:lpstr>взаимоотношения</vt:lpstr>
      <vt:lpstr>Slide 7</vt:lpstr>
      <vt:lpstr>Slide 8</vt:lpstr>
      <vt:lpstr>Възможни решения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активно учителство</dc:title>
  <dc:creator>hp</dc:creator>
  <cp:lastModifiedBy>hp</cp:lastModifiedBy>
  <cp:revision>18</cp:revision>
  <dcterms:modified xsi:type="dcterms:W3CDTF">2018-12-02T11:04:42Z</dcterms:modified>
</cp:coreProperties>
</file>