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61" r:id="rId7"/>
    <p:sldId id="264"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08" y="-18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DA28ED17-C661-489D-BF41-DD069552AA64}" type="datetimeFigureOut">
              <a:rPr lang="en-US" smtClean="0"/>
              <a:t>4/29/2020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EA9F751D-1812-44E3-BE21-09DBE815EC0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DA28ED17-C661-489D-BF41-DD069552AA64}" type="datetimeFigureOut">
              <a:rPr lang="en-US" smtClean="0"/>
              <a:t>4/29/2020</a:t>
            </a:fld>
            <a:endParaRPr lang="en-US"/>
          </a:p>
        </p:txBody>
      </p:sp>
      <p:sp>
        <p:nvSpPr>
          <p:cNvPr id="9" name="Slide Number Placeholder 8"/>
          <p:cNvSpPr>
            <a:spLocks noGrp="1"/>
          </p:cNvSpPr>
          <p:nvPr>
            <p:ph type="sldNum" sz="quarter" idx="15"/>
          </p:nvPr>
        </p:nvSpPr>
        <p:spPr/>
        <p:txBody>
          <a:bodyPr rtlCol="0"/>
          <a:lstStyle/>
          <a:p>
            <a:fld id="{EA9F751D-1812-44E3-BE21-09DBE815EC00}"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DA28ED17-C661-489D-BF41-DD069552AA64}" type="datetimeFigureOut">
              <a:rPr lang="en-US" smtClean="0"/>
              <a:t>4/29/2020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EA9F751D-1812-44E3-BE21-09DBE815EC00}"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A28ED17-C661-489D-BF41-DD069552AA64}"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751D-1812-44E3-BE21-09DBE815EC00}"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DA28ED17-C661-489D-BF41-DD069552AA64}" type="datetimeFigureOut">
              <a:rPr lang="en-US" smtClean="0"/>
              <a:t>4/29/2020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A9F751D-1812-44E3-BE21-09DBE815EC00}"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A28ED17-C661-489D-BF41-DD069552AA64}" type="datetimeFigureOut">
              <a:rPr lang="en-US" smtClean="0"/>
              <a:t>4/29/2020</a:t>
            </a:fld>
            <a:endParaRPr lang="en-US"/>
          </a:p>
        </p:txBody>
      </p:sp>
      <p:sp>
        <p:nvSpPr>
          <p:cNvPr id="7" name="Slide Number Placeholder 6"/>
          <p:cNvSpPr>
            <a:spLocks noGrp="1"/>
          </p:cNvSpPr>
          <p:nvPr>
            <p:ph type="sldNum" sz="quarter" idx="11"/>
          </p:nvPr>
        </p:nvSpPr>
        <p:spPr/>
        <p:txBody>
          <a:bodyPr rtlCol="0"/>
          <a:lstStyle/>
          <a:p>
            <a:fld id="{EA9F751D-1812-44E3-BE21-09DBE815EC00}"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28ED17-C661-489D-BF41-DD069552AA64}" type="datetimeFigureOut">
              <a:rPr lang="en-US" smtClean="0"/>
              <a:t>4/29/2020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A9F751D-1812-44E3-BE21-09DBE815EC0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DA28ED17-C661-489D-BF41-DD069552AA64}" type="datetimeFigureOut">
              <a:rPr lang="en-US" smtClean="0"/>
              <a:t>4/29/2020</a:t>
            </a:fld>
            <a:endParaRPr lang="en-US"/>
          </a:p>
        </p:txBody>
      </p:sp>
      <p:sp>
        <p:nvSpPr>
          <p:cNvPr id="22" name="Slide Number Placeholder 21"/>
          <p:cNvSpPr>
            <a:spLocks noGrp="1"/>
          </p:cNvSpPr>
          <p:nvPr>
            <p:ph type="sldNum" sz="quarter" idx="15"/>
          </p:nvPr>
        </p:nvSpPr>
        <p:spPr/>
        <p:txBody>
          <a:bodyPr rtlCol="0"/>
          <a:lstStyle/>
          <a:p>
            <a:fld id="{EA9F751D-1812-44E3-BE21-09DBE815EC00}"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DA28ED17-C661-489D-BF41-DD069552AA64}" type="datetimeFigureOut">
              <a:rPr lang="en-US" smtClean="0"/>
              <a:t>4/29/2020</a:t>
            </a:fld>
            <a:endParaRPr lang="en-US"/>
          </a:p>
        </p:txBody>
      </p:sp>
      <p:sp>
        <p:nvSpPr>
          <p:cNvPr id="18" name="Slide Number Placeholder 17"/>
          <p:cNvSpPr>
            <a:spLocks noGrp="1"/>
          </p:cNvSpPr>
          <p:nvPr>
            <p:ph type="sldNum" sz="quarter" idx="11"/>
          </p:nvPr>
        </p:nvSpPr>
        <p:spPr/>
        <p:txBody>
          <a:bodyPr rtlCol="0"/>
          <a:lstStyle/>
          <a:p>
            <a:fld id="{EA9F751D-1812-44E3-BE21-09DBE815EC00}"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A28ED17-C661-489D-BF41-DD069552AA64}"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751D-1812-44E3-BE21-09DBE815EC0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A28ED17-C661-489D-BF41-DD069552AA64}"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751D-1812-44E3-BE21-09DBE815EC0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A28ED17-C661-489D-BF41-DD069552AA64}" type="datetimeFigureOut">
              <a:rPr lang="en-US" smtClean="0"/>
              <a:t>4/29/2020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A9F751D-1812-44E3-BE21-09DBE815EC0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jp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4636"/>
            <a:ext cx="6172200" cy="990600"/>
          </a:xfrm>
        </p:spPr>
        <p:txBody>
          <a:bodyPr>
            <a:normAutofit fontScale="90000"/>
          </a:bodyPr>
          <a:lstStyle/>
          <a:p>
            <a:r>
              <a:rPr lang="bg-BG" smtClean="0"/>
              <a:t>Моята професия – моята мечта!</a:t>
            </a:r>
            <a:endParaRPr lang="en-US"/>
          </a:p>
        </p:txBody>
      </p:sp>
      <p:sp>
        <p:nvSpPr>
          <p:cNvPr id="3" name="Subtitle 2"/>
          <p:cNvSpPr>
            <a:spLocks noGrp="1"/>
          </p:cNvSpPr>
          <p:nvPr>
            <p:ph type="subTitle" idx="1"/>
          </p:nvPr>
        </p:nvSpPr>
        <p:spPr>
          <a:xfrm>
            <a:off x="914400" y="6019800"/>
            <a:ext cx="6019800" cy="540327"/>
          </a:xfrm>
        </p:spPr>
        <p:txBody>
          <a:bodyPr/>
          <a:lstStyle/>
          <a:p>
            <a:r>
              <a:rPr lang="bg-BG" smtClean="0"/>
              <a:t>Изготвил: Стефания Михайлова от </a:t>
            </a:r>
            <a:r>
              <a:rPr lang="en-US" smtClean="0"/>
              <a:t>V</a:t>
            </a:r>
            <a:r>
              <a:rPr lang="bg-BG" smtClean="0"/>
              <a:t> е клас</a:t>
            </a:r>
            <a:endParaRPr lang="en-US"/>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4600" y="1125819"/>
            <a:ext cx="4071461" cy="2732672"/>
          </a:xfrm>
          <a:prstGeom prst="rect">
            <a:avLst/>
          </a:prstGeom>
          <a:ln>
            <a:noFill/>
          </a:ln>
          <a:effectLst>
            <a:softEdge rad="11250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9800" y="3858491"/>
            <a:ext cx="5843648" cy="2262215"/>
          </a:xfrm>
          <a:prstGeom prst="rect">
            <a:avLst/>
          </a:prstGeom>
          <a:ln>
            <a:noFill/>
          </a:ln>
          <a:effectLst>
            <a:softEdge rad="112500"/>
          </a:effectLst>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86060" y="990601"/>
            <a:ext cx="2224183" cy="2514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9166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subTnLst>
                                    <p:audio>
                                      <p:cMediaNode>
                                        <p:cTn display="0" masterRel="sameClick">
                                          <p:stCondLst>
                                            <p:cond evt="begin" delay="0">
                                              <p:tn val="5"/>
                                            </p:cond>
                                          </p:stCondLst>
                                          <p:endCondLst>
                                            <p:cond evt="onStopAudio" delay="0">
                                              <p:tgtEl>
                                                <p:sldTgt/>
                                              </p:tgtEl>
                                            </p:cond>
                                          </p:endCondLst>
                                        </p:cTn>
                                        <p:tgtEl>
                                          <p:sndTgt r:embed="rId2" name="sveja.wav"/>
                                        </p:tgtEl>
                                      </p:cMediaNode>
                                    </p:audio>
                                  </p:subTnLst>
                                </p:cTn>
                              </p:par>
                            </p:childTnLst>
                          </p:cTn>
                        </p:par>
                        <p:par>
                          <p:cTn id="21" fill="hold">
                            <p:stCondLst>
                              <p:cond delay="2000"/>
                            </p:stCondLst>
                            <p:childTnLst>
                              <p:par>
                                <p:cTn id="22" presetID="1" presetClass="entr" presetSubtype="0" fill="hold" nodeType="afterEffect">
                                  <p:stCondLst>
                                    <p:cond delay="0"/>
                                  </p:stCondLst>
                                  <p:childTnLst>
                                    <p:set>
                                      <p:cBhvr>
                                        <p:cTn id="23" dur="1" fill="hold">
                                          <p:stCondLst>
                                            <p:cond delay="1999"/>
                                          </p:stCondLst>
                                        </p:cTn>
                                        <p:tgtEl>
                                          <p:spTgt spid="4"/>
                                        </p:tgtEl>
                                        <p:attrNameLst>
                                          <p:attrName>style.visibility</p:attrName>
                                        </p:attrNameLst>
                                      </p:cBhvr>
                                      <p:to>
                                        <p:strVal val="visible"/>
                                      </p:to>
                                    </p:set>
                                  </p:childTnLst>
                                </p:cTn>
                              </p:par>
                            </p:childTnLst>
                          </p:cTn>
                        </p:par>
                        <p:par>
                          <p:cTn id="24" fill="hold">
                            <p:stCondLst>
                              <p:cond delay="4000"/>
                            </p:stCondLst>
                            <p:childTnLst>
                              <p:par>
                                <p:cTn id="25" presetID="14" presetClass="entr" presetSubtype="1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heel(1)">
                                      <p:cBhvr>
                                        <p:cTn id="32" dur="20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wipe(down)">
                                      <p:cBhvr>
                                        <p:cTn id="37" dur="580">
                                          <p:stCondLst>
                                            <p:cond delay="0"/>
                                          </p:stCondLst>
                                        </p:cTn>
                                        <p:tgtEl>
                                          <p:spTgt spid="3">
                                            <p:txEl>
                                              <p:pRg st="0" end="0"/>
                                            </p:txEl>
                                          </p:spTgt>
                                        </p:tgtEl>
                                      </p:cBhvr>
                                    </p:animEffect>
                                    <p:anim calcmode="lin" valueType="num">
                                      <p:cBhvr>
                                        <p:cTn id="3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0" end="0"/>
                                            </p:txEl>
                                          </p:spTgt>
                                        </p:tgtEl>
                                      </p:cBhvr>
                                      <p:to x="100000" y="60000"/>
                                    </p:animScale>
                                    <p:animScale>
                                      <p:cBhvr>
                                        <p:cTn id="44" dur="166" decel="50000">
                                          <p:stCondLst>
                                            <p:cond delay="676"/>
                                          </p:stCondLst>
                                        </p:cTn>
                                        <p:tgtEl>
                                          <p:spTgt spid="3">
                                            <p:txEl>
                                              <p:pRg st="0" end="0"/>
                                            </p:txEl>
                                          </p:spTgt>
                                        </p:tgtEl>
                                      </p:cBhvr>
                                      <p:to x="100000" y="100000"/>
                                    </p:animScale>
                                    <p:animScale>
                                      <p:cBhvr>
                                        <p:cTn id="45" dur="26">
                                          <p:stCondLst>
                                            <p:cond delay="1312"/>
                                          </p:stCondLst>
                                        </p:cTn>
                                        <p:tgtEl>
                                          <p:spTgt spid="3">
                                            <p:txEl>
                                              <p:pRg st="0" end="0"/>
                                            </p:txEl>
                                          </p:spTgt>
                                        </p:tgtEl>
                                      </p:cBhvr>
                                      <p:to x="100000" y="80000"/>
                                    </p:animScale>
                                    <p:animScale>
                                      <p:cBhvr>
                                        <p:cTn id="46" dur="166" decel="50000">
                                          <p:stCondLst>
                                            <p:cond delay="1338"/>
                                          </p:stCondLst>
                                        </p:cTn>
                                        <p:tgtEl>
                                          <p:spTgt spid="3">
                                            <p:txEl>
                                              <p:pRg st="0" end="0"/>
                                            </p:txEl>
                                          </p:spTgt>
                                        </p:tgtEl>
                                      </p:cBhvr>
                                      <p:to x="100000" y="100000"/>
                                    </p:animScale>
                                    <p:animScale>
                                      <p:cBhvr>
                                        <p:cTn id="47" dur="26">
                                          <p:stCondLst>
                                            <p:cond delay="1642"/>
                                          </p:stCondLst>
                                        </p:cTn>
                                        <p:tgtEl>
                                          <p:spTgt spid="3">
                                            <p:txEl>
                                              <p:pRg st="0" end="0"/>
                                            </p:txEl>
                                          </p:spTgt>
                                        </p:tgtEl>
                                      </p:cBhvr>
                                      <p:to x="100000" y="90000"/>
                                    </p:animScale>
                                    <p:animScale>
                                      <p:cBhvr>
                                        <p:cTn id="48" dur="166" decel="50000">
                                          <p:stCondLst>
                                            <p:cond delay="1668"/>
                                          </p:stCondLst>
                                        </p:cTn>
                                        <p:tgtEl>
                                          <p:spTgt spid="3">
                                            <p:txEl>
                                              <p:pRg st="0" end="0"/>
                                            </p:txEl>
                                          </p:spTgt>
                                        </p:tgtEl>
                                      </p:cBhvr>
                                      <p:to x="100000" y="100000"/>
                                    </p:animScale>
                                    <p:animScale>
                                      <p:cBhvr>
                                        <p:cTn id="49" dur="26">
                                          <p:stCondLst>
                                            <p:cond delay="1808"/>
                                          </p:stCondLst>
                                        </p:cTn>
                                        <p:tgtEl>
                                          <p:spTgt spid="3">
                                            <p:txEl>
                                              <p:pRg st="0" end="0"/>
                                            </p:txEl>
                                          </p:spTgt>
                                        </p:tgtEl>
                                      </p:cBhvr>
                                      <p:to x="100000" y="95000"/>
                                    </p:animScale>
                                    <p:animScale>
                                      <p:cBhvr>
                                        <p:cTn id="5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36" y="733907"/>
            <a:ext cx="7375814" cy="505307"/>
          </a:xfrm>
        </p:spPr>
        <p:txBody>
          <a:bodyPr>
            <a:noAutofit/>
          </a:bodyPr>
          <a:lstStyle/>
          <a:p>
            <a:r>
              <a:rPr lang="bg-BG" sz="3200" smtClean="0"/>
              <a:t>Каква искам да бъда?</a:t>
            </a:r>
            <a:br>
              <a:rPr lang="bg-BG" sz="3200" smtClean="0"/>
            </a:br>
            <a:endParaRPr lang="en-US" sz="3200"/>
          </a:p>
        </p:txBody>
      </p:sp>
      <p:sp>
        <p:nvSpPr>
          <p:cNvPr id="3" name="TextBox 2"/>
          <p:cNvSpPr txBox="1"/>
          <p:nvPr/>
        </p:nvSpPr>
        <p:spPr>
          <a:xfrm>
            <a:off x="304800" y="5715000"/>
            <a:ext cx="7848600" cy="923330"/>
          </a:xfrm>
          <a:prstGeom prst="rect">
            <a:avLst/>
          </a:prstGeom>
          <a:noFill/>
        </p:spPr>
        <p:txBody>
          <a:bodyPr wrap="square" rtlCol="0">
            <a:spAutoFit/>
          </a:bodyPr>
          <a:lstStyle/>
          <a:p>
            <a:r>
              <a:rPr lang="bg-BG" smtClean="0"/>
              <a:t>Да бъда ветеринар, художник, скулптор, учител по плуване, учител по модерен балет, но за съжаление не живея в приказка и не мога да съм всичко това. И ще трябва да избера едно...</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768" y="1657237"/>
            <a:ext cx="5753100" cy="4064690"/>
          </a:xfrm>
          <a:prstGeom prst="rect">
            <a:avLst/>
          </a:prstGeom>
          <a:ln>
            <a:noFill/>
          </a:ln>
          <a:effectLst>
            <a:softEdge rad="112500"/>
          </a:effectLst>
        </p:spPr>
      </p:pic>
      <p:sp>
        <p:nvSpPr>
          <p:cNvPr id="5" name="TextBox 4"/>
          <p:cNvSpPr txBox="1"/>
          <p:nvPr/>
        </p:nvSpPr>
        <p:spPr>
          <a:xfrm>
            <a:off x="517234" y="2362200"/>
            <a:ext cx="184731" cy="369332"/>
          </a:xfrm>
          <a:prstGeom prst="rect">
            <a:avLst/>
          </a:prstGeom>
          <a:noFill/>
        </p:spPr>
        <p:txBody>
          <a:bodyPr wrap="none" rtlCol="0">
            <a:spAutoFit/>
          </a:bodyPr>
          <a:lstStyle/>
          <a:p>
            <a:endParaRPr lang="en-US"/>
          </a:p>
        </p:txBody>
      </p:sp>
      <p:sp>
        <p:nvSpPr>
          <p:cNvPr id="7" name="TextBox 6"/>
          <p:cNvSpPr txBox="1"/>
          <p:nvPr/>
        </p:nvSpPr>
        <p:spPr>
          <a:xfrm>
            <a:off x="304800" y="1066800"/>
            <a:ext cx="7126432" cy="923330"/>
          </a:xfrm>
          <a:prstGeom prst="rect">
            <a:avLst/>
          </a:prstGeom>
          <a:noFill/>
        </p:spPr>
        <p:txBody>
          <a:bodyPr wrap="square" rtlCol="0">
            <a:spAutoFit/>
          </a:bodyPr>
          <a:lstStyle/>
          <a:p>
            <a:r>
              <a:rPr lang="ru-RU"/>
              <a:t>Както всяко дете и аз имам мечтана професия... Добре де по-скоро професии.</a:t>
            </a:r>
            <a:br>
              <a:rPr lang="ru-RU"/>
            </a:br>
            <a:endParaRPr lang="en-US"/>
          </a:p>
        </p:txBody>
      </p:sp>
    </p:spTree>
    <p:extLst>
      <p:ext uri="{BB962C8B-B14F-4D97-AF65-F5344CB8AC3E}">
        <p14:creationId xmlns:p14="http://schemas.microsoft.com/office/powerpoint/2010/main" val="22579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style.rotation</p:attrName>
                                        </p:attrNameLst>
                                      </p:cBhvr>
                                      <p:tavLst>
                                        <p:tav tm="0">
                                          <p:val>
                                            <p:fltVal val="90"/>
                                          </p:val>
                                        </p:tav>
                                        <p:tav tm="100000">
                                          <p:val>
                                            <p:fltVal val="0"/>
                                          </p:val>
                                        </p:tav>
                                      </p:tavLst>
                                    </p:anim>
                                    <p:animEffect transition="in" filter="fade">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horizontal)">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heel(1)">
                                      <p:cBhvr>
                                        <p:cTn id="2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55" y="152400"/>
            <a:ext cx="7162800" cy="731838"/>
          </a:xfrm>
        </p:spPr>
        <p:txBody>
          <a:bodyPr/>
          <a:lstStyle/>
          <a:p>
            <a:r>
              <a:rPr lang="bg-BG" smtClean="0"/>
              <a:t>Какъв е моят избор? </a:t>
            </a:r>
            <a:endParaRPr lang="en-US"/>
          </a:p>
        </p:txBody>
      </p:sp>
      <p:sp>
        <p:nvSpPr>
          <p:cNvPr id="3" name="TextBox 2"/>
          <p:cNvSpPr txBox="1"/>
          <p:nvPr/>
        </p:nvSpPr>
        <p:spPr>
          <a:xfrm>
            <a:off x="249382" y="1066800"/>
            <a:ext cx="8077200" cy="2862322"/>
          </a:xfrm>
          <a:prstGeom prst="rect">
            <a:avLst/>
          </a:prstGeom>
          <a:noFill/>
        </p:spPr>
        <p:txBody>
          <a:bodyPr wrap="square" rtlCol="0">
            <a:spAutoFit/>
          </a:bodyPr>
          <a:lstStyle/>
          <a:p>
            <a:r>
              <a:rPr lang="bg-BG" smtClean="0"/>
              <a:t>Трудно е да избереш професия, особено ако нямаш насока, както стана при мен. Както виждате професиите, които ми харесват са коренно различни една от друга. И в крайна сметка успях да взема решение.</a:t>
            </a:r>
          </a:p>
          <a:p>
            <a:endParaRPr lang="bg-BG" smtClean="0"/>
          </a:p>
          <a:p>
            <a:r>
              <a:rPr lang="bg-BG" smtClean="0"/>
              <a:t>Приятно е да помогнеш на някого, особено ако го обичаш!</a:t>
            </a:r>
          </a:p>
          <a:p>
            <a:r>
              <a:rPr lang="bg-BG" smtClean="0"/>
              <a:t>Аз смятам, че мисията ни на земята е да помагаме на тези, които имат нужда. И мисля, че животните макар да са различни от нас също заслужават да бъдат обичани, а аз да помагам на тях и стопаните им в трудности. </a:t>
            </a:r>
          </a:p>
          <a:p>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52800"/>
            <a:ext cx="5652655" cy="3352800"/>
          </a:xfrm>
          <a:prstGeom prst="ellipse">
            <a:avLst/>
          </a:prstGeom>
          <a:ln>
            <a:noFill/>
          </a:ln>
          <a:effectLst>
            <a:softEdge rad="112500"/>
          </a:effectLst>
        </p:spPr>
      </p:pic>
      <p:sp>
        <p:nvSpPr>
          <p:cNvPr id="6" name="TextBox 5"/>
          <p:cNvSpPr txBox="1"/>
          <p:nvPr/>
        </p:nvSpPr>
        <p:spPr>
          <a:xfrm>
            <a:off x="4427574" y="3537466"/>
            <a:ext cx="4897855" cy="369332"/>
          </a:xfrm>
          <a:prstGeom prst="rect">
            <a:avLst/>
          </a:prstGeom>
          <a:noFill/>
        </p:spPr>
        <p:txBody>
          <a:bodyPr wrap="square" rtlCol="0">
            <a:spAutoFit/>
          </a:bodyPr>
          <a:lstStyle/>
          <a:p>
            <a:r>
              <a:rPr lang="bg-BG" smtClean="0"/>
              <a:t>И моята мечтана професия е ветеринар!</a:t>
            </a:r>
            <a:endParaRPr lang="en-US"/>
          </a:p>
        </p:txBody>
      </p:sp>
    </p:spTree>
    <p:extLst>
      <p:ext uri="{BB962C8B-B14F-4D97-AF65-F5344CB8AC3E}">
        <p14:creationId xmlns:p14="http://schemas.microsoft.com/office/powerpoint/2010/main" val="2783507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80">
                                          <p:stCondLst>
                                            <p:cond delay="0"/>
                                          </p:stCondLst>
                                        </p:cTn>
                                        <p:tgtEl>
                                          <p:spTgt spid="6"/>
                                        </p:tgtEl>
                                      </p:cBhvr>
                                    </p:animEffect>
                                    <p:anim calcmode="lin" valueType="num">
                                      <p:cBhvr>
                                        <p:cTn id="2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5" dur="26">
                                          <p:stCondLst>
                                            <p:cond delay="650"/>
                                          </p:stCondLst>
                                        </p:cTn>
                                        <p:tgtEl>
                                          <p:spTgt spid="6"/>
                                        </p:tgtEl>
                                      </p:cBhvr>
                                      <p:to x="100000" y="60000"/>
                                    </p:animScale>
                                    <p:animScale>
                                      <p:cBhvr>
                                        <p:cTn id="26" dur="166" decel="50000">
                                          <p:stCondLst>
                                            <p:cond delay="676"/>
                                          </p:stCondLst>
                                        </p:cTn>
                                        <p:tgtEl>
                                          <p:spTgt spid="6"/>
                                        </p:tgtEl>
                                      </p:cBhvr>
                                      <p:to x="100000" y="100000"/>
                                    </p:animScale>
                                    <p:animScale>
                                      <p:cBhvr>
                                        <p:cTn id="27" dur="26">
                                          <p:stCondLst>
                                            <p:cond delay="1312"/>
                                          </p:stCondLst>
                                        </p:cTn>
                                        <p:tgtEl>
                                          <p:spTgt spid="6"/>
                                        </p:tgtEl>
                                      </p:cBhvr>
                                      <p:to x="100000" y="80000"/>
                                    </p:animScale>
                                    <p:animScale>
                                      <p:cBhvr>
                                        <p:cTn id="28" dur="166" decel="50000">
                                          <p:stCondLst>
                                            <p:cond delay="1338"/>
                                          </p:stCondLst>
                                        </p:cTn>
                                        <p:tgtEl>
                                          <p:spTgt spid="6"/>
                                        </p:tgtEl>
                                      </p:cBhvr>
                                      <p:to x="100000" y="100000"/>
                                    </p:animScale>
                                    <p:animScale>
                                      <p:cBhvr>
                                        <p:cTn id="29" dur="26">
                                          <p:stCondLst>
                                            <p:cond delay="1642"/>
                                          </p:stCondLst>
                                        </p:cTn>
                                        <p:tgtEl>
                                          <p:spTgt spid="6"/>
                                        </p:tgtEl>
                                      </p:cBhvr>
                                      <p:to x="100000" y="90000"/>
                                    </p:animScale>
                                    <p:animScale>
                                      <p:cBhvr>
                                        <p:cTn id="30" dur="166" decel="50000">
                                          <p:stCondLst>
                                            <p:cond delay="1668"/>
                                          </p:stCondLst>
                                        </p:cTn>
                                        <p:tgtEl>
                                          <p:spTgt spid="6"/>
                                        </p:tgtEl>
                                      </p:cBhvr>
                                      <p:to x="100000" y="100000"/>
                                    </p:animScale>
                                    <p:animScale>
                                      <p:cBhvr>
                                        <p:cTn id="31" dur="26">
                                          <p:stCondLst>
                                            <p:cond delay="1808"/>
                                          </p:stCondLst>
                                        </p:cTn>
                                        <p:tgtEl>
                                          <p:spTgt spid="6"/>
                                        </p:tgtEl>
                                      </p:cBhvr>
                                      <p:to x="100000" y="95000"/>
                                    </p:animScale>
                                    <p:animScale>
                                      <p:cBhvr>
                                        <p:cTn id="32" dur="166" decel="50000">
                                          <p:stCondLst>
                                            <p:cond delay="1834"/>
                                          </p:stCondLst>
                                        </p:cTn>
                                        <p:tgtEl>
                                          <p:spTgt spid="6"/>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randombar(horizontal)">
                                      <p:cBhvr>
                                        <p:cTn id="3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315" y="119743"/>
            <a:ext cx="7467600" cy="1143000"/>
          </a:xfrm>
        </p:spPr>
        <p:txBody>
          <a:bodyPr/>
          <a:lstStyle/>
          <a:p>
            <a:r>
              <a:rPr lang="bg-BG" smtClean="0"/>
              <a:t>Защо точно тази?</a:t>
            </a:r>
            <a:endParaRPr lang="en-US"/>
          </a:p>
        </p:txBody>
      </p:sp>
      <p:sp>
        <p:nvSpPr>
          <p:cNvPr id="3" name="TextBox 2"/>
          <p:cNvSpPr txBox="1"/>
          <p:nvPr/>
        </p:nvSpPr>
        <p:spPr>
          <a:xfrm>
            <a:off x="29029" y="1487714"/>
            <a:ext cx="6781800" cy="4832092"/>
          </a:xfrm>
          <a:prstGeom prst="rect">
            <a:avLst/>
          </a:prstGeom>
          <a:noFill/>
        </p:spPr>
        <p:txBody>
          <a:bodyPr wrap="square" rtlCol="0">
            <a:spAutoFit/>
          </a:bodyPr>
          <a:lstStyle/>
          <a:p>
            <a:r>
              <a:rPr lang="bg-BG" smtClean="0"/>
              <a:t>Защо избрах тази професия ли?</a:t>
            </a:r>
          </a:p>
          <a:p>
            <a:r>
              <a:rPr lang="bg-BG" smtClean="0"/>
              <a:t>Ами защото обичам всички животни, дори тези, които другите смятат за отблъскаващи. И всеки път когато видя гладно животно му се притичам на помощ. И защото вярвам, че ако аз помогна на някого, след време той ще помогне на друг и светът ще стане едно по-добро място. Всеки ден се будя с мисълта, защо всички съдят природата за това, което тя търпи от векове, а всъщност ние сме и го причинили. Хвърляме си боклуците навсякъде, замърсяваме и пречим на природата. Ние само говорим, говорим, говорим, но нищо не правим. Все измисляме някакви фондации, кампании, но нищо не дава резултат просто защото хората не ги интересува! Те мислят само за себе си, но не разбират, че с егоизма си няма да стигнат до никъде и след време тяхната глупост ще ги застигне. Аз съм тук за да помогна на природата като помогна на нейните най-главни представители </a:t>
            </a:r>
            <a:r>
              <a:rPr lang="bg-BG" sz="2000" b="1" smtClean="0"/>
              <a:t>животните!</a:t>
            </a:r>
            <a:endParaRPr lang="en-US" b="1"/>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7200" y="152400"/>
            <a:ext cx="1547812" cy="151923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7001" y="152400"/>
            <a:ext cx="1981200" cy="1870816"/>
          </a:xfrm>
          <a:prstGeom prst="rect">
            <a:avLst/>
          </a:prstGeom>
          <a:ln>
            <a:noFill/>
          </a:ln>
          <a:effectLst>
            <a:softEdge rad="11250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29399" y="2341659"/>
            <a:ext cx="2082801" cy="1562101"/>
          </a:xfrm>
          <a:prstGeom prst="rect">
            <a:avLst/>
          </a:prstGeom>
          <a:ln>
            <a:noFill/>
          </a:ln>
          <a:effectLst>
            <a:softEdge rad="112500"/>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09659" y="4307386"/>
            <a:ext cx="2324548" cy="1307558"/>
          </a:xfrm>
          <a:prstGeom prst="rect">
            <a:avLst/>
          </a:prstGeom>
          <a:ln>
            <a:noFill/>
          </a:ln>
          <a:effectLst>
            <a:softEdge rad="112500"/>
          </a:effectLst>
        </p:spPr>
      </p:pic>
    </p:spTree>
    <p:extLst>
      <p:ext uri="{BB962C8B-B14F-4D97-AF65-F5344CB8AC3E}">
        <p14:creationId xmlns:p14="http://schemas.microsoft.com/office/powerpoint/2010/main" val="268237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ppt_w</p:attrName>
                                        </p:attrNameLst>
                                      </p:cBhvr>
                                      <p:tavLst>
                                        <p:tav tm="0" fmla="#ppt_w*sin(2.5*pi*$)">
                                          <p:val>
                                            <p:fltVal val="0"/>
                                          </p:val>
                                        </p:tav>
                                        <p:tav tm="100000">
                                          <p:val>
                                            <p:fltVal val="1"/>
                                          </p:val>
                                        </p:tav>
                                      </p:tavLst>
                                    </p:anim>
                                    <p:anim calcmode="lin" valueType="num">
                                      <p:cBhvr>
                                        <p:cTn id="16"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6" presetClass="entr" presetSubtype="0"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wipe(down)">
                                      <p:cBhvr>
                                        <p:cTn id="57" dur="580">
                                          <p:stCondLst>
                                            <p:cond delay="0"/>
                                          </p:stCondLst>
                                        </p:cTn>
                                        <p:tgtEl>
                                          <p:spTgt spid="7"/>
                                        </p:tgtEl>
                                      </p:cBhvr>
                                    </p:animEffect>
                                    <p:anim calcmode="lin" valueType="num">
                                      <p:cBhvr>
                                        <p:cTn id="5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3" dur="26">
                                          <p:stCondLst>
                                            <p:cond delay="650"/>
                                          </p:stCondLst>
                                        </p:cTn>
                                        <p:tgtEl>
                                          <p:spTgt spid="7"/>
                                        </p:tgtEl>
                                      </p:cBhvr>
                                      <p:to x="100000" y="60000"/>
                                    </p:animScale>
                                    <p:animScale>
                                      <p:cBhvr>
                                        <p:cTn id="64" dur="166" decel="50000">
                                          <p:stCondLst>
                                            <p:cond delay="676"/>
                                          </p:stCondLst>
                                        </p:cTn>
                                        <p:tgtEl>
                                          <p:spTgt spid="7"/>
                                        </p:tgtEl>
                                      </p:cBhvr>
                                      <p:to x="100000" y="100000"/>
                                    </p:animScale>
                                    <p:animScale>
                                      <p:cBhvr>
                                        <p:cTn id="65" dur="26">
                                          <p:stCondLst>
                                            <p:cond delay="1312"/>
                                          </p:stCondLst>
                                        </p:cTn>
                                        <p:tgtEl>
                                          <p:spTgt spid="7"/>
                                        </p:tgtEl>
                                      </p:cBhvr>
                                      <p:to x="100000" y="80000"/>
                                    </p:animScale>
                                    <p:animScale>
                                      <p:cBhvr>
                                        <p:cTn id="66" dur="166" decel="50000">
                                          <p:stCondLst>
                                            <p:cond delay="1338"/>
                                          </p:stCondLst>
                                        </p:cTn>
                                        <p:tgtEl>
                                          <p:spTgt spid="7"/>
                                        </p:tgtEl>
                                      </p:cBhvr>
                                      <p:to x="100000" y="100000"/>
                                    </p:animScale>
                                    <p:animScale>
                                      <p:cBhvr>
                                        <p:cTn id="67" dur="26">
                                          <p:stCondLst>
                                            <p:cond delay="1642"/>
                                          </p:stCondLst>
                                        </p:cTn>
                                        <p:tgtEl>
                                          <p:spTgt spid="7"/>
                                        </p:tgtEl>
                                      </p:cBhvr>
                                      <p:to x="100000" y="90000"/>
                                    </p:animScale>
                                    <p:animScale>
                                      <p:cBhvr>
                                        <p:cTn id="68" dur="166" decel="50000">
                                          <p:stCondLst>
                                            <p:cond delay="1668"/>
                                          </p:stCondLst>
                                        </p:cTn>
                                        <p:tgtEl>
                                          <p:spTgt spid="7"/>
                                        </p:tgtEl>
                                      </p:cBhvr>
                                      <p:to x="100000" y="100000"/>
                                    </p:animScale>
                                    <p:animScale>
                                      <p:cBhvr>
                                        <p:cTn id="69" dur="26">
                                          <p:stCondLst>
                                            <p:cond delay="1808"/>
                                          </p:stCondLst>
                                        </p:cTn>
                                        <p:tgtEl>
                                          <p:spTgt spid="7"/>
                                        </p:tgtEl>
                                      </p:cBhvr>
                                      <p:to x="100000" y="95000"/>
                                    </p:animScale>
                                    <p:animScale>
                                      <p:cBhvr>
                                        <p:cTn id="70" dur="166" decel="50000">
                                          <p:stCondLst>
                                            <p:cond delay="1834"/>
                                          </p:stCondLst>
                                        </p:cTn>
                                        <p:tgtEl>
                                          <p:spTgt spid="7"/>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nodeType="click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down)">
                                      <p:cBhvr>
                                        <p:cTn id="75" dur="580">
                                          <p:stCondLst>
                                            <p:cond delay="0"/>
                                          </p:stCondLst>
                                        </p:cTn>
                                        <p:tgtEl>
                                          <p:spTgt spid="8"/>
                                        </p:tgtEl>
                                      </p:cBhvr>
                                    </p:animEffect>
                                    <p:anim calcmode="lin" valueType="num">
                                      <p:cBhvr>
                                        <p:cTn id="7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81" dur="26">
                                          <p:stCondLst>
                                            <p:cond delay="650"/>
                                          </p:stCondLst>
                                        </p:cTn>
                                        <p:tgtEl>
                                          <p:spTgt spid="8"/>
                                        </p:tgtEl>
                                      </p:cBhvr>
                                      <p:to x="100000" y="60000"/>
                                    </p:animScale>
                                    <p:animScale>
                                      <p:cBhvr>
                                        <p:cTn id="82" dur="166" decel="50000">
                                          <p:stCondLst>
                                            <p:cond delay="676"/>
                                          </p:stCondLst>
                                        </p:cTn>
                                        <p:tgtEl>
                                          <p:spTgt spid="8"/>
                                        </p:tgtEl>
                                      </p:cBhvr>
                                      <p:to x="100000" y="100000"/>
                                    </p:animScale>
                                    <p:animScale>
                                      <p:cBhvr>
                                        <p:cTn id="83" dur="26">
                                          <p:stCondLst>
                                            <p:cond delay="1312"/>
                                          </p:stCondLst>
                                        </p:cTn>
                                        <p:tgtEl>
                                          <p:spTgt spid="8"/>
                                        </p:tgtEl>
                                      </p:cBhvr>
                                      <p:to x="100000" y="80000"/>
                                    </p:animScale>
                                    <p:animScale>
                                      <p:cBhvr>
                                        <p:cTn id="84" dur="166" decel="50000">
                                          <p:stCondLst>
                                            <p:cond delay="1338"/>
                                          </p:stCondLst>
                                        </p:cTn>
                                        <p:tgtEl>
                                          <p:spTgt spid="8"/>
                                        </p:tgtEl>
                                      </p:cBhvr>
                                      <p:to x="100000" y="100000"/>
                                    </p:animScale>
                                    <p:animScale>
                                      <p:cBhvr>
                                        <p:cTn id="85" dur="26">
                                          <p:stCondLst>
                                            <p:cond delay="1642"/>
                                          </p:stCondLst>
                                        </p:cTn>
                                        <p:tgtEl>
                                          <p:spTgt spid="8"/>
                                        </p:tgtEl>
                                      </p:cBhvr>
                                      <p:to x="100000" y="90000"/>
                                    </p:animScale>
                                    <p:animScale>
                                      <p:cBhvr>
                                        <p:cTn id="86" dur="166" decel="50000">
                                          <p:stCondLst>
                                            <p:cond delay="1668"/>
                                          </p:stCondLst>
                                        </p:cTn>
                                        <p:tgtEl>
                                          <p:spTgt spid="8"/>
                                        </p:tgtEl>
                                      </p:cBhvr>
                                      <p:to x="100000" y="100000"/>
                                    </p:animScale>
                                    <p:animScale>
                                      <p:cBhvr>
                                        <p:cTn id="87" dur="26">
                                          <p:stCondLst>
                                            <p:cond delay="1808"/>
                                          </p:stCondLst>
                                        </p:cTn>
                                        <p:tgtEl>
                                          <p:spTgt spid="8"/>
                                        </p:tgtEl>
                                      </p:cBhvr>
                                      <p:to x="100000" y="95000"/>
                                    </p:animScale>
                                    <p:animScale>
                                      <p:cBhvr>
                                        <p:cTn id="88"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228" y="226105"/>
            <a:ext cx="7467600" cy="503238"/>
          </a:xfrm>
        </p:spPr>
        <p:txBody>
          <a:bodyPr>
            <a:normAutofit fontScale="90000"/>
          </a:bodyPr>
          <a:lstStyle/>
          <a:p>
            <a:r>
              <a:rPr lang="bg-BG" smtClean="0"/>
              <a:t>Много ще се учи...</a:t>
            </a:r>
            <a:endParaRPr lang="en-US"/>
          </a:p>
        </p:txBody>
      </p:sp>
      <p:sp>
        <p:nvSpPr>
          <p:cNvPr id="3" name="TextBox 2"/>
          <p:cNvSpPr txBox="1"/>
          <p:nvPr/>
        </p:nvSpPr>
        <p:spPr>
          <a:xfrm>
            <a:off x="232228" y="762000"/>
            <a:ext cx="4114800" cy="5909310"/>
          </a:xfrm>
          <a:prstGeom prst="rect">
            <a:avLst/>
          </a:prstGeom>
          <a:noFill/>
        </p:spPr>
        <p:txBody>
          <a:bodyPr wrap="square" rtlCol="0">
            <a:spAutoFit/>
          </a:bodyPr>
          <a:lstStyle/>
          <a:p>
            <a:r>
              <a:rPr lang="bg-BG" smtClean="0"/>
              <a:t>Наясно съм с факта, че ако искам да помогна на някого и той да ми има доверие докато му помагам ще трябва мнооого да уча.</a:t>
            </a:r>
          </a:p>
          <a:p>
            <a:r>
              <a:rPr lang="bg-BG" smtClean="0"/>
              <a:t>Но нямам и нищо против. </a:t>
            </a:r>
          </a:p>
          <a:p>
            <a:r>
              <a:rPr lang="bg-BG" smtClean="0"/>
              <a:t>Ще платя обучението си със спестяванията ми, които събирам още от сега, ако нещо не ми достигнат парите ще започна да продавам вестници </a:t>
            </a:r>
            <a:r>
              <a:rPr lang="bg-BG" smtClean="0">
                <a:sym typeface="Wingdings" pitchFamily="2" charset="2"/>
              </a:rPr>
              <a:t>.</a:t>
            </a:r>
          </a:p>
          <a:p>
            <a:r>
              <a:rPr lang="bg-BG" smtClean="0">
                <a:sym typeface="Wingdings" pitchFamily="2" charset="2"/>
              </a:rPr>
              <a:t>Да учиш не е много забавно и честно казано не е любимото ми занимание, но има много интересни и любопитни неща, които можеш да научиш само от една книга или учебник. И аз мисля, че макар ученето да не е кой знае колко приятно, аз ще уча с удоволствие за малките си приятели, най-вече защото искам да им помогна и ги обичам!</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3000" y="4286573"/>
            <a:ext cx="3180168" cy="2533650"/>
          </a:xfrm>
          <a:prstGeom prst="rect">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0799" y="2543498"/>
            <a:ext cx="2619375" cy="1743075"/>
          </a:xfrm>
          <a:prstGeom prst="rect">
            <a:avLst/>
          </a:prstGeom>
          <a:ln>
            <a:noFill/>
          </a:ln>
          <a:effectLst>
            <a:softEdge rad="112500"/>
          </a:effec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4800" y="2369185"/>
            <a:ext cx="1606232" cy="15765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9459" y="381000"/>
            <a:ext cx="1850140" cy="1681945"/>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80276" y="228600"/>
            <a:ext cx="1600423" cy="2314898"/>
          </a:xfrm>
          <a:prstGeom prst="rect">
            <a:avLst/>
          </a:prstGeom>
          <a:ln>
            <a:noFill/>
          </a:ln>
          <a:effectLst>
            <a:softEdge rad="112500"/>
          </a:effectLst>
        </p:spPr>
      </p:pic>
    </p:spTree>
    <p:extLst>
      <p:ext uri="{BB962C8B-B14F-4D97-AF65-F5344CB8AC3E}">
        <p14:creationId xmlns:p14="http://schemas.microsoft.com/office/powerpoint/2010/main" val="186962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9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anim calcmode="lin" valueType="num">
                                      <p:cBhvr>
                                        <p:cTn id="18" dur="2000" fill="hold"/>
                                        <p:tgtEl>
                                          <p:spTgt spid="7"/>
                                        </p:tgtEl>
                                        <p:attrNameLst>
                                          <p:attrName>ppt_x</p:attrName>
                                        </p:attrNameLst>
                                      </p:cBhvr>
                                      <p:tavLst>
                                        <p:tav tm="0">
                                          <p:val>
                                            <p:strVal val="#ppt_x"/>
                                          </p:val>
                                        </p:tav>
                                        <p:tav tm="100000">
                                          <p:val>
                                            <p:strVal val="#ppt_x"/>
                                          </p:val>
                                        </p:tav>
                                      </p:tavLst>
                                    </p:anim>
                                    <p:anim calcmode="lin" valueType="num">
                                      <p:cBhvr>
                                        <p:cTn id="1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2000" fill="hold"/>
                                        <p:tgtEl>
                                          <p:spTgt spid="8"/>
                                        </p:tgtEl>
                                        <p:attrNameLst>
                                          <p:attrName>ppt_x</p:attrName>
                                        </p:attrNameLst>
                                      </p:cBhvr>
                                      <p:tavLst>
                                        <p:tav tm="0">
                                          <p:val>
                                            <p:strVal val="#ppt_x"/>
                                          </p:val>
                                        </p:tav>
                                        <p:tav tm="100000">
                                          <p:val>
                                            <p:strVal val="#ppt_x"/>
                                          </p:val>
                                        </p:tav>
                                      </p:tavLst>
                                    </p:anim>
                                    <p:anim calcmode="lin" valueType="num">
                                      <p:cBhvr additive="base">
                                        <p:cTn id="25"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1999"/>
                                          </p:stCondLst>
                                        </p:cTn>
                                        <p:tgtEl>
                                          <p:spTgt spid="6"/>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2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2000" fill="hold"/>
                                        <p:tgtEl>
                                          <p:spTgt spid="4"/>
                                        </p:tgtEl>
                                        <p:attrNameLst>
                                          <p:attrName>ppt_w</p:attrName>
                                        </p:attrNameLst>
                                      </p:cBhvr>
                                      <p:tavLst>
                                        <p:tav tm="0">
                                          <p:val>
                                            <p:fltVal val="0"/>
                                          </p:val>
                                        </p:tav>
                                        <p:tav tm="100000">
                                          <p:val>
                                            <p:strVal val="#ppt_w"/>
                                          </p:val>
                                        </p:tav>
                                      </p:tavLst>
                                    </p:anim>
                                    <p:anim calcmode="lin" valueType="num">
                                      <p:cBhvr>
                                        <p:cTn id="40" dur="2000" fill="hold"/>
                                        <p:tgtEl>
                                          <p:spTgt spid="4"/>
                                        </p:tgtEl>
                                        <p:attrNameLst>
                                          <p:attrName>ppt_h</p:attrName>
                                        </p:attrNameLst>
                                      </p:cBhvr>
                                      <p:tavLst>
                                        <p:tav tm="0">
                                          <p:val>
                                            <p:fltVal val="0"/>
                                          </p:val>
                                        </p:tav>
                                        <p:tav tm="100000">
                                          <p:val>
                                            <p:strVal val="#ppt_h"/>
                                          </p:val>
                                        </p:tav>
                                      </p:tavLst>
                                    </p:anim>
                                    <p:anim calcmode="lin" valueType="num">
                                      <p:cBhvr>
                                        <p:cTn id="41" dur="2000" fill="hold"/>
                                        <p:tgtEl>
                                          <p:spTgt spid="4"/>
                                        </p:tgtEl>
                                        <p:attrNameLst>
                                          <p:attrName>style.rotation</p:attrName>
                                        </p:attrNameLst>
                                      </p:cBhvr>
                                      <p:tavLst>
                                        <p:tav tm="0">
                                          <p:val>
                                            <p:fltVal val="90"/>
                                          </p:val>
                                        </p:tav>
                                        <p:tav tm="100000">
                                          <p:val>
                                            <p:fltVal val="0"/>
                                          </p:val>
                                        </p:tav>
                                      </p:tavLst>
                                    </p:anim>
                                    <p:animEffect transition="in" filter="fade">
                                      <p:cBhvr>
                                        <p:cTn id="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36" y="228600"/>
            <a:ext cx="7467600" cy="655638"/>
          </a:xfrm>
        </p:spPr>
        <p:txBody>
          <a:bodyPr/>
          <a:lstStyle/>
          <a:p>
            <a:r>
              <a:rPr lang="bg-BG"/>
              <a:t>Аз мога да помогна!</a:t>
            </a:r>
            <a:endParaRPr lang="en-US"/>
          </a:p>
        </p:txBody>
      </p:sp>
      <p:sp>
        <p:nvSpPr>
          <p:cNvPr id="3" name="TextBox 2"/>
          <p:cNvSpPr txBox="1"/>
          <p:nvPr/>
        </p:nvSpPr>
        <p:spPr>
          <a:xfrm>
            <a:off x="228600" y="1138535"/>
            <a:ext cx="7696200" cy="923330"/>
          </a:xfrm>
          <a:prstGeom prst="rect">
            <a:avLst/>
          </a:prstGeom>
          <a:noFill/>
        </p:spPr>
        <p:txBody>
          <a:bodyPr wrap="square" rtlCol="0">
            <a:spAutoFit/>
          </a:bodyPr>
          <a:lstStyle/>
          <a:p>
            <a:r>
              <a:rPr lang="ru-RU"/>
              <a:t>Сигурна съм, че ако има още няколко деца, които мислят като мен заедно, ще променим света. И ще успеем! Заедно ще върнем блясъка на природата-НАШАТА МАЙКА!!!</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1" y="2061865"/>
            <a:ext cx="6775102" cy="4516734"/>
          </a:xfrm>
          <a:prstGeom prst="rect">
            <a:avLst/>
          </a:prstGeom>
          <a:ln>
            <a:noFill/>
          </a:ln>
          <a:effectLst>
            <a:softEdge rad="112500"/>
          </a:effectLst>
        </p:spPr>
      </p:pic>
    </p:spTree>
    <p:extLst>
      <p:ext uri="{BB962C8B-B14F-4D97-AF65-F5344CB8AC3E}">
        <p14:creationId xmlns:p14="http://schemas.microsoft.com/office/powerpoint/2010/main" val="282683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1371600"/>
            <a:ext cx="5611091" cy="1970562"/>
          </a:xfrm>
        </p:spPr>
        <p:txBody>
          <a:bodyPr>
            <a:noAutofit/>
          </a:bodyPr>
          <a:lstStyle/>
          <a:p>
            <a:r>
              <a:rPr lang="ru-RU" sz="1800" b="0" i="1"/>
              <a:t>Надявам се тази презентация да ви </a:t>
            </a:r>
            <a:r>
              <a:rPr lang="ru-RU" sz="1800" b="0" i="1"/>
              <a:t>е </a:t>
            </a:r>
            <a:r>
              <a:rPr lang="ru-RU" sz="1800" b="0" i="1" smtClean="0"/>
              <a:t>помогнала освен </a:t>
            </a:r>
            <a:r>
              <a:rPr lang="ru-RU" sz="1800" b="0" i="1"/>
              <a:t>да разберете малко повече за мен и мисленето ми и да разберете, че ние </a:t>
            </a:r>
            <a:r>
              <a:rPr lang="ru-RU" sz="1800" b="0" i="1"/>
              <a:t>сме </a:t>
            </a:r>
            <a:r>
              <a:rPr lang="ru-RU" sz="1800" b="0" i="1" smtClean="0"/>
              <a:t>тези, </a:t>
            </a:r>
            <a:r>
              <a:rPr lang="ru-RU" sz="1800" b="0" i="1"/>
              <a:t>които движим промяната и ако не я задвижим скоро може никога повече да не успеем!</a:t>
            </a:r>
            <a:br>
              <a:rPr lang="ru-RU" sz="1800" b="0" i="1"/>
            </a:br>
            <a:endParaRPr lang="en-US" sz="1800" b="0" i="1"/>
          </a:p>
        </p:txBody>
      </p:sp>
      <p:sp>
        <p:nvSpPr>
          <p:cNvPr id="3" name="Subtitle 2"/>
          <p:cNvSpPr>
            <a:spLocks noGrp="1"/>
          </p:cNvSpPr>
          <p:nvPr>
            <p:ph type="subTitle" idx="1"/>
          </p:nvPr>
        </p:nvSpPr>
        <p:spPr>
          <a:xfrm>
            <a:off x="1447800" y="6096000"/>
            <a:ext cx="6172200" cy="533400"/>
          </a:xfrm>
        </p:spPr>
        <p:txBody>
          <a:bodyPr/>
          <a:lstStyle/>
          <a:p>
            <a:r>
              <a:rPr lang="bg-BG" smtClean="0"/>
              <a:t>Изготвил: Стефания  Михайлова от </a:t>
            </a:r>
            <a:r>
              <a:rPr lang="en-US" smtClean="0"/>
              <a:t>V </a:t>
            </a:r>
            <a:r>
              <a:rPr lang="bg-BG" smtClean="0"/>
              <a:t>е клас</a:t>
            </a:r>
            <a:endParaRPr lang="en-US"/>
          </a:p>
        </p:txBody>
      </p:sp>
      <p:sp>
        <p:nvSpPr>
          <p:cNvPr id="6" name="TextBox 5"/>
          <p:cNvSpPr txBox="1"/>
          <p:nvPr/>
        </p:nvSpPr>
        <p:spPr>
          <a:xfrm>
            <a:off x="914400" y="533400"/>
            <a:ext cx="4191000" cy="707886"/>
          </a:xfrm>
          <a:prstGeom prst="rect">
            <a:avLst/>
          </a:prstGeom>
          <a:noFill/>
        </p:spPr>
        <p:txBody>
          <a:bodyPr wrap="square" rtlCol="0">
            <a:spAutoFit/>
          </a:bodyPr>
          <a:lstStyle/>
          <a:p>
            <a:r>
              <a:rPr lang="bg-BG" sz="4000"/>
              <a:t>Благодаря ви!</a:t>
            </a:r>
            <a:endParaRPr lang="en-US" sz="400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4600" y="2895600"/>
            <a:ext cx="2500313" cy="3200400"/>
          </a:xfrm>
          <a:prstGeom prst="rect">
            <a:avLst/>
          </a:prstGeom>
          <a:ln>
            <a:noFill/>
          </a:ln>
          <a:effectLst>
            <a:softEdge rad="112500"/>
          </a:effec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67299" y="3089564"/>
            <a:ext cx="3753143" cy="2651677"/>
          </a:xfrm>
          <a:prstGeom prst="rect">
            <a:avLst/>
          </a:prstGeom>
          <a:ln>
            <a:noFill/>
          </a:ln>
          <a:effectLst>
            <a:softEdge rad="112500"/>
          </a:effectLst>
        </p:spPr>
      </p:pic>
    </p:spTree>
    <p:extLst>
      <p:ext uri="{BB962C8B-B14F-4D97-AF65-F5344CB8AC3E}">
        <p14:creationId xmlns:p14="http://schemas.microsoft.com/office/powerpoint/2010/main" val="369627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1)">
                                      <p:cBhvr>
                                        <p:cTn id="25" dur="2000"/>
                                        <p:tgtEl>
                                          <p:spTgt spid="2"/>
                                        </p:tgtEl>
                                      </p:cBhvr>
                                    </p:animEffect>
                                  </p:childTnLst>
                                  <p:subTnLst>
                                    <p:audio>
                                      <p:cMediaNode>
                                        <p:cTn display="0" masterRel="sameClick">
                                          <p:stCondLst>
                                            <p:cond evt="begin" delay="0">
                                              <p:tn val="23"/>
                                            </p:cond>
                                          </p:stCondLst>
                                          <p:endCondLst>
                                            <p:cond evt="onStopAudio" delay="0">
                                              <p:tgtEl>
                                                <p:sldTgt/>
                                              </p:tgtEl>
                                            </p:cond>
                                          </p:endCondLst>
                                        </p:cTn>
                                        <p:tgtEl>
                                          <p:sndTgt r:embed="rId2" name="kratka.wav"/>
                                        </p:tgtEl>
                                      </p:cMediaNode>
                                    </p:audio>
                                  </p:sub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19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randombar(horizontal)">
                                      <p:cBhvr>
                                        <p:cTn id="35" dur="18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3">
                                            <p:txEl>
                                              <p:pRg st="0" end="0"/>
                                            </p:txEl>
                                          </p:spTgt>
                                        </p:tgtEl>
                                        <p:attrNameLst>
                                          <p:attrName>style.visibility</p:attrName>
                                        </p:attrNameLst>
                                      </p:cBhvr>
                                      <p:to>
                                        <p:strVal val="visible"/>
                                      </p:to>
                                    </p:set>
                                    <p:anim calcmode="lin" valueType="num">
                                      <p:cBhvr additive="base">
                                        <p:cTn id="40" dur="19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1" dur="19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159</TotalTime>
  <Words>587</Words>
  <Application>Microsoft Office PowerPoint</Application>
  <PresentationFormat>On-screen Show (4:3)</PresentationFormat>
  <Paragraphs>24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Oriel</vt:lpstr>
      <vt:lpstr>Моята професия – моята мечта!</vt:lpstr>
      <vt:lpstr>Каква искам да бъда? </vt:lpstr>
      <vt:lpstr>Какъв е моят избор? </vt:lpstr>
      <vt:lpstr>Защо точно тази?</vt:lpstr>
      <vt:lpstr>Много ще се учи...</vt:lpstr>
      <vt:lpstr>Аз мога да помогна!</vt:lpstr>
      <vt:lpstr>Надявам се тази презентация да ви е помогнала освен да разберете малко повече за мен и мисленето ми и да разберете, че ние сме тези, които движим промяната и ако не я задвижим скоро може никога повече да не успеем!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Професията</dc:title>
  <dc:creator>PC</dc:creator>
  <cp:lastModifiedBy>PC</cp:lastModifiedBy>
  <cp:revision>20</cp:revision>
  <dcterms:created xsi:type="dcterms:W3CDTF">2020-04-29T09:00:00Z</dcterms:created>
  <dcterms:modified xsi:type="dcterms:W3CDTF">2020-04-29T16:05:15Z</dcterms:modified>
</cp:coreProperties>
</file>