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лавие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9" name="Подзаглавие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bg-BG" smtClean="0"/>
              <a:t>Щракнете, за да редактирате стила на подзаглавията в образеца</a:t>
            </a:r>
            <a:endParaRPr kumimoji="0" lang="en-US"/>
          </a:p>
        </p:txBody>
      </p:sp>
      <p:sp>
        <p:nvSpPr>
          <p:cNvPr id="28" name="Контейнер за 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25774F6-6DD9-43DE-A414-EE2ECC386378}" type="datetimeFigureOut">
              <a:rPr lang="bg-BG" smtClean="0"/>
              <a:pPr/>
              <a:t>16.5.2020 г.</a:t>
            </a:fld>
            <a:endParaRPr lang="bg-BG"/>
          </a:p>
        </p:txBody>
      </p:sp>
      <p:sp>
        <p:nvSpPr>
          <p:cNvPr id="17" name="Контейнер за долния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bg-BG"/>
          </a:p>
        </p:txBody>
      </p:sp>
      <p:sp>
        <p:nvSpPr>
          <p:cNvPr id="10" name="Правоъгъл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авоъгъл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авоъгъл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авоъгъл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аво съединение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аво съединение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аво съединение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аво съединение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аво съединение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аво съединение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авоъгъл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Контейнер за номер на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19C9B87-38A9-4B3B-8CDE-6C8A3DF99AC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8" name="Контейнер за съдържани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25774F6-6DD9-43DE-A414-EE2ECC386378}" type="datetimeFigureOut">
              <a:rPr lang="bg-BG" smtClean="0"/>
              <a:pPr/>
              <a:t>16.5.2020 г.</a:t>
            </a:fld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19C9B87-38A9-4B3B-8CDE-6C8A3DF99ACB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0" name="Контейнер за долния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лавка на секция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25774F6-6DD9-43DE-A414-EE2ECC386378}" type="datetimeFigureOut">
              <a:rPr lang="bg-BG" smtClean="0"/>
              <a:pPr/>
              <a:t>16.5.2020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bg-BG"/>
          </a:p>
        </p:txBody>
      </p:sp>
      <p:sp>
        <p:nvSpPr>
          <p:cNvPr id="9" name="Правоъгъл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авоъгъл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авоъгъл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авоъгъл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аво съединение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аво съединение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аво съединение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аво съединение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аво съединение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авоъгъл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аво съединение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19C9B87-38A9-4B3B-8CDE-6C8A3DF99AC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74F6-6DD9-43DE-A414-EE2ECC386378}" type="datetimeFigureOut">
              <a:rPr lang="bg-BG" smtClean="0"/>
              <a:pPr/>
              <a:t>16.5.2020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C9B87-38A9-4B3B-8CDE-6C8A3DF99ACB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9" name="Контейнер за съдържани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11" name="Контейнер за съдържани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74F6-6DD9-43DE-A414-EE2ECC386378}" type="datetimeFigureOut">
              <a:rPr lang="bg-BG" smtClean="0"/>
              <a:pPr/>
              <a:t>16.5.2020 г.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C9B87-38A9-4B3B-8CDE-6C8A3DF99ACB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1" name="Контейнер за съдържани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13" name="Контейнер за съдържани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12" name="Текстов контейне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14" name="Текстов контейне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6" name="Контейнер за 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25774F6-6DD9-43DE-A414-EE2ECC386378}" type="datetimeFigureOut">
              <a:rPr lang="bg-BG" smtClean="0"/>
              <a:pPr/>
              <a:t>16.5.2020 г.</a:t>
            </a:fld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19C9B87-38A9-4B3B-8CDE-6C8A3DF99ACB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74F6-6DD9-43DE-A414-EE2ECC386378}" type="datetimeFigureOut">
              <a:rPr lang="bg-BG" smtClean="0"/>
              <a:pPr/>
              <a:t>16.5.2020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C9B87-38A9-4B3B-8CDE-6C8A3DF99AC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Съдържание с надпис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аво съединение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8" name="Право съединение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аво съединение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аво съединение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авоъгъл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аво съединение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Контейнер за съдържани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21" name="Контейнер за 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25774F6-6DD9-43DE-A414-EE2ECC386378}" type="datetimeFigureOut">
              <a:rPr lang="bg-BG" smtClean="0"/>
              <a:pPr/>
              <a:t>16.5.2020 г.</a:t>
            </a:fld>
            <a:endParaRPr lang="bg-BG"/>
          </a:p>
        </p:txBody>
      </p:sp>
      <p:sp>
        <p:nvSpPr>
          <p:cNvPr id="22" name="Контейнер за номер на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19C9B87-38A9-4B3B-8CDE-6C8A3DF99ACB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23" name="Контейнер за долния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аво съединение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bg-BG" smtClean="0"/>
              <a:t>Щракнете върху иконата, за да добавите картина</a:t>
            </a:r>
            <a:endParaRPr kumimoji="0" lang="en-US" dirty="0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10" name="Право съединение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авоъгъл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аво съединение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аво съединение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аво съединение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Контейнер за 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25774F6-6DD9-43DE-A414-EE2ECC386378}" type="datetimeFigureOut">
              <a:rPr lang="bg-BG" smtClean="0"/>
              <a:pPr/>
              <a:t>16.5.2020 г.</a:t>
            </a:fld>
            <a:endParaRPr lang="bg-BG"/>
          </a:p>
        </p:txBody>
      </p:sp>
      <p:sp>
        <p:nvSpPr>
          <p:cNvPr id="18" name="Контейнер за номер на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19C9B87-38A9-4B3B-8CDE-6C8A3DF99ACB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21" name="Контейнер за долния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74F6-6DD9-43DE-A414-EE2ECC386378}" type="datetimeFigureOut">
              <a:rPr lang="bg-BG" smtClean="0"/>
              <a:pPr/>
              <a:t>16.5.2020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C9B87-38A9-4B3B-8CDE-6C8A3DF99AC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74F6-6DD9-43DE-A414-EE2ECC386378}" type="datetimeFigureOut">
              <a:rPr lang="bg-BG" smtClean="0"/>
              <a:pPr/>
              <a:t>16.5.2020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C9B87-38A9-4B3B-8CDE-6C8A3DF99AC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аво съединение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Контейнер за заглавие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13" name="Текстов контейне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kumimoji="0" lang="bg-BG" smtClean="0"/>
              <a:t>Второ ниво</a:t>
            </a:r>
          </a:p>
          <a:p>
            <a:pPr lvl="2" eaLnBrk="1" latinLnBrk="0" hangingPunct="1"/>
            <a:r>
              <a:rPr kumimoji="0" lang="bg-BG" smtClean="0"/>
              <a:t>Трето ниво</a:t>
            </a:r>
          </a:p>
          <a:p>
            <a:pPr lvl="3" eaLnBrk="1" latinLnBrk="0" hangingPunct="1"/>
            <a:r>
              <a:rPr kumimoji="0" lang="bg-BG" smtClean="0"/>
              <a:t>Четвърто ниво</a:t>
            </a:r>
          </a:p>
          <a:p>
            <a:pPr lvl="4" eaLnBrk="1" latinLnBrk="0" hangingPunct="1"/>
            <a:r>
              <a:rPr kumimoji="0" lang="bg-BG" smtClean="0"/>
              <a:t>Пето ниво</a:t>
            </a:r>
            <a:endParaRPr kumimoji="0" lang="en-US"/>
          </a:p>
        </p:txBody>
      </p:sp>
      <p:sp>
        <p:nvSpPr>
          <p:cNvPr id="14" name="Контейнер за 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25774F6-6DD9-43DE-A414-EE2ECC386378}" type="datetimeFigureOut">
              <a:rPr lang="bg-BG" smtClean="0"/>
              <a:pPr/>
              <a:t>16.5.2020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bg-BG"/>
          </a:p>
        </p:txBody>
      </p:sp>
      <p:sp>
        <p:nvSpPr>
          <p:cNvPr id="7" name="Право съединение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аво съединение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авоъгъл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аво съединение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Контейнер за номер на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19C9B87-38A9-4B3B-8CDE-6C8A3DF99ACB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685800" y="285728"/>
            <a:ext cx="7772400" cy="2571768"/>
          </a:xfrm>
        </p:spPr>
        <p:txBody>
          <a:bodyPr>
            <a:normAutofit fontScale="90000"/>
          </a:bodyPr>
          <a:lstStyle/>
          <a:p>
            <a:r>
              <a:rPr lang="bg-BG" dirty="0" smtClean="0"/>
              <a:t/>
            </a:r>
            <a:br>
              <a:rPr lang="bg-BG" dirty="0" smtClean="0"/>
            </a:br>
            <a:r>
              <a:rPr lang="en-US" sz="3200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24 </a:t>
            </a:r>
            <a:r>
              <a:rPr lang="bg-BG" sz="3200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май</a:t>
            </a:r>
            <a:br>
              <a:rPr lang="bg-BG" sz="3200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</a:br>
            <a:r>
              <a:rPr lang="bg-BG" sz="3200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Ден на българската просвета и култура и на славянската писменост</a:t>
            </a:r>
            <a:br>
              <a:rPr lang="bg-BG" sz="3200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</a:br>
            <a:r>
              <a:rPr lang="bg-BG" dirty="0"/>
              <a:t/>
            </a:r>
            <a:br>
              <a:rPr lang="bg-BG" dirty="0"/>
            </a:br>
            <a:endParaRPr lang="bg-BG" dirty="0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2286000" y="6000768"/>
            <a:ext cx="6172200" cy="714380"/>
          </a:xfrm>
        </p:spPr>
        <p:txBody>
          <a:bodyPr>
            <a:normAutofit lnSpcReduction="10000"/>
          </a:bodyPr>
          <a:lstStyle/>
          <a:p>
            <a:pPr algn="r"/>
            <a:r>
              <a:rPr lang="bg-BG" dirty="0" smtClean="0"/>
              <a:t>Изготвили: Димитър и Никола Димитрови</a:t>
            </a:r>
          </a:p>
          <a:p>
            <a:pPr algn="r"/>
            <a:r>
              <a:rPr lang="bg-BG" smtClean="0"/>
              <a:t>3 </a:t>
            </a:r>
            <a:r>
              <a:rPr lang="bg-BG" smtClean="0"/>
              <a:t>в </a:t>
            </a:r>
            <a:r>
              <a:rPr lang="bg-BG" dirty="0" smtClean="0"/>
              <a:t>клас</a:t>
            </a:r>
          </a:p>
          <a:p>
            <a:endParaRPr lang="bg-BG" dirty="0"/>
          </a:p>
        </p:txBody>
      </p:sp>
      <p:pic>
        <p:nvPicPr>
          <p:cNvPr id="1026" name="Picture 2" descr="C:\Users\USER\Desktop\24-ma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000240"/>
            <a:ext cx="6429420" cy="385765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bg-BG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Кой е създал нашите букви?</a:t>
            </a:r>
            <a:endParaRPr lang="bg-BG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quarter" idx="1"/>
          </p:nvPr>
        </p:nvSpPr>
        <p:spPr>
          <a:xfrm>
            <a:off x="714348" y="1785926"/>
            <a:ext cx="7972452" cy="1428759"/>
          </a:xfrm>
        </p:spPr>
        <p:txBody>
          <a:bodyPr>
            <a:normAutofit fontScale="92500" lnSpcReduction="10000"/>
          </a:bodyPr>
          <a:lstStyle/>
          <a:p>
            <a:r>
              <a:rPr lang="bg-BG" dirty="0" smtClean="0"/>
              <a:t>В началото славяните познавали две азбуки – Кирилицата и Глаголицата. Константин Кирил Философ е създателят на Глаголицата, която се </a:t>
            </a:r>
            <a:r>
              <a:rPr lang="bg-BG" sz="2800" dirty="0" smtClean="0"/>
              <a:t>състои</a:t>
            </a:r>
            <a:r>
              <a:rPr lang="bg-BG" dirty="0" smtClean="0"/>
              <a:t> от 38 букви.</a:t>
            </a:r>
          </a:p>
        </p:txBody>
      </p:sp>
      <p:pic>
        <p:nvPicPr>
          <p:cNvPr id="2052" name="Picture 4" descr="C:\Users\USER\Desktop\глаголиц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286124"/>
            <a:ext cx="7358114" cy="328614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/>
          <a:lstStyle/>
          <a:p>
            <a:pPr algn="ctr"/>
            <a:r>
              <a:rPr lang="bg-BG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Кирилицата</a:t>
            </a:r>
            <a:endParaRPr lang="bg-BG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quarter" idx="1"/>
          </p:nvPr>
        </p:nvSpPr>
        <p:spPr>
          <a:xfrm>
            <a:off x="428596" y="1428736"/>
            <a:ext cx="8215370" cy="1928825"/>
          </a:xfrm>
        </p:spPr>
        <p:txBody>
          <a:bodyPr>
            <a:normAutofit fontScale="25000" lnSpcReduction="20000"/>
          </a:bodyPr>
          <a:lstStyle/>
          <a:p>
            <a:r>
              <a:rPr lang="bg-BG" sz="12800" dirty="0" smtClean="0"/>
              <a:t>Кирилицата е създадена в края на </a:t>
            </a:r>
            <a:r>
              <a:rPr lang="en-US" sz="12800" dirty="0" smtClean="0"/>
              <a:t>IX </a:t>
            </a:r>
            <a:r>
              <a:rPr lang="bg-BG" sz="12800" dirty="0" smtClean="0"/>
              <a:t>век. Тя включва 24 букви от гръцката азбука, към които са добавени и още няколко знака, специфични за старобългарската реч.</a:t>
            </a:r>
          </a:p>
          <a:p>
            <a:endParaRPr lang="bg-BG" dirty="0"/>
          </a:p>
          <a:p>
            <a:endParaRPr lang="bg-BG" dirty="0"/>
          </a:p>
        </p:txBody>
      </p:sp>
      <p:pic>
        <p:nvPicPr>
          <p:cNvPr id="3076" name="Picture 4" descr="C:\Users\USER\Desktop\Кирилица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3357562"/>
            <a:ext cx="6715172" cy="314327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2011354"/>
          </a:xfrm>
        </p:spPr>
        <p:txBody>
          <a:bodyPr/>
          <a:lstStyle/>
          <a:p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quarter" idx="1"/>
          </p:nvPr>
        </p:nvSpPr>
        <p:spPr>
          <a:xfrm>
            <a:off x="571472" y="285729"/>
            <a:ext cx="8143932" cy="2286016"/>
          </a:xfrm>
        </p:spPr>
        <p:txBody>
          <a:bodyPr/>
          <a:lstStyle/>
          <a:p>
            <a:r>
              <a:rPr lang="bg-BG" dirty="0" smtClean="0"/>
              <a:t>В продължение на няколко века, двете азбуки са се използвали паралелно, но постепенно кирилицата е изместила глаголицата.</a:t>
            </a:r>
            <a:endParaRPr lang="bg-BG" dirty="0"/>
          </a:p>
        </p:txBody>
      </p:sp>
      <p:pic>
        <p:nvPicPr>
          <p:cNvPr id="4102" name="Picture 6" descr="C:\Users\USER\Desktop\Кирилица и глаголица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714620"/>
            <a:ext cx="7715304" cy="378621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60472"/>
          </a:xfrm>
        </p:spPr>
        <p:txBody>
          <a:bodyPr>
            <a:noAutofit/>
          </a:bodyPr>
          <a:lstStyle/>
          <a:p>
            <a:r>
              <a:rPr lang="bg-BG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Кои</a:t>
            </a:r>
            <a:r>
              <a:rPr lang="bg-BG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са светите братя?</a:t>
            </a:r>
            <a:br>
              <a:rPr lang="bg-BG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bg-BG" sz="4000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quarter" idx="1"/>
          </p:nvPr>
        </p:nvSpPr>
        <p:spPr>
          <a:xfrm>
            <a:off x="457200" y="1000109"/>
            <a:ext cx="8229600" cy="2000263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/>
              <a:t>Кирил</a:t>
            </a:r>
            <a:r>
              <a:rPr lang="ru-RU" dirty="0"/>
              <a:t> и </a:t>
            </a:r>
            <a:r>
              <a:rPr lang="ru-RU" dirty="0" err="1"/>
              <a:t>Методий</a:t>
            </a:r>
            <a:r>
              <a:rPr lang="ru-RU" dirty="0"/>
              <a:t> </a:t>
            </a:r>
            <a:r>
              <a:rPr lang="ru-RU" dirty="0" err="1"/>
              <a:t>са</a:t>
            </a:r>
            <a:r>
              <a:rPr lang="ru-RU" dirty="0"/>
              <a:t> </a:t>
            </a:r>
            <a:r>
              <a:rPr lang="ru-RU" dirty="0" err="1"/>
              <a:t>родени</a:t>
            </a:r>
            <a:r>
              <a:rPr lang="ru-RU" dirty="0"/>
              <a:t> в </a:t>
            </a:r>
            <a:r>
              <a:rPr lang="ru-RU" dirty="0" err="1"/>
              <a:t>Солун</a:t>
            </a:r>
            <a:r>
              <a:rPr lang="ru-RU" dirty="0"/>
              <a:t> (</a:t>
            </a:r>
            <a:r>
              <a:rPr lang="ru-RU" dirty="0" err="1"/>
              <a:t>днешна</a:t>
            </a:r>
            <a:r>
              <a:rPr lang="ru-RU" dirty="0"/>
              <a:t> </a:t>
            </a:r>
            <a:r>
              <a:rPr lang="ru-RU" dirty="0" err="1"/>
              <a:t>Гърция</a:t>
            </a:r>
            <a:r>
              <a:rPr lang="ru-RU" dirty="0"/>
              <a:t>). </a:t>
            </a:r>
            <a:r>
              <a:rPr lang="ru-RU" dirty="0" err="1"/>
              <a:t>Методий</a:t>
            </a:r>
            <a:r>
              <a:rPr lang="ru-RU" dirty="0"/>
              <a:t> - </a:t>
            </a:r>
            <a:r>
              <a:rPr lang="ru-RU" dirty="0" err="1"/>
              <a:t>през</a:t>
            </a:r>
            <a:r>
              <a:rPr lang="ru-RU" dirty="0"/>
              <a:t> 810 г., а </a:t>
            </a:r>
            <a:r>
              <a:rPr lang="ru-RU" dirty="0" err="1"/>
              <a:t>Кирил</a:t>
            </a:r>
            <a:r>
              <a:rPr lang="ru-RU" dirty="0"/>
              <a:t> - </a:t>
            </a:r>
            <a:r>
              <a:rPr lang="ru-RU" dirty="0" err="1"/>
              <a:t>през</a:t>
            </a:r>
            <a:r>
              <a:rPr lang="ru-RU" dirty="0"/>
              <a:t> 827 г. До наши дни </a:t>
            </a:r>
            <a:r>
              <a:rPr lang="ru-RU" dirty="0" err="1"/>
              <a:t>са</a:t>
            </a:r>
            <a:r>
              <a:rPr lang="ru-RU" dirty="0"/>
              <a:t> </a:t>
            </a:r>
            <a:r>
              <a:rPr lang="ru-RU" dirty="0" err="1"/>
              <a:t>достигнали</a:t>
            </a:r>
            <a:r>
              <a:rPr lang="ru-RU" dirty="0"/>
              <a:t> сведения само за </a:t>
            </a:r>
            <a:r>
              <a:rPr lang="ru-RU" dirty="0" err="1"/>
              <a:t>по-важни</a:t>
            </a:r>
            <a:r>
              <a:rPr lang="ru-RU" dirty="0"/>
              <a:t> </a:t>
            </a:r>
            <a:r>
              <a:rPr lang="ru-RU" dirty="0" err="1"/>
              <a:t>събития</a:t>
            </a:r>
            <a:r>
              <a:rPr lang="ru-RU" dirty="0"/>
              <a:t> в живота им. </a:t>
            </a:r>
            <a:r>
              <a:rPr lang="ru-RU" dirty="0" err="1"/>
              <a:t>Семейството</a:t>
            </a:r>
            <a:r>
              <a:rPr lang="ru-RU" dirty="0"/>
              <a:t> на </a:t>
            </a:r>
            <a:r>
              <a:rPr lang="ru-RU" dirty="0" err="1"/>
              <a:t>двамата</a:t>
            </a:r>
            <a:r>
              <a:rPr lang="ru-RU" dirty="0"/>
              <a:t> </a:t>
            </a:r>
            <a:r>
              <a:rPr lang="ru-RU" dirty="0" err="1"/>
              <a:t>братя</a:t>
            </a:r>
            <a:r>
              <a:rPr lang="ru-RU" dirty="0"/>
              <a:t> било </a:t>
            </a:r>
            <a:r>
              <a:rPr lang="ru-RU" dirty="0" err="1"/>
              <a:t>многочислено</a:t>
            </a:r>
            <a:r>
              <a:rPr lang="ru-RU" dirty="0"/>
              <a:t>. </a:t>
            </a:r>
            <a:r>
              <a:rPr lang="ru-RU" dirty="0" err="1"/>
              <a:t>Баща</a:t>
            </a:r>
            <a:r>
              <a:rPr lang="ru-RU" dirty="0"/>
              <a:t> им, </a:t>
            </a:r>
            <a:r>
              <a:rPr lang="ru-RU" dirty="0" err="1"/>
              <a:t>който</a:t>
            </a:r>
            <a:r>
              <a:rPr lang="ru-RU" dirty="0"/>
              <a:t> се </a:t>
            </a:r>
            <a:r>
              <a:rPr lang="ru-RU" dirty="0" err="1"/>
              <a:t>казвал</a:t>
            </a:r>
            <a:r>
              <a:rPr lang="ru-RU" dirty="0"/>
              <a:t> </a:t>
            </a:r>
            <a:r>
              <a:rPr lang="ru-RU" dirty="0" err="1"/>
              <a:t>Лъв</a:t>
            </a:r>
            <a:r>
              <a:rPr lang="ru-RU" dirty="0"/>
              <a:t>, бил </a:t>
            </a:r>
            <a:r>
              <a:rPr lang="ru-RU" dirty="0" err="1"/>
              <a:t>високопоставен</a:t>
            </a:r>
            <a:r>
              <a:rPr lang="ru-RU" dirty="0"/>
              <a:t> </a:t>
            </a:r>
            <a:r>
              <a:rPr lang="ru-RU" dirty="0" err="1"/>
              <a:t>военен</a:t>
            </a:r>
            <a:r>
              <a:rPr lang="ru-RU" dirty="0"/>
              <a:t> </a:t>
            </a:r>
            <a:r>
              <a:rPr lang="ru-RU" dirty="0" err="1"/>
              <a:t>управител</a:t>
            </a:r>
            <a:r>
              <a:rPr lang="ru-RU" dirty="0"/>
              <a:t>, а майка им се </a:t>
            </a:r>
            <a:r>
              <a:rPr lang="ru-RU" dirty="0" err="1"/>
              <a:t>казвала</a:t>
            </a:r>
            <a:r>
              <a:rPr lang="ru-RU" dirty="0"/>
              <a:t> </a:t>
            </a:r>
            <a:r>
              <a:rPr lang="ru-RU" dirty="0" smtClean="0"/>
              <a:t>Мария.</a:t>
            </a:r>
            <a:endParaRPr lang="bg-BG" dirty="0"/>
          </a:p>
        </p:txBody>
      </p:sp>
      <p:pic>
        <p:nvPicPr>
          <p:cNvPr id="5124" name="Picture 4" descr="C:\Users\USER\Desktop\Кирил и Методий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071810"/>
            <a:ext cx="3786214" cy="3500462"/>
          </a:xfrm>
          <a:prstGeom prst="rect">
            <a:avLst/>
          </a:prstGeom>
          <a:noFill/>
        </p:spPr>
      </p:pic>
      <p:pic>
        <p:nvPicPr>
          <p:cNvPr id="5125" name="Picture 5" descr="C:\Users\USER\Desktop\Кирил и Методий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071810"/>
            <a:ext cx="3714776" cy="350046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071570"/>
          </a:xfrm>
        </p:spPr>
        <p:txBody>
          <a:bodyPr>
            <a:normAutofit/>
          </a:bodyPr>
          <a:lstStyle/>
          <a:p>
            <a:r>
              <a:rPr lang="bg-BG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Делото на двамата братя</a:t>
            </a:r>
            <a:br>
              <a:rPr lang="bg-BG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quarter" idx="1"/>
          </p:nvPr>
        </p:nvSpPr>
        <p:spPr>
          <a:xfrm>
            <a:off x="457200" y="928671"/>
            <a:ext cx="8229600" cy="2714643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 smtClean="0"/>
              <a:t>През</a:t>
            </a:r>
            <a:r>
              <a:rPr lang="ru-RU" dirty="0" smtClean="0"/>
              <a:t> 855 г. </a:t>
            </a:r>
            <a:r>
              <a:rPr lang="ru-RU" dirty="0" err="1" smtClean="0"/>
              <a:t>братята</a:t>
            </a:r>
            <a:r>
              <a:rPr lang="ru-RU" dirty="0" smtClean="0"/>
              <a:t> </a:t>
            </a:r>
            <a:r>
              <a:rPr lang="ru-RU" dirty="0" err="1" smtClean="0"/>
              <a:t>създали</a:t>
            </a:r>
            <a:r>
              <a:rPr lang="ru-RU" dirty="0" smtClean="0"/>
              <a:t> </a:t>
            </a:r>
            <a:r>
              <a:rPr lang="ru-RU" dirty="0" err="1" smtClean="0"/>
              <a:t>глаголицата</a:t>
            </a:r>
            <a:r>
              <a:rPr lang="ru-RU" dirty="0" smtClean="0"/>
              <a:t> - </a:t>
            </a:r>
            <a:r>
              <a:rPr lang="ru-RU" dirty="0" err="1" smtClean="0"/>
              <a:t>славянската</a:t>
            </a:r>
            <a:r>
              <a:rPr lang="ru-RU" dirty="0" smtClean="0"/>
              <a:t> азбука. </a:t>
            </a:r>
          </a:p>
          <a:p>
            <a:r>
              <a:rPr lang="ru-RU" dirty="0" err="1" smtClean="0"/>
              <a:t>През</a:t>
            </a:r>
            <a:r>
              <a:rPr lang="ru-RU" dirty="0" smtClean="0"/>
              <a:t> 862 </a:t>
            </a:r>
            <a:r>
              <a:rPr lang="ru-RU" dirty="0"/>
              <a:t>г. </a:t>
            </a:r>
            <a:r>
              <a:rPr lang="ru-RU" dirty="0" err="1"/>
              <a:t>двамата</a:t>
            </a:r>
            <a:r>
              <a:rPr lang="ru-RU" dirty="0"/>
              <a:t> се заели да </a:t>
            </a:r>
            <a:r>
              <a:rPr lang="ru-RU" dirty="0" err="1"/>
              <a:t>популяризират</a:t>
            </a:r>
            <a:r>
              <a:rPr lang="ru-RU" dirty="0"/>
              <a:t> </a:t>
            </a:r>
            <a:r>
              <a:rPr lang="ru-RU" dirty="0" err="1"/>
              <a:t>християнството</a:t>
            </a:r>
            <a:r>
              <a:rPr lang="ru-RU" dirty="0"/>
              <a:t> на </a:t>
            </a:r>
            <a:r>
              <a:rPr lang="ru-RU" dirty="0" err="1"/>
              <a:t>славянски</a:t>
            </a:r>
            <a:r>
              <a:rPr lang="ru-RU" dirty="0"/>
              <a:t> </a:t>
            </a:r>
            <a:r>
              <a:rPr lang="ru-RU" dirty="0" err="1"/>
              <a:t>език</a:t>
            </a:r>
            <a:r>
              <a:rPr lang="ru-RU" dirty="0"/>
              <a:t> </a:t>
            </a:r>
            <a:r>
              <a:rPr lang="ru-RU" dirty="0" err="1"/>
              <a:t>във</a:t>
            </a:r>
            <a:r>
              <a:rPr lang="ru-RU" dirty="0"/>
              <a:t> </a:t>
            </a:r>
            <a:r>
              <a:rPr lang="ru-RU" dirty="0" err="1"/>
              <a:t>Великоморавия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 smtClean="0"/>
              <a:t>Кирил</a:t>
            </a:r>
            <a:r>
              <a:rPr lang="ru-RU" dirty="0" smtClean="0"/>
              <a:t> починал </a:t>
            </a:r>
            <a:r>
              <a:rPr lang="ru-RU" dirty="0"/>
              <a:t>в Италия на 14 </a:t>
            </a:r>
            <a:r>
              <a:rPr lang="ru-RU" dirty="0" err="1"/>
              <a:t>февруари</a:t>
            </a:r>
            <a:r>
              <a:rPr lang="ru-RU" dirty="0"/>
              <a:t> 869 г. и бил </a:t>
            </a:r>
            <a:r>
              <a:rPr lang="ru-RU" dirty="0" err="1"/>
              <a:t>погребан</a:t>
            </a:r>
            <a:r>
              <a:rPr lang="ru-RU" dirty="0"/>
              <a:t> в </a:t>
            </a:r>
            <a:r>
              <a:rPr lang="ru-RU" dirty="0" err="1"/>
              <a:t>базиликата</a:t>
            </a:r>
            <a:r>
              <a:rPr lang="ru-RU" dirty="0"/>
              <a:t> "Св. </a:t>
            </a:r>
            <a:r>
              <a:rPr lang="ru-RU" dirty="0" err="1"/>
              <a:t>Климент</a:t>
            </a:r>
            <a:r>
              <a:rPr lang="ru-RU" dirty="0"/>
              <a:t>" в </a:t>
            </a:r>
            <a:r>
              <a:rPr lang="ru-RU" dirty="0" smtClean="0"/>
              <a:t>Рим</a:t>
            </a:r>
          </a:p>
          <a:p>
            <a:r>
              <a:rPr lang="ru-RU" dirty="0" err="1" smtClean="0"/>
              <a:t>Методий</a:t>
            </a:r>
            <a:r>
              <a:rPr lang="ru-RU" dirty="0" smtClean="0"/>
              <a:t> </a:t>
            </a:r>
            <a:r>
              <a:rPr lang="ru-RU" dirty="0" err="1"/>
              <a:t>продължил</a:t>
            </a:r>
            <a:r>
              <a:rPr lang="ru-RU" dirty="0"/>
              <a:t> да </a:t>
            </a:r>
            <a:r>
              <a:rPr lang="ru-RU" dirty="0" err="1"/>
              <a:t>разпространява</a:t>
            </a:r>
            <a:r>
              <a:rPr lang="ru-RU" dirty="0"/>
              <a:t> </a:t>
            </a:r>
            <a:r>
              <a:rPr lang="ru-RU" dirty="0" err="1"/>
              <a:t>славянската</a:t>
            </a:r>
            <a:r>
              <a:rPr lang="ru-RU" dirty="0"/>
              <a:t> </a:t>
            </a:r>
            <a:r>
              <a:rPr lang="ru-RU" dirty="0" err="1"/>
              <a:t>писменост</a:t>
            </a:r>
            <a:r>
              <a:rPr lang="ru-RU" dirty="0"/>
              <a:t> до </a:t>
            </a:r>
            <a:r>
              <a:rPr lang="ru-RU" dirty="0" err="1"/>
              <a:t>смъртта</a:t>
            </a:r>
            <a:r>
              <a:rPr lang="ru-RU" dirty="0"/>
              <a:t> си на 6 </a:t>
            </a:r>
            <a:r>
              <a:rPr lang="ru-RU" dirty="0" err="1"/>
              <a:t>април</a:t>
            </a:r>
            <a:r>
              <a:rPr lang="ru-RU" dirty="0"/>
              <a:t> 885 </a:t>
            </a:r>
            <a:r>
              <a:rPr lang="ru-RU" dirty="0" smtClean="0"/>
              <a:t>г</a:t>
            </a:r>
          </a:p>
          <a:p>
            <a:r>
              <a:rPr lang="ru-RU" dirty="0" err="1" smtClean="0"/>
              <a:t>Двамата</a:t>
            </a:r>
            <a:r>
              <a:rPr lang="ru-RU" dirty="0" smtClean="0"/>
              <a:t>  </a:t>
            </a:r>
            <a:r>
              <a:rPr lang="ru-RU" dirty="0" err="1" smtClean="0"/>
              <a:t>братя</a:t>
            </a:r>
            <a:r>
              <a:rPr lang="ru-RU" dirty="0" smtClean="0"/>
              <a:t> </a:t>
            </a:r>
            <a:r>
              <a:rPr lang="ru-RU" dirty="0"/>
              <a:t>били </a:t>
            </a:r>
            <a:r>
              <a:rPr lang="ru-RU" dirty="0" err="1"/>
              <a:t>обявени</a:t>
            </a: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 err="1" smtClean="0"/>
              <a:t>по-късно</a:t>
            </a:r>
            <a:r>
              <a:rPr lang="ru-RU" dirty="0" smtClean="0"/>
              <a:t> </a:t>
            </a:r>
            <a:r>
              <a:rPr lang="ru-RU" dirty="0"/>
              <a:t>за </a:t>
            </a:r>
            <a:r>
              <a:rPr lang="ru-RU" dirty="0" err="1"/>
              <a:t>светци</a:t>
            </a:r>
            <a:r>
              <a:rPr lang="ru-RU" dirty="0"/>
              <a:t> и за </a:t>
            </a:r>
            <a:r>
              <a:rPr lang="ru-RU" dirty="0" err="1"/>
              <a:t>духовни</a:t>
            </a:r>
            <a:r>
              <a:rPr lang="ru-RU" dirty="0"/>
              <a:t> покровители на Европа.</a:t>
            </a:r>
            <a:endParaRPr lang="bg-BG" dirty="0"/>
          </a:p>
        </p:txBody>
      </p:sp>
      <p:pic>
        <p:nvPicPr>
          <p:cNvPr id="6146" name="Picture 2" descr="C:\Users\USER\Desktop\Делото на братят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643314"/>
            <a:ext cx="3571900" cy="2928958"/>
          </a:xfrm>
          <a:prstGeom prst="rect">
            <a:avLst/>
          </a:prstGeom>
          <a:noFill/>
        </p:spPr>
      </p:pic>
      <p:pic>
        <p:nvPicPr>
          <p:cNvPr id="6147" name="Picture 3" descr="C:\Users\USER\Desktop\Делото на братята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643314"/>
            <a:ext cx="3857652" cy="292895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14348" y="357166"/>
            <a:ext cx="7215238" cy="857256"/>
          </a:xfrm>
        </p:spPr>
        <p:txBody>
          <a:bodyPr>
            <a:normAutofit fontScale="90000"/>
          </a:bodyPr>
          <a:lstStyle/>
          <a:p>
            <a:r>
              <a:rPr lang="bg-BG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Създаването на кирилицата</a:t>
            </a:r>
            <a:br>
              <a:rPr lang="bg-BG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 fontScale="92500"/>
          </a:bodyPr>
          <a:lstStyle/>
          <a:p>
            <a:r>
              <a:rPr lang="ru-RU" dirty="0" err="1" smtClean="0"/>
              <a:t>През</a:t>
            </a:r>
            <a:r>
              <a:rPr lang="ru-RU" dirty="0" smtClean="0"/>
              <a:t> </a:t>
            </a:r>
            <a:r>
              <a:rPr lang="en-US" dirty="0" smtClean="0"/>
              <a:t>IX </a:t>
            </a:r>
            <a:r>
              <a:rPr lang="bg-BG" dirty="0" smtClean="0"/>
              <a:t>век.</a:t>
            </a:r>
            <a:r>
              <a:rPr lang="ru-RU" dirty="0" smtClean="0"/>
              <a:t> </a:t>
            </a:r>
            <a:r>
              <a:rPr lang="ru-RU" dirty="0" err="1" smtClean="0"/>
              <a:t>Климент</a:t>
            </a:r>
            <a:r>
              <a:rPr lang="ru-RU" dirty="0" smtClean="0"/>
              <a:t> </a:t>
            </a:r>
            <a:r>
              <a:rPr lang="ru-RU" dirty="0" err="1" smtClean="0"/>
              <a:t>Охридски</a:t>
            </a:r>
            <a:r>
              <a:rPr lang="ru-RU" dirty="0" smtClean="0"/>
              <a:t> </a:t>
            </a:r>
            <a:r>
              <a:rPr lang="ru-RU" dirty="0" err="1" smtClean="0"/>
              <a:t>създава</a:t>
            </a:r>
            <a:r>
              <a:rPr lang="ru-RU" dirty="0" smtClean="0"/>
              <a:t> </a:t>
            </a:r>
            <a:r>
              <a:rPr lang="ru-RU" dirty="0" err="1" smtClean="0"/>
              <a:t>кирилицата</a:t>
            </a:r>
            <a:r>
              <a:rPr lang="ru-RU" dirty="0" smtClean="0"/>
              <a:t> – азбука, </a:t>
            </a:r>
            <a:r>
              <a:rPr lang="ru-RU" dirty="0" err="1" smtClean="0"/>
              <a:t>кръстена</a:t>
            </a:r>
            <a:r>
              <a:rPr lang="ru-RU" dirty="0" smtClean="0"/>
              <a:t> </a:t>
            </a:r>
            <a:r>
              <a:rPr lang="ru-RU" dirty="0" err="1" smtClean="0"/>
              <a:t>така</a:t>
            </a:r>
            <a:r>
              <a:rPr lang="ru-RU" dirty="0" smtClean="0"/>
              <a:t> на </a:t>
            </a:r>
            <a:r>
              <a:rPr lang="ru-RU" dirty="0" err="1" smtClean="0"/>
              <a:t>Константин-Кирил</a:t>
            </a:r>
            <a:r>
              <a:rPr lang="ru-RU" dirty="0" smtClean="0"/>
              <a:t> Философ. </a:t>
            </a:r>
            <a:r>
              <a:rPr lang="ru-RU" dirty="0" err="1" smtClean="0"/>
              <a:t>Тя</a:t>
            </a:r>
            <a:r>
              <a:rPr lang="ru-RU" dirty="0" smtClean="0"/>
              <a:t> се </a:t>
            </a:r>
            <a:r>
              <a:rPr lang="ru-RU" dirty="0" err="1" smtClean="0"/>
              <a:t>оказва</a:t>
            </a:r>
            <a:r>
              <a:rPr lang="ru-RU" dirty="0" smtClean="0"/>
              <a:t> </a:t>
            </a:r>
            <a:r>
              <a:rPr lang="ru-RU" dirty="0" err="1" smtClean="0"/>
              <a:t>по-практична</a:t>
            </a:r>
            <a:r>
              <a:rPr lang="ru-RU" dirty="0" smtClean="0"/>
              <a:t> от </a:t>
            </a:r>
            <a:r>
              <a:rPr lang="ru-RU" dirty="0" err="1" smtClean="0"/>
              <a:t>глаголицата</a:t>
            </a:r>
            <a:r>
              <a:rPr lang="ru-RU" dirty="0" smtClean="0"/>
              <a:t> и постепенно я </a:t>
            </a:r>
            <a:r>
              <a:rPr lang="ru-RU" dirty="0" err="1" smtClean="0"/>
              <a:t>измества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 На </a:t>
            </a:r>
            <a:r>
              <a:rPr lang="ru-RU" dirty="0" err="1" smtClean="0"/>
              <a:t>нея</a:t>
            </a:r>
            <a:r>
              <a:rPr lang="ru-RU" dirty="0" smtClean="0"/>
              <a:t> </a:t>
            </a:r>
            <a:r>
              <a:rPr lang="ru-RU" dirty="0" err="1" smtClean="0"/>
              <a:t>днес</a:t>
            </a:r>
            <a:r>
              <a:rPr lang="ru-RU" dirty="0" smtClean="0"/>
              <a:t> </a:t>
            </a:r>
            <a:r>
              <a:rPr lang="ru-RU" dirty="0" err="1" smtClean="0"/>
              <a:t>разговарят</a:t>
            </a:r>
            <a:r>
              <a:rPr lang="ru-RU" dirty="0" smtClean="0"/>
              <a:t> </a:t>
            </a:r>
            <a:r>
              <a:rPr lang="ru-RU" dirty="0" err="1" smtClean="0"/>
              <a:t>повече</a:t>
            </a:r>
            <a:r>
              <a:rPr lang="ru-RU" dirty="0" smtClean="0"/>
              <a:t> от 300 </a:t>
            </a:r>
            <a:r>
              <a:rPr lang="ru-RU" dirty="0" err="1" smtClean="0"/>
              <a:t>милиона</a:t>
            </a:r>
            <a:r>
              <a:rPr lang="ru-RU" dirty="0" smtClean="0"/>
              <a:t> </a:t>
            </a:r>
            <a:r>
              <a:rPr lang="ru-RU" dirty="0" err="1" smtClean="0"/>
              <a:t>славяни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Княз</a:t>
            </a:r>
            <a:r>
              <a:rPr lang="ru-RU" dirty="0" smtClean="0"/>
              <a:t> Борис е </a:t>
            </a:r>
            <a:r>
              <a:rPr lang="ru-RU" dirty="0" err="1" smtClean="0"/>
              <a:t>подкрепял</a:t>
            </a:r>
            <a:r>
              <a:rPr lang="ru-RU" dirty="0" smtClean="0"/>
              <a:t> </a:t>
            </a:r>
            <a:r>
              <a:rPr lang="ru-RU" dirty="0" err="1" smtClean="0"/>
              <a:t>Климент</a:t>
            </a:r>
            <a:r>
              <a:rPr lang="ru-RU" dirty="0" smtClean="0"/>
              <a:t> в </a:t>
            </a:r>
            <a:r>
              <a:rPr lang="ru-RU" dirty="0" err="1" smtClean="0"/>
              <a:t>книжовната</a:t>
            </a:r>
            <a:r>
              <a:rPr lang="ru-RU" dirty="0" smtClean="0"/>
              <a:t> </a:t>
            </a:r>
            <a:r>
              <a:rPr lang="ru-RU" dirty="0" err="1" smtClean="0"/>
              <a:t>му</a:t>
            </a:r>
            <a:r>
              <a:rPr lang="ru-RU" dirty="0" smtClean="0"/>
              <a:t> </a:t>
            </a:r>
            <a:r>
              <a:rPr lang="ru-RU" dirty="0" err="1" smtClean="0"/>
              <a:t>дейност</a:t>
            </a:r>
            <a:r>
              <a:rPr lang="ru-RU" dirty="0" smtClean="0"/>
              <a:t> по </a:t>
            </a:r>
            <a:r>
              <a:rPr lang="ru-RU" dirty="0" err="1" smtClean="0"/>
              <a:t>създаване</a:t>
            </a:r>
            <a:r>
              <a:rPr lang="ru-RU" dirty="0" smtClean="0"/>
              <a:t> на </a:t>
            </a:r>
            <a:r>
              <a:rPr lang="ru-RU" dirty="0" err="1" smtClean="0"/>
              <a:t>кирилицата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Възникването</a:t>
            </a:r>
            <a:r>
              <a:rPr lang="ru-RU" dirty="0" smtClean="0"/>
              <a:t> на </a:t>
            </a:r>
            <a:r>
              <a:rPr lang="ru-RU" dirty="0" err="1" smtClean="0"/>
              <a:t>славянската</a:t>
            </a:r>
            <a:r>
              <a:rPr lang="ru-RU" dirty="0" smtClean="0"/>
              <a:t> </a:t>
            </a:r>
            <a:r>
              <a:rPr lang="ru-RU" dirty="0" err="1" smtClean="0"/>
              <a:t>писменост</a:t>
            </a:r>
            <a:r>
              <a:rPr lang="ru-RU" dirty="0" smtClean="0"/>
              <a:t> </a:t>
            </a:r>
            <a:r>
              <a:rPr lang="ru-RU" dirty="0" err="1" smtClean="0"/>
              <a:t>бележи</a:t>
            </a:r>
            <a:r>
              <a:rPr lang="ru-RU" dirty="0" smtClean="0"/>
              <a:t> огромна </a:t>
            </a:r>
            <a:r>
              <a:rPr lang="ru-RU" dirty="0" err="1" smtClean="0"/>
              <a:t>промяна</a:t>
            </a:r>
            <a:r>
              <a:rPr lang="ru-RU" dirty="0" smtClean="0"/>
              <a:t> не само в </a:t>
            </a:r>
            <a:r>
              <a:rPr lang="ru-RU" dirty="0" err="1" smtClean="0"/>
              <a:t>историческия</a:t>
            </a:r>
            <a:r>
              <a:rPr lang="ru-RU" dirty="0" smtClean="0"/>
              <a:t> живот на </a:t>
            </a:r>
            <a:r>
              <a:rPr lang="ru-RU" dirty="0" err="1" smtClean="0"/>
              <a:t>славяните</a:t>
            </a:r>
            <a:r>
              <a:rPr lang="ru-RU" dirty="0" smtClean="0"/>
              <a:t>, но и на </a:t>
            </a:r>
            <a:r>
              <a:rPr lang="ru-RU" dirty="0" err="1" smtClean="0"/>
              <a:t>цялата</a:t>
            </a:r>
            <a:r>
              <a:rPr lang="ru-RU" dirty="0" smtClean="0"/>
              <a:t> </a:t>
            </a:r>
            <a:r>
              <a:rPr lang="ru-RU" dirty="0" err="1" smtClean="0"/>
              <a:t>европейска</a:t>
            </a:r>
            <a:r>
              <a:rPr lang="ru-RU" dirty="0" smtClean="0"/>
              <a:t> цивилизация. </a:t>
            </a:r>
          </a:p>
          <a:p>
            <a:r>
              <a:rPr lang="ru-RU" dirty="0" err="1" smtClean="0"/>
              <a:t>Създаденият</a:t>
            </a:r>
            <a:r>
              <a:rPr lang="ru-RU" dirty="0" smtClean="0"/>
              <a:t> от </a:t>
            </a:r>
            <a:r>
              <a:rPr lang="ru-RU" dirty="0" err="1" smtClean="0"/>
              <a:t>Кирил</a:t>
            </a:r>
            <a:r>
              <a:rPr lang="ru-RU" dirty="0" smtClean="0"/>
              <a:t> и </a:t>
            </a:r>
            <a:r>
              <a:rPr lang="ru-RU" dirty="0" err="1" smtClean="0"/>
              <a:t>Методий</a:t>
            </a:r>
            <a:r>
              <a:rPr lang="ru-RU" dirty="0" smtClean="0"/>
              <a:t> </a:t>
            </a:r>
            <a:r>
              <a:rPr lang="ru-RU" dirty="0" err="1" smtClean="0"/>
              <a:t>език</a:t>
            </a:r>
            <a:r>
              <a:rPr lang="ru-RU" dirty="0" smtClean="0"/>
              <a:t> не се </a:t>
            </a:r>
            <a:r>
              <a:rPr lang="ru-RU" dirty="0" err="1" smtClean="0"/>
              <a:t>употребява</a:t>
            </a:r>
            <a:r>
              <a:rPr lang="ru-RU" dirty="0" smtClean="0"/>
              <a:t> само за </a:t>
            </a:r>
            <a:r>
              <a:rPr lang="ru-RU" dirty="0" err="1" smtClean="0"/>
              <a:t>църковни</a:t>
            </a:r>
            <a:r>
              <a:rPr lang="ru-RU" dirty="0" smtClean="0"/>
              <a:t> </a:t>
            </a:r>
            <a:r>
              <a:rPr lang="ru-RU" dirty="0" err="1" smtClean="0"/>
              <a:t>нужди</a:t>
            </a:r>
            <a:r>
              <a:rPr lang="ru-RU" dirty="0" smtClean="0"/>
              <a:t>. Той служи на </a:t>
            </a:r>
            <a:r>
              <a:rPr lang="ru-RU" dirty="0" err="1" smtClean="0"/>
              <a:t>българския</a:t>
            </a:r>
            <a:r>
              <a:rPr lang="ru-RU" dirty="0" smtClean="0"/>
              <a:t> народ в </a:t>
            </a:r>
            <a:r>
              <a:rPr lang="ru-RU" dirty="0" err="1" smtClean="0"/>
              <a:t>неговото</a:t>
            </a:r>
            <a:r>
              <a:rPr lang="ru-RU" dirty="0" smtClean="0"/>
              <a:t> развитие и </a:t>
            </a:r>
            <a:r>
              <a:rPr lang="ru-RU" dirty="0" err="1" smtClean="0"/>
              <a:t>стои</a:t>
            </a:r>
            <a:r>
              <a:rPr lang="ru-RU" dirty="0" smtClean="0"/>
              <a:t> в </a:t>
            </a:r>
            <a:r>
              <a:rPr lang="ru-RU" dirty="0" err="1" smtClean="0"/>
              <a:t>основата</a:t>
            </a:r>
            <a:r>
              <a:rPr lang="ru-RU" dirty="0" smtClean="0"/>
              <a:t> на </a:t>
            </a:r>
            <a:r>
              <a:rPr lang="ru-RU" dirty="0" err="1" smtClean="0"/>
              <a:t>средновековната</a:t>
            </a:r>
            <a:r>
              <a:rPr lang="ru-RU" dirty="0" smtClean="0"/>
              <a:t> ни </a:t>
            </a:r>
            <a:r>
              <a:rPr lang="ru-RU" dirty="0" err="1" smtClean="0"/>
              <a:t>култура</a:t>
            </a:r>
            <a:r>
              <a:rPr lang="ru-RU" dirty="0" smtClean="0"/>
              <a:t>.</a:t>
            </a:r>
            <a:endParaRPr lang="bg-BG" dirty="0" smtClean="0"/>
          </a:p>
          <a:p>
            <a:endParaRPr lang="bg-BG" dirty="0"/>
          </a:p>
        </p:txBody>
      </p:sp>
    </p:spTree>
  </p:cSld>
  <p:clrMapOvr>
    <a:masterClrMapping/>
  </p:clrMapOvr>
  <p:transition advClick="0" advTm="8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Новата азбука</a:t>
            </a:r>
            <a:br>
              <a:rPr lang="bg-BG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quarter" idx="1"/>
          </p:nvPr>
        </p:nvSpPr>
        <p:spPr>
          <a:xfrm>
            <a:off x="1142976" y="857232"/>
            <a:ext cx="7286676" cy="5143536"/>
          </a:xfrm>
        </p:spPr>
        <p:txBody>
          <a:bodyPr>
            <a:noAutofit/>
          </a:bodyPr>
          <a:lstStyle/>
          <a:p>
            <a:r>
              <a:rPr lang="ru-RU" sz="2000" dirty="0" err="1" smtClean="0"/>
              <a:t>Кирил</a:t>
            </a:r>
            <a:r>
              <a:rPr lang="ru-RU" sz="2000" dirty="0" smtClean="0"/>
              <a:t> и </a:t>
            </a:r>
            <a:r>
              <a:rPr lang="ru-RU" sz="2000" dirty="0" err="1" smtClean="0"/>
              <a:t>Методий</a:t>
            </a:r>
            <a:r>
              <a:rPr lang="ru-RU" sz="2000" dirty="0" smtClean="0"/>
              <a:t> </a:t>
            </a:r>
            <a:r>
              <a:rPr lang="ru-RU" sz="2000" dirty="0" err="1" smtClean="0"/>
              <a:t>са</a:t>
            </a:r>
            <a:r>
              <a:rPr lang="ru-RU" sz="2000" dirty="0" smtClean="0"/>
              <a:t> </a:t>
            </a:r>
            <a:r>
              <a:rPr lang="ru-RU" sz="2000" dirty="0" err="1" smtClean="0"/>
              <a:t>едни</a:t>
            </a:r>
            <a:r>
              <a:rPr lang="ru-RU" sz="2000" dirty="0" smtClean="0"/>
              <a:t> от </a:t>
            </a:r>
            <a:r>
              <a:rPr lang="ru-RU" sz="2000" dirty="0" err="1" smtClean="0"/>
              <a:t>най-забележителните</a:t>
            </a:r>
            <a:r>
              <a:rPr lang="ru-RU" sz="2000" dirty="0" smtClean="0"/>
              <a:t> личности на </a:t>
            </a:r>
            <a:r>
              <a:rPr lang="ru-RU" sz="2000" dirty="0" err="1" smtClean="0"/>
              <a:t>европейското</a:t>
            </a:r>
            <a:r>
              <a:rPr lang="ru-RU" sz="2000" dirty="0" smtClean="0"/>
              <a:t> </a:t>
            </a:r>
            <a:r>
              <a:rPr lang="ru-RU" sz="2000" dirty="0" err="1" smtClean="0"/>
              <a:t>Средновековие</a:t>
            </a:r>
            <a:r>
              <a:rPr lang="ru-RU" sz="2000" dirty="0" smtClean="0"/>
              <a:t> и се </a:t>
            </a:r>
            <a:r>
              <a:rPr lang="ru-RU" sz="2000" dirty="0" err="1" smtClean="0"/>
              <a:t>явяват</a:t>
            </a:r>
            <a:r>
              <a:rPr lang="ru-RU" sz="2000" dirty="0" smtClean="0"/>
              <a:t> </a:t>
            </a:r>
            <a:r>
              <a:rPr lang="ru-RU" sz="2000" dirty="0" err="1" smtClean="0"/>
              <a:t>свързващото</a:t>
            </a:r>
            <a:r>
              <a:rPr lang="ru-RU" sz="2000" dirty="0" smtClean="0"/>
              <a:t> звено между </a:t>
            </a:r>
            <a:r>
              <a:rPr lang="ru-RU" sz="2000" dirty="0" err="1" smtClean="0"/>
              <a:t>славянските</a:t>
            </a:r>
            <a:r>
              <a:rPr lang="ru-RU" sz="2000" dirty="0" smtClean="0"/>
              <a:t> народи, Византия и Запада. </a:t>
            </a:r>
          </a:p>
          <a:p>
            <a:r>
              <a:rPr lang="ru-RU" sz="2000" dirty="0" err="1" smtClean="0"/>
              <a:t>Създаването</a:t>
            </a:r>
            <a:r>
              <a:rPr lang="ru-RU" sz="2000" dirty="0" smtClean="0"/>
              <a:t> на нова азбука, </a:t>
            </a:r>
            <a:r>
              <a:rPr lang="ru-RU" sz="2000" dirty="0" err="1" smtClean="0"/>
              <a:t>пригодена</a:t>
            </a:r>
            <a:r>
              <a:rPr lang="ru-RU" sz="2000" dirty="0" smtClean="0"/>
              <a:t> за </a:t>
            </a:r>
            <a:r>
              <a:rPr lang="ru-RU" sz="2000" dirty="0" err="1" smtClean="0"/>
              <a:t>славянската</a:t>
            </a:r>
            <a:r>
              <a:rPr lang="ru-RU" sz="2000" dirty="0" smtClean="0"/>
              <a:t> </a:t>
            </a:r>
            <a:r>
              <a:rPr lang="ru-RU" sz="2000" dirty="0" err="1" smtClean="0"/>
              <a:t>реч</a:t>
            </a:r>
            <a:r>
              <a:rPr lang="ru-RU" sz="2000" dirty="0" smtClean="0"/>
              <a:t> и </a:t>
            </a:r>
            <a:r>
              <a:rPr lang="ru-RU" sz="2000" dirty="0" err="1" smtClean="0"/>
              <a:t>възникването</a:t>
            </a:r>
            <a:r>
              <a:rPr lang="ru-RU" sz="2000" dirty="0" smtClean="0"/>
              <a:t> на нова, </a:t>
            </a:r>
            <a:r>
              <a:rPr lang="ru-RU" sz="2000" dirty="0" err="1" smtClean="0"/>
              <a:t>славянска</a:t>
            </a:r>
            <a:r>
              <a:rPr lang="ru-RU" sz="2000" dirty="0" smtClean="0"/>
              <a:t> </a:t>
            </a:r>
            <a:r>
              <a:rPr lang="ru-RU" sz="2000" dirty="0" err="1" smtClean="0"/>
              <a:t>книжнина</a:t>
            </a:r>
            <a:r>
              <a:rPr lang="ru-RU" sz="2000" dirty="0" smtClean="0"/>
              <a:t> с </a:t>
            </a:r>
            <a:r>
              <a:rPr lang="ru-RU" sz="2000" dirty="0" err="1" smtClean="0"/>
              <a:t>помощта</a:t>
            </a:r>
            <a:r>
              <a:rPr lang="ru-RU" sz="2000" dirty="0" smtClean="0"/>
              <a:t> на </a:t>
            </a:r>
            <a:r>
              <a:rPr lang="ru-RU" sz="2000" dirty="0" err="1" smtClean="0"/>
              <a:t>тази</a:t>
            </a:r>
            <a:r>
              <a:rPr lang="ru-RU" sz="2000" dirty="0" smtClean="0"/>
              <a:t> азбука, </a:t>
            </a:r>
            <a:r>
              <a:rPr lang="ru-RU" sz="2000" dirty="0" err="1" smtClean="0"/>
              <a:t>предизвиква</a:t>
            </a:r>
            <a:r>
              <a:rPr lang="ru-RU" sz="2000" dirty="0" smtClean="0"/>
              <a:t> </a:t>
            </a:r>
            <a:r>
              <a:rPr lang="ru-RU" sz="2000" dirty="0" err="1" smtClean="0"/>
              <a:t>истинска</a:t>
            </a:r>
            <a:r>
              <a:rPr lang="ru-RU" sz="2000" dirty="0" smtClean="0"/>
              <a:t> </a:t>
            </a:r>
            <a:r>
              <a:rPr lang="ru-RU" sz="2000" dirty="0" err="1" smtClean="0"/>
              <a:t>културна</a:t>
            </a:r>
            <a:r>
              <a:rPr lang="ru-RU" sz="2000" dirty="0" smtClean="0"/>
              <a:t> революция в живота на </a:t>
            </a:r>
            <a:r>
              <a:rPr lang="ru-RU" sz="2000" dirty="0" err="1" smtClean="0"/>
              <a:t>тогавашния</a:t>
            </a:r>
            <a:r>
              <a:rPr lang="ru-RU" sz="2000" dirty="0" smtClean="0"/>
              <a:t> </a:t>
            </a:r>
            <a:r>
              <a:rPr lang="ru-RU" sz="2000" dirty="0" err="1" smtClean="0"/>
              <a:t>християнски</a:t>
            </a:r>
            <a:r>
              <a:rPr lang="ru-RU" sz="2000" dirty="0" smtClean="0"/>
              <a:t> свят.</a:t>
            </a:r>
          </a:p>
          <a:p>
            <a:r>
              <a:rPr lang="ru-RU" sz="2000" dirty="0" smtClean="0"/>
              <a:t> </a:t>
            </a:r>
            <a:r>
              <a:rPr lang="ru-RU" sz="2000" dirty="0" err="1" smtClean="0"/>
              <a:t>Кирило-Методиевото</a:t>
            </a:r>
            <a:r>
              <a:rPr lang="ru-RU" sz="2000" dirty="0" smtClean="0"/>
              <a:t> дело </a:t>
            </a:r>
            <a:r>
              <a:rPr lang="ru-RU" sz="2000" dirty="0" err="1" smtClean="0"/>
              <a:t>разрушава</a:t>
            </a:r>
            <a:r>
              <a:rPr lang="ru-RU" sz="2000" dirty="0" smtClean="0"/>
              <a:t> </a:t>
            </a:r>
            <a:r>
              <a:rPr lang="ru-RU" sz="2000" dirty="0" err="1" smtClean="0"/>
              <a:t>концепцията</a:t>
            </a:r>
            <a:r>
              <a:rPr lang="ru-RU" sz="2000" dirty="0" smtClean="0"/>
              <a:t> за трите </a:t>
            </a:r>
            <a:r>
              <a:rPr lang="ru-RU" sz="2000" dirty="0" err="1" smtClean="0"/>
              <a:t>свещени</a:t>
            </a:r>
            <a:r>
              <a:rPr lang="ru-RU" sz="2000" dirty="0" smtClean="0"/>
              <a:t> </a:t>
            </a:r>
            <a:r>
              <a:rPr lang="ru-RU" sz="2000" dirty="0" err="1" smtClean="0"/>
              <a:t>езика</a:t>
            </a:r>
            <a:r>
              <a:rPr lang="ru-RU" sz="2000" dirty="0" smtClean="0"/>
              <a:t> – иврит, </a:t>
            </a:r>
            <a:r>
              <a:rPr lang="ru-RU" sz="2000" dirty="0" err="1" smtClean="0"/>
              <a:t>гръцки</a:t>
            </a:r>
            <a:r>
              <a:rPr lang="ru-RU" sz="2000" dirty="0" smtClean="0"/>
              <a:t> и </a:t>
            </a:r>
            <a:r>
              <a:rPr lang="ru-RU" sz="2000" dirty="0" err="1" smtClean="0"/>
              <a:t>латински</a:t>
            </a:r>
            <a:r>
              <a:rPr lang="ru-RU" sz="2000" dirty="0" smtClean="0"/>
              <a:t>, </a:t>
            </a:r>
            <a:r>
              <a:rPr lang="ru-RU" sz="2000" dirty="0" err="1" smtClean="0"/>
              <a:t>която</a:t>
            </a:r>
            <a:r>
              <a:rPr lang="ru-RU" sz="2000" dirty="0" smtClean="0"/>
              <a:t> е </a:t>
            </a:r>
            <a:r>
              <a:rPr lang="ru-RU" sz="2000" dirty="0" err="1" smtClean="0"/>
              <a:t>пречка</a:t>
            </a:r>
            <a:r>
              <a:rPr lang="ru-RU" sz="2000" dirty="0" smtClean="0"/>
              <a:t> за </a:t>
            </a:r>
            <a:r>
              <a:rPr lang="ru-RU" sz="2000" dirty="0" err="1" smtClean="0"/>
              <a:t>културното</a:t>
            </a:r>
            <a:r>
              <a:rPr lang="ru-RU" sz="2000" dirty="0" smtClean="0"/>
              <a:t> развитие на </a:t>
            </a:r>
            <a:r>
              <a:rPr lang="ru-RU" sz="2000" dirty="0" err="1" smtClean="0"/>
              <a:t>останалите</a:t>
            </a:r>
            <a:r>
              <a:rPr lang="ru-RU" sz="2000" dirty="0" smtClean="0"/>
              <a:t> европейски народи. </a:t>
            </a:r>
          </a:p>
          <a:p>
            <a:r>
              <a:rPr lang="ru-RU" sz="2000" dirty="0" smtClean="0"/>
              <a:t>Без </a:t>
            </a:r>
            <a:r>
              <a:rPr lang="ru-RU" sz="2000" dirty="0" err="1" smtClean="0"/>
              <a:t>създадените</a:t>
            </a:r>
            <a:r>
              <a:rPr lang="ru-RU" sz="2000" dirty="0" smtClean="0"/>
              <a:t> от </a:t>
            </a:r>
            <a:r>
              <a:rPr lang="ru-RU" sz="2000" dirty="0" err="1" smtClean="0"/>
              <a:t>двамата</a:t>
            </a:r>
            <a:r>
              <a:rPr lang="ru-RU" sz="2000" dirty="0" smtClean="0"/>
              <a:t> </a:t>
            </a:r>
            <a:r>
              <a:rPr lang="ru-RU" sz="2000" dirty="0" err="1" smtClean="0"/>
              <a:t>солунски</a:t>
            </a:r>
            <a:r>
              <a:rPr lang="ru-RU" sz="2000" dirty="0" smtClean="0"/>
              <a:t> </a:t>
            </a:r>
            <a:r>
              <a:rPr lang="ru-RU" sz="2000" dirty="0" err="1" smtClean="0"/>
              <a:t>първоучители</a:t>
            </a:r>
            <a:r>
              <a:rPr lang="ru-RU" sz="2000" dirty="0" smtClean="0"/>
              <a:t> </a:t>
            </a:r>
            <a:r>
              <a:rPr lang="ru-RU" sz="2000" dirty="0" err="1" smtClean="0"/>
              <a:t>букви</a:t>
            </a:r>
            <a:r>
              <a:rPr lang="ru-RU" sz="2000" dirty="0" smtClean="0"/>
              <a:t>, </a:t>
            </a:r>
            <a:r>
              <a:rPr lang="ru-RU" sz="2000" dirty="0" err="1" smtClean="0"/>
              <a:t>съдбата</a:t>
            </a:r>
            <a:r>
              <a:rPr lang="ru-RU" sz="2000" dirty="0" smtClean="0"/>
              <a:t> на </a:t>
            </a:r>
            <a:r>
              <a:rPr lang="ru-RU" sz="2000" dirty="0" err="1" smtClean="0"/>
              <a:t>милиони</a:t>
            </a:r>
            <a:r>
              <a:rPr lang="ru-RU" sz="2000" dirty="0" smtClean="0"/>
              <a:t> </a:t>
            </a:r>
            <a:r>
              <a:rPr lang="ru-RU" sz="2000" dirty="0" err="1" smtClean="0"/>
              <a:t>славяни</a:t>
            </a:r>
            <a:r>
              <a:rPr lang="ru-RU" sz="2000" dirty="0" smtClean="0"/>
              <a:t> по света </a:t>
            </a:r>
            <a:r>
              <a:rPr lang="ru-RU" sz="2000" dirty="0" err="1" smtClean="0"/>
              <a:t>би</a:t>
            </a:r>
            <a:r>
              <a:rPr lang="ru-RU" sz="2000" dirty="0" smtClean="0"/>
              <a:t> била </a:t>
            </a:r>
            <a:r>
              <a:rPr lang="ru-RU" sz="2000" dirty="0" err="1" smtClean="0"/>
              <a:t>съвсем</a:t>
            </a:r>
            <a:r>
              <a:rPr lang="ru-RU" sz="2000" dirty="0" smtClean="0"/>
              <a:t> друга и </a:t>
            </a:r>
            <a:r>
              <a:rPr lang="ru-RU" sz="2000" dirty="0" err="1" smtClean="0"/>
              <a:t>нямаше</a:t>
            </a:r>
            <a:r>
              <a:rPr lang="ru-RU" sz="2000" dirty="0" smtClean="0"/>
              <a:t> да </a:t>
            </a:r>
            <a:r>
              <a:rPr lang="ru-RU" sz="2000" dirty="0" err="1" smtClean="0"/>
              <a:t>има</a:t>
            </a:r>
            <a:r>
              <a:rPr lang="ru-RU" sz="2000" dirty="0" smtClean="0"/>
              <a:t> </a:t>
            </a:r>
            <a:r>
              <a:rPr lang="ru-RU" sz="2000" dirty="0" err="1" smtClean="0"/>
              <a:t>днес</a:t>
            </a:r>
            <a:r>
              <a:rPr lang="ru-RU" sz="2000" dirty="0" smtClean="0"/>
              <a:t> духовен мост между </a:t>
            </a:r>
            <a:r>
              <a:rPr lang="ru-RU" sz="2000" dirty="0" err="1" smtClean="0"/>
              <a:t>тях</a:t>
            </a:r>
            <a:r>
              <a:rPr lang="ru-RU" sz="2000" dirty="0" smtClean="0"/>
              <a:t>.</a:t>
            </a:r>
            <a:endParaRPr lang="bg-BG" sz="2000" dirty="0" smtClean="0"/>
          </a:p>
          <a:p>
            <a:endParaRPr lang="bg-BG" sz="2000" dirty="0"/>
          </a:p>
        </p:txBody>
      </p:sp>
    </p:spTree>
  </p:cSld>
  <p:clrMapOvr>
    <a:masterClrMapping/>
  </p:clrMapOvr>
  <p:transition advClick="0" advTm="6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8194" name="Picture 2" descr="C:\Users\USER\Desktop\Делото 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4286250" cy="3286148"/>
          </a:xfrm>
          <a:prstGeom prst="rect">
            <a:avLst/>
          </a:prstGeom>
          <a:noFill/>
        </p:spPr>
      </p:pic>
      <p:pic>
        <p:nvPicPr>
          <p:cNvPr id="8195" name="Picture 3" descr="C:\Users\USER\Desktop\Делото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071810"/>
            <a:ext cx="4071966" cy="34194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quarter" idx="1"/>
          </p:nvPr>
        </p:nvSpPr>
        <p:spPr>
          <a:xfrm>
            <a:off x="457200" y="785794"/>
            <a:ext cx="8229600" cy="1571636"/>
          </a:xfrm>
        </p:spPr>
        <p:txBody>
          <a:bodyPr>
            <a:normAutofit/>
          </a:bodyPr>
          <a:lstStyle/>
          <a:p>
            <a:r>
              <a:rPr lang="bg-BG" dirty="0" smtClean="0"/>
              <a:t>Днес нашите букви са опростени, за да се пишат по-лесно и се използват от 260 милиона души по света.</a:t>
            </a:r>
          </a:p>
          <a:p>
            <a:endParaRPr lang="bg-BG" dirty="0"/>
          </a:p>
          <a:p>
            <a:endParaRPr lang="bg-BG" dirty="0"/>
          </a:p>
        </p:txBody>
      </p:sp>
      <p:pic>
        <p:nvPicPr>
          <p:cNvPr id="9219" name="Picture 3" descr="C:\Users\USER\Desktop\Азбуката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428868"/>
            <a:ext cx="5857916" cy="421484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Празник на буквите</a:t>
            </a:r>
            <a:br>
              <a:rPr lang="bg-BG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quarter" idx="1"/>
          </p:nvPr>
        </p:nvSpPr>
        <p:spPr>
          <a:xfrm>
            <a:off x="457200" y="1071547"/>
            <a:ext cx="8229600" cy="2500329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24 май е един от </a:t>
            </a:r>
            <a:r>
              <a:rPr lang="ru-RU" dirty="0" err="1"/>
              <a:t>най-светлите</a:t>
            </a:r>
            <a:r>
              <a:rPr lang="ru-RU" dirty="0"/>
              <a:t> </a:t>
            </a:r>
            <a:r>
              <a:rPr lang="ru-RU" dirty="0" err="1"/>
              <a:t>български</a:t>
            </a:r>
            <a:r>
              <a:rPr lang="ru-RU" dirty="0"/>
              <a:t> </a:t>
            </a:r>
            <a:r>
              <a:rPr lang="ru-RU" dirty="0" err="1"/>
              <a:t>национални</a:t>
            </a:r>
            <a:r>
              <a:rPr lang="ru-RU" dirty="0"/>
              <a:t> </a:t>
            </a:r>
            <a:r>
              <a:rPr lang="ru-RU" dirty="0" err="1"/>
              <a:t>празници</a:t>
            </a:r>
            <a:r>
              <a:rPr lang="ru-RU" dirty="0"/>
              <a:t>. На </a:t>
            </a:r>
            <a:r>
              <a:rPr lang="ru-RU" dirty="0" err="1"/>
              <a:t>тази</a:t>
            </a:r>
            <a:r>
              <a:rPr lang="ru-RU" dirty="0"/>
              <a:t> дата </a:t>
            </a:r>
            <a:r>
              <a:rPr lang="ru-RU" dirty="0" err="1"/>
              <a:t>честваме</a:t>
            </a:r>
            <a:r>
              <a:rPr lang="ru-RU" dirty="0"/>
              <a:t> </a:t>
            </a:r>
            <a:r>
              <a:rPr lang="ru-RU" dirty="0" err="1"/>
              <a:t>Деня</a:t>
            </a:r>
            <a:r>
              <a:rPr lang="ru-RU" dirty="0"/>
              <a:t> на </a:t>
            </a:r>
            <a:r>
              <a:rPr lang="ru-RU" dirty="0" err="1"/>
              <a:t>славянската</a:t>
            </a:r>
            <a:r>
              <a:rPr lang="ru-RU" dirty="0"/>
              <a:t> просвета и </a:t>
            </a:r>
            <a:r>
              <a:rPr lang="ru-RU" dirty="0" err="1" smtClean="0"/>
              <a:t>култура</a:t>
            </a:r>
            <a:endParaRPr lang="ru-RU" dirty="0" smtClean="0"/>
          </a:p>
          <a:p>
            <a:r>
              <a:rPr lang="ru-RU" dirty="0" err="1" smtClean="0"/>
              <a:t>Това</a:t>
            </a:r>
            <a:r>
              <a:rPr lang="ru-RU" dirty="0" smtClean="0"/>
              <a:t> </a:t>
            </a:r>
            <a:r>
              <a:rPr lang="ru-RU" dirty="0"/>
              <a:t>е </a:t>
            </a:r>
            <a:r>
              <a:rPr lang="ru-RU" dirty="0" err="1"/>
              <a:t>празникът</a:t>
            </a:r>
            <a:r>
              <a:rPr lang="ru-RU" dirty="0"/>
              <a:t>, </a:t>
            </a:r>
            <a:r>
              <a:rPr lang="ru-RU" dirty="0" err="1"/>
              <a:t>който</a:t>
            </a:r>
            <a:r>
              <a:rPr lang="ru-RU" dirty="0"/>
              <a:t> се </a:t>
            </a:r>
            <a:r>
              <a:rPr lang="ru-RU" dirty="0" err="1"/>
              <a:t>чества</a:t>
            </a:r>
            <a:r>
              <a:rPr lang="ru-RU" dirty="0"/>
              <a:t> от </a:t>
            </a:r>
            <a:r>
              <a:rPr lang="ru-RU" dirty="0" err="1"/>
              <a:t>най-дълго</a:t>
            </a:r>
            <a:r>
              <a:rPr lang="ru-RU" dirty="0"/>
              <a:t> </a:t>
            </a:r>
            <a:r>
              <a:rPr lang="ru-RU" dirty="0" err="1"/>
              <a:t>време</a:t>
            </a:r>
            <a:r>
              <a:rPr lang="ru-RU" dirty="0"/>
              <a:t> в </a:t>
            </a:r>
            <a:r>
              <a:rPr lang="ru-RU" dirty="0" err="1"/>
              <a:t>близката</a:t>
            </a:r>
            <a:r>
              <a:rPr lang="ru-RU" dirty="0"/>
              <a:t> ни история. </a:t>
            </a:r>
            <a:endParaRPr lang="ru-RU" dirty="0" smtClean="0"/>
          </a:p>
          <a:p>
            <a:r>
              <a:rPr lang="ru-RU" dirty="0" err="1" smtClean="0"/>
              <a:t>Денят</a:t>
            </a:r>
            <a:r>
              <a:rPr lang="ru-RU" dirty="0" smtClean="0"/>
              <a:t> </a:t>
            </a:r>
            <a:r>
              <a:rPr lang="ru-RU" dirty="0"/>
              <a:t>на светите </a:t>
            </a:r>
            <a:r>
              <a:rPr lang="ru-RU" dirty="0" err="1"/>
              <a:t>братя</a:t>
            </a:r>
            <a:r>
              <a:rPr lang="ru-RU" dirty="0"/>
              <a:t> </a:t>
            </a:r>
            <a:r>
              <a:rPr lang="ru-RU" dirty="0" err="1"/>
              <a:t>Кирил</a:t>
            </a:r>
            <a:r>
              <a:rPr lang="ru-RU" dirty="0"/>
              <a:t> и </a:t>
            </a:r>
            <a:r>
              <a:rPr lang="ru-RU" dirty="0" err="1"/>
              <a:t>Методий</a:t>
            </a:r>
            <a:r>
              <a:rPr lang="ru-RU" dirty="0"/>
              <a:t> – </a:t>
            </a:r>
            <a:r>
              <a:rPr lang="ru-RU" dirty="0" err="1"/>
              <a:t>създателите</a:t>
            </a:r>
            <a:r>
              <a:rPr lang="ru-RU" dirty="0"/>
              <a:t> на </a:t>
            </a:r>
            <a:r>
              <a:rPr lang="ru-RU" dirty="0" err="1"/>
              <a:t>славянската</a:t>
            </a:r>
            <a:r>
              <a:rPr lang="ru-RU" dirty="0"/>
              <a:t> азбука бил </a:t>
            </a:r>
            <a:r>
              <a:rPr lang="ru-RU" dirty="0" err="1"/>
              <a:t>отбелязван</a:t>
            </a:r>
            <a:r>
              <a:rPr lang="ru-RU" dirty="0"/>
              <a:t> </a:t>
            </a:r>
            <a:r>
              <a:rPr lang="ru-RU" dirty="0" err="1"/>
              <a:t>като</a:t>
            </a:r>
            <a:r>
              <a:rPr lang="ru-RU" dirty="0"/>
              <a:t> </a:t>
            </a:r>
            <a:r>
              <a:rPr lang="ru-RU" dirty="0" err="1"/>
              <a:t>църковен</a:t>
            </a:r>
            <a:r>
              <a:rPr lang="ru-RU" dirty="0"/>
              <a:t> </a:t>
            </a:r>
            <a:r>
              <a:rPr lang="ru-RU" dirty="0" err="1"/>
              <a:t>празник</a:t>
            </a:r>
            <a:r>
              <a:rPr lang="ru-RU" dirty="0"/>
              <a:t> (на 11 май) </a:t>
            </a:r>
            <a:r>
              <a:rPr lang="ru-RU" dirty="0" err="1"/>
              <a:t>още</a:t>
            </a:r>
            <a:r>
              <a:rPr lang="ru-RU" dirty="0"/>
              <a:t> </a:t>
            </a:r>
            <a:r>
              <a:rPr lang="ru-RU" dirty="0" err="1"/>
              <a:t>преди</a:t>
            </a:r>
            <a:r>
              <a:rPr lang="ru-RU" dirty="0"/>
              <a:t> XII век, но за </a:t>
            </a:r>
            <a:r>
              <a:rPr lang="ru-RU" dirty="0" err="1"/>
              <a:t>първи</a:t>
            </a:r>
            <a:r>
              <a:rPr lang="ru-RU" dirty="0"/>
              <a:t> </a:t>
            </a:r>
            <a:r>
              <a:rPr lang="ru-RU" dirty="0" err="1"/>
              <a:t>път</a:t>
            </a:r>
            <a:r>
              <a:rPr lang="ru-RU" dirty="0"/>
              <a:t> е бил </a:t>
            </a:r>
            <a:r>
              <a:rPr lang="ru-RU" dirty="0" err="1"/>
              <a:t>честван</a:t>
            </a:r>
            <a:r>
              <a:rPr lang="ru-RU" dirty="0"/>
              <a:t> </a:t>
            </a:r>
            <a:r>
              <a:rPr lang="ru-RU" dirty="0" err="1"/>
              <a:t>като</a:t>
            </a:r>
            <a:r>
              <a:rPr lang="ru-RU" dirty="0"/>
              <a:t> национален </a:t>
            </a:r>
            <a:r>
              <a:rPr lang="ru-RU" dirty="0" err="1"/>
              <a:t>Ден</a:t>
            </a:r>
            <a:r>
              <a:rPr lang="ru-RU" dirty="0"/>
              <a:t> на </a:t>
            </a:r>
            <a:r>
              <a:rPr lang="ru-RU" dirty="0" err="1"/>
              <a:t>просветата</a:t>
            </a:r>
            <a:r>
              <a:rPr lang="ru-RU" dirty="0"/>
              <a:t> </a:t>
            </a:r>
            <a:r>
              <a:rPr lang="ru-RU" dirty="0" err="1"/>
              <a:t>през</a:t>
            </a:r>
            <a:r>
              <a:rPr lang="ru-RU" dirty="0"/>
              <a:t> 1851 </a:t>
            </a:r>
            <a:r>
              <a:rPr lang="ru-RU" dirty="0" smtClean="0"/>
              <a:t>година</a:t>
            </a:r>
          </a:p>
          <a:p>
            <a:r>
              <a:rPr lang="ru-RU" dirty="0" err="1" smtClean="0"/>
              <a:t>Празникът</a:t>
            </a:r>
            <a:r>
              <a:rPr lang="ru-RU" dirty="0" smtClean="0"/>
              <a:t> </a:t>
            </a:r>
            <a:r>
              <a:rPr lang="ru-RU" dirty="0"/>
              <a:t>на </a:t>
            </a:r>
            <a:r>
              <a:rPr lang="ru-RU" dirty="0" err="1"/>
              <a:t>буквите</a:t>
            </a:r>
            <a:r>
              <a:rPr lang="ru-RU" dirty="0"/>
              <a:t> е </a:t>
            </a:r>
            <a:r>
              <a:rPr lang="ru-RU" dirty="0" err="1"/>
              <a:t>специална</a:t>
            </a:r>
            <a:r>
              <a:rPr lang="ru-RU" dirty="0"/>
              <a:t> дата за </a:t>
            </a:r>
            <a:r>
              <a:rPr lang="ru-RU" dirty="0" err="1"/>
              <a:t>всички</a:t>
            </a:r>
            <a:r>
              <a:rPr lang="ru-RU" dirty="0"/>
              <a:t> </a:t>
            </a:r>
            <a:r>
              <a:rPr lang="ru-RU" dirty="0" smtClean="0"/>
              <a:t>нас</a:t>
            </a:r>
          </a:p>
          <a:p>
            <a:r>
              <a:rPr lang="ru-RU" dirty="0" smtClean="0"/>
              <a:t>И </a:t>
            </a:r>
            <a:r>
              <a:rPr lang="ru-RU" dirty="0"/>
              <a:t>без значение </a:t>
            </a:r>
            <a:r>
              <a:rPr lang="ru-RU" dirty="0" err="1"/>
              <a:t>къде</a:t>
            </a:r>
            <a:r>
              <a:rPr lang="ru-RU" dirty="0"/>
              <a:t> се </a:t>
            </a:r>
            <a:r>
              <a:rPr lang="ru-RU" dirty="0" err="1" smtClean="0"/>
              <a:t>намира</a:t>
            </a:r>
            <a:r>
              <a:rPr lang="ru-RU" dirty="0" smtClean="0"/>
              <a:t>, </a:t>
            </a:r>
            <a:r>
              <a:rPr lang="ru-RU" dirty="0" err="1"/>
              <a:t>човек</a:t>
            </a:r>
            <a:r>
              <a:rPr lang="ru-RU" dirty="0"/>
              <a:t> </a:t>
            </a:r>
            <a:r>
              <a:rPr lang="ru-RU" dirty="0" err="1"/>
              <a:t>трябва</a:t>
            </a:r>
            <a:r>
              <a:rPr lang="ru-RU" dirty="0"/>
              <a:t> да пази </a:t>
            </a:r>
            <a:r>
              <a:rPr lang="ru-RU" dirty="0" err="1"/>
              <a:t>спомена</a:t>
            </a:r>
            <a:r>
              <a:rPr lang="ru-RU" dirty="0"/>
              <a:t> от </a:t>
            </a:r>
            <a:r>
              <a:rPr lang="ru-RU" dirty="0" err="1"/>
              <a:t>жизнерадостната</a:t>
            </a:r>
            <a:r>
              <a:rPr lang="ru-RU" dirty="0"/>
              <a:t> атмосфера в </a:t>
            </a:r>
            <a:r>
              <a:rPr lang="ru-RU" dirty="0" err="1"/>
              <a:t>този</a:t>
            </a:r>
            <a:r>
              <a:rPr lang="ru-RU" dirty="0"/>
              <a:t> </a:t>
            </a:r>
            <a:r>
              <a:rPr lang="ru-RU" dirty="0" err="1"/>
              <a:t>светъл</a:t>
            </a:r>
            <a:r>
              <a:rPr lang="ru-RU" dirty="0"/>
              <a:t> майски </a:t>
            </a:r>
            <a:r>
              <a:rPr lang="ru-RU" dirty="0" err="1"/>
              <a:t>ден</a:t>
            </a:r>
            <a:r>
              <a:rPr lang="ru-RU" dirty="0"/>
              <a:t>.</a:t>
            </a:r>
            <a:endParaRPr lang="bg-BG" dirty="0"/>
          </a:p>
        </p:txBody>
      </p:sp>
      <p:pic>
        <p:nvPicPr>
          <p:cNvPr id="10243" name="Picture 3" descr="C:\Users\USER\Desktop\24-may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429000"/>
            <a:ext cx="7643866" cy="321471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11266" name="Picture 2" descr="C:\Users\USER\Desktop\колаж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286808" cy="592935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12290" name="Picture 2" descr="C:\Users\USER\Desktop\24 май 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80851" y="500042"/>
            <a:ext cx="7982298" cy="585791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Еркер">
  <a:themeElements>
    <a:clrScheme name="Е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Е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Е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181</TotalTime>
  <Words>598</Words>
  <Application>Microsoft Office PowerPoint</Application>
  <PresentationFormat>Презентация на цял екран (4:3)</PresentationFormat>
  <Paragraphs>34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13</vt:i4>
      </vt:variant>
    </vt:vector>
  </HeadingPairs>
  <TitlesOfParts>
    <vt:vector size="14" baseType="lpstr">
      <vt:lpstr>Еркер</vt:lpstr>
      <vt:lpstr> 24 май Ден на българската просвета и култура и на славянската писменост  </vt:lpstr>
      <vt:lpstr>Кой е създал нашите букви?</vt:lpstr>
      <vt:lpstr>Кирилицата</vt:lpstr>
      <vt:lpstr>Слайд 4</vt:lpstr>
      <vt:lpstr>Кои са светите братя? </vt:lpstr>
      <vt:lpstr>Делото на двамата братя </vt:lpstr>
      <vt:lpstr>Създаването на кирилицата </vt:lpstr>
      <vt:lpstr>Новата азбука </vt:lpstr>
      <vt:lpstr>Слайд 9</vt:lpstr>
      <vt:lpstr>Слайд 10</vt:lpstr>
      <vt:lpstr>Празник на буквите 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24 май Ден на българската просвета и култура и на славянската писменост </dc:title>
  <dc:creator>Потребител на Windows</dc:creator>
  <cp:lastModifiedBy>Потребител на Windows</cp:lastModifiedBy>
  <cp:revision>26</cp:revision>
  <dcterms:created xsi:type="dcterms:W3CDTF">2020-05-16T08:32:04Z</dcterms:created>
  <dcterms:modified xsi:type="dcterms:W3CDTF">2020-05-16T19:12:06Z</dcterms:modified>
</cp:coreProperties>
</file>