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9"/>
  </p:notesMasterIdLst>
  <p:sldIdLst>
    <p:sldId id="256" r:id="rId2"/>
    <p:sldId id="258" r:id="rId3"/>
    <p:sldId id="259" r:id="rId4"/>
    <p:sldId id="261" r:id="rId5"/>
    <p:sldId id="260" r:id="rId6"/>
    <p:sldId id="257" r:id="rId7"/>
    <p:sldId id="262" r:id="rId8"/>
  </p:sldIdLst>
  <p:sldSz cx="9144000" cy="6858000" type="screen4x3"/>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bg-B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24900F-DC30-4805-8A8F-ACD5FDDD5BF5}" type="datetimeFigureOut">
              <a:rPr lang="bg-BG" smtClean="0"/>
              <a:t>28.5.2020 г.</a:t>
            </a:fld>
            <a:endParaRPr lang="bg-BG"/>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bg-B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bg-B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C6CCC6-AD23-48E0-ACD8-5D0584C15CC6}" type="slidenum">
              <a:rPr lang="bg-BG" smtClean="0"/>
              <a:t>‹#›</a:t>
            </a:fld>
            <a:endParaRPr lang="bg-BG"/>
          </a:p>
        </p:txBody>
      </p:sp>
    </p:spTree>
    <p:extLst>
      <p:ext uri="{BB962C8B-B14F-4D97-AF65-F5344CB8AC3E}">
        <p14:creationId xmlns:p14="http://schemas.microsoft.com/office/powerpoint/2010/main" val="1453565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dirty="0"/>
          </a:p>
        </p:txBody>
      </p:sp>
      <p:sp>
        <p:nvSpPr>
          <p:cNvPr id="4" name="Slide Number Placeholder 3"/>
          <p:cNvSpPr>
            <a:spLocks noGrp="1"/>
          </p:cNvSpPr>
          <p:nvPr>
            <p:ph type="sldNum" sz="quarter" idx="10"/>
          </p:nvPr>
        </p:nvSpPr>
        <p:spPr/>
        <p:txBody>
          <a:bodyPr/>
          <a:lstStyle/>
          <a:p>
            <a:fld id="{14C6CCC6-AD23-48E0-ACD8-5D0584C15CC6}" type="slidenum">
              <a:rPr lang="bg-BG" smtClean="0"/>
              <a:t>1</a:t>
            </a:fld>
            <a:endParaRPr lang="bg-BG"/>
          </a:p>
        </p:txBody>
      </p:sp>
    </p:spTree>
    <p:extLst>
      <p:ext uri="{BB962C8B-B14F-4D97-AF65-F5344CB8AC3E}">
        <p14:creationId xmlns:p14="http://schemas.microsoft.com/office/powerpoint/2010/main" val="3999512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8CB6E90-ECB2-481F-BCAB-19EFD6AD6A97}" type="datetimeFigureOut">
              <a:rPr lang="bg-BG" smtClean="0"/>
              <a:t>28.5.2020 г.</a:t>
            </a:fld>
            <a:endParaRPr lang="bg-BG"/>
          </a:p>
        </p:txBody>
      </p:sp>
      <p:sp>
        <p:nvSpPr>
          <p:cNvPr id="17" name="Footer Placeholder 16"/>
          <p:cNvSpPr>
            <a:spLocks noGrp="1"/>
          </p:cNvSpPr>
          <p:nvPr>
            <p:ph type="ftr" sz="quarter" idx="11"/>
          </p:nvPr>
        </p:nvSpPr>
        <p:spPr/>
        <p:txBody>
          <a:bodyPr/>
          <a:lstStyle/>
          <a:p>
            <a:endParaRPr lang="bg-BG"/>
          </a:p>
        </p:txBody>
      </p:sp>
      <p:sp>
        <p:nvSpPr>
          <p:cNvPr id="29" name="Slide Number Placeholder 28"/>
          <p:cNvSpPr>
            <a:spLocks noGrp="1"/>
          </p:cNvSpPr>
          <p:nvPr>
            <p:ph type="sldNum" sz="quarter" idx="12"/>
          </p:nvPr>
        </p:nvSpPr>
        <p:spPr/>
        <p:txBody>
          <a:bodyPr/>
          <a:lstStyle/>
          <a:p>
            <a:fld id="{50C3A540-EB71-44C7-B79C-7C22AFF36A2A}" type="slidenum">
              <a:rPr lang="bg-BG" smtClean="0"/>
              <a:t>‹#›</a:t>
            </a:fld>
            <a:endParaRPr lang="bg-BG"/>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CB6E90-ECB2-481F-BCAB-19EFD6AD6A97}" type="datetimeFigureOut">
              <a:rPr lang="bg-BG" smtClean="0"/>
              <a:t>28.5.2020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50C3A540-EB71-44C7-B79C-7C22AFF36A2A}" type="slidenum">
              <a:rPr lang="bg-BG" smtClean="0"/>
              <a:t>‹#›</a:t>
            </a:fld>
            <a:endParaRPr lang="bg-BG"/>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8CB6E90-ECB2-481F-BCAB-19EFD6AD6A97}" type="datetimeFigureOut">
              <a:rPr lang="bg-BG" smtClean="0"/>
              <a:t>28.5.2020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a:xfrm>
            <a:off x="7924800" y="6416675"/>
            <a:ext cx="762000" cy="365125"/>
          </a:xfrm>
        </p:spPr>
        <p:txBody>
          <a:bodyPr/>
          <a:lstStyle/>
          <a:p>
            <a:fld id="{50C3A540-EB71-44C7-B79C-7C22AFF36A2A}" type="slidenum">
              <a:rPr lang="bg-BG" smtClean="0"/>
              <a:t>‹#›</a:t>
            </a:fld>
            <a:endParaRPr lang="bg-BG"/>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8CB6E90-ECB2-481F-BCAB-19EFD6AD6A97}" type="datetimeFigureOut">
              <a:rPr lang="bg-BG" smtClean="0"/>
              <a:t>28.5.2020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50C3A540-EB71-44C7-B79C-7C22AFF36A2A}" type="slidenum">
              <a:rPr lang="bg-BG" smtClean="0"/>
              <a:t>‹#›</a:t>
            </a:fld>
            <a:endParaRPr lang="bg-BG"/>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8CB6E90-ECB2-481F-BCAB-19EFD6AD6A97}" type="datetimeFigureOut">
              <a:rPr lang="bg-BG" smtClean="0"/>
              <a:t>28.5.2020 г.</a:t>
            </a:fld>
            <a:endParaRPr lang="bg-BG"/>
          </a:p>
        </p:txBody>
      </p:sp>
      <p:sp>
        <p:nvSpPr>
          <p:cNvPr id="8" name="Footer Placeholder 7"/>
          <p:cNvSpPr>
            <a:spLocks noGrp="1"/>
          </p:cNvSpPr>
          <p:nvPr>
            <p:ph type="ftr" sz="quarter" idx="11"/>
          </p:nvPr>
        </p:nvSpPr>
        <p:spPr/>
        <p:txBody>
          <a:bodyPr/>
          <a:lstStyle/>
          <a:p>
            <a:endParaRPr lang="bg-BG"/>
          </a:p>
        </p:txBody>
      </p:sp>
      <p:sp>
        <p:nvSpPr>
          <p:cNvPr id="9" name="Slide Number Placeholder 8"/>
          <p:cNvSpPr>
            <a:spLocks noGrp="1"/>
          </p:cNvSpPr>
          <p:nvPr>
            <p:ph type="sldNum" sz="quarter" idx="12"/>
          </p:nvPr>
        </p:nvSpPr>
        <p:spPr/>
        <p:txBody>
          <a:bodyPr/>
          <a:lstStyle/>
          <a:p>
            <a:fld id="{50C3A540-EB71-44C7-B79C-7C22AFF36A2A}" type="slidenum">
              <a:rPr lang="bg-BG" smtClean="0"/>
              <a:t>‹#›</a:t>
            </a:fld>
            <a:endParaRPr lang="bg-BG"/>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8CB6E90-ECB2-481F-BCAB-19EFD6AD6A97}" type="datetimeFigureOut">
              <a:rPr lang="bg-BG" smtClean="0"/>
              <a:t>28.5.2020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50C3A540-EB71-44C7-B79C-7C22AFF36A2A}" type="slidenum">
              <a:rPr lang="bg-BG" smtClean="0"/>
              <a:t>‹#›</a:t>
            </a:fld>
            <a:endParaRPr lang="bg-BG"/>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CB6E90-ECB2-481F-BCAB-19EFD6AD6A97}" type="datetimeFigureOut">
              <a:rPr lang="bg-BG" smtClean="0"/>
              <a:t>28.5.2020 г.</a:t>
            </a:fld>
            <a:endParaRPr lang="bg-BG"/>
          </a:p>
        </p:txBody>
      </p:sp>
      <p:sp>
        <p:nvSpPr>
          <p:cNvPr id="3" name="Footer Placeholder 2"/>
          <p:cNvSpPr>
            <a:spLocks noGrp="1"/>
          </p:cNvSpPr>
          <p:nvPr>
            <p:ph type="ftr" sz="quarter" idx="11"/>
          </p:nvPr>
        </p:nvSpPr>
        <p:spPr/>
        <p:txBody>
          <a:bodyPr/>
          <a:lstStyle/>
          <a:p>
            <a:endParaRPr lang="bg-BG"/>
          </a:p>
        </p:txBody>
      </p:sp>
      <p:sp>
        <p:nvSpPr>
          <p:cNvPr id="4" name="Slide Number Placeholder 3"/>
          <p:cNvSpPr>
            <a:spLocks noGrp="1"/>
          </p:cNvSpPr>
          <p:nvPr>
            <p:ph type="sldNum" sz="quarter" idx="12"/>
          </p:nvPr>
        </p:nvSpPr>
        <p:spPr/>
        <p:txBody>
          <a:bodyPr/>
          <a:lstStyle/>
          <a:p>
            <a:fld id="{50C3A540-EB71-44C7-B79C-7C22AFF36A2A}" type="slidenum">
              <a:rPr lang="bg-BG" smtClean="0"/>
              <a:t>‹#›</a:t>
            </a:fld>
            <a:endParaRPr lang="bg-BG"/>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8CB6E90-ECB2-481F-BCAB-19EFD6AD6A97}" type="datetimeFigureOut">
              <a:rPr lang="bg-BG" smtClean="0"/>
              <a:t>28.5.2020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50C3A540-EB71-44C7-B79C-7C22AFF36A2A}" type="slidenum">
              <a:rPr lang="bg-BG" smtClean="0"/>
              <a:t>‹#›</a:t>
            </a:fld>
            <a:endParaRPr lang="bg-BG"/>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8CB6E90-ECB2-481F-BCAB-19EFD6AD6A97}" type="datetimeFigureOut">
              <a:rPr lang="bg-BG" smtClean="0"/>
              <a:t>28.5.2020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50C3A540-EB71-44C7-B79C-7C22AFF36A2A}" type="slidenum">
              <a:rPr lang="bg-BG" smtClean="0"/>
              <a:t>‹#›</a:t>
            </a:fld>
            <a:endParaRPr lang="bg-BG"/>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CB6E90-ECB2-481F-BCAB-19EFD6AD6A97}" type="datetimeFigureOut">
              <a:rPr lang="bg-BG" smtClean="0"/>
              <a:t>28.5.2020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50C3A540-EB71-44C7-B79C-7C22AFF36A2A}" type="slidenum">
              <a:rPr lang="bg-BG" smtClean="0"/>
              <a:t>‹#›</a:t>
            </a:fld>
            <a:endParaRPr lang="bg-BG"/>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CB6E90-ECB2-481F-BCAB-19EFD6AD6A97}" type="datetimeFigureOut">
              <a:rPr lang="bg-BG" smtClean="0"/>
              <a:t>28.5.2020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50C3A540-EB71-44C7-B79C-7C22AFF36A2A}" type="slidenum">
              <a:rPr lang="bg-BG" smtClean="0"/>
              <a:t>‹#›</a:t>
            </a:fld>
            <a:endParaRPr lang="bg-BG"/>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8CB6E90-ECB2-481F-BCAB-19EFD6AD6A97}" type="datetimeFigureOut">
              <a:rPr lang="bg-BG" smtClean="0"/>
              <a:t>28.5.2020 г.</a:t>
            </a:fld>
            <a:endParaRPr lang="bg-BG"/>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bg-BG"/>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50C3A540-EB71-44C7-B79C-7C22AFF36A2A}" type="slidenum">
              <a:rPr lang="bg-BG" smtClean="0"/>
              <a:t>‹#›</a:t>
            </a:fld>
            <a:endParaRPr lang="bg-BG"/>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260648"/>
            <a:ext cx="8229600" cy="1828800"/>
          </a:xfrm>
        </p:spPr>
        <p:txBody>
          <a:bodyPr/>
          <a:lstStyle/>
          <a:p>
            <a:r>
              <a:rPr lang="bg-BG" dirty="0" smtClean="0">
                <a:solidFill>
                  <a:schemeClr val="bg1">
                    <a:lumMod val="85000"/>
                    <a:lumOff val="15000"/>
                  </a:schemeClr>
                </a:solidFill>
                <a:latin typeface="+mn-lt"/>
              </a:rPr>
              <a:t>Александър сергеевич пушкин</a:t>
            </a:r>
            <a:endParaRPr lang="bg-BG" dirty="0">
              <a:solidFill>
                <a:schemeClr val="bg1">
                  <a:lumMod val="85000"/>
                  <a:lumOff val="15000"/>
                </a:schemeClr>
              </a:solidFill>
              <a:latin typeface="+mn-lt"/>
            </a:endParaRPr>
          </a:p>
        </p:txBody>
      </p:sp>
      <p:sp>
        <p:nvSpPr>
          <p:cNvPr id="3" name="Subtitle 2"/>
          <p:cNvSpPr>
            <a:spLocks noGrp="1"/>
          </p:cNvSpPr>
          <p:nvPr>
            <p:ph type="subTitle" idx="1"/>
          </p:nvPr>
        </p:nvSpPr>
        <p:spPr>
          <a:xfrm>
            <a:off x="4139952" y="6165304"/>
            <a:ext cx="6400800" cy="1752600"/>
          </a:xfrm>
        </p:spPr>
        <p:txBody>
          <a:bodyPr/>
          <a:lstStyle/>
          <a:p>
            <a:r>
              <a:rPr lang="bg-BG" dirty="0" smtClean="0"/>
              <a:t>От Георги Паскалев</a:t>
            </a:r>
            <a:endParaRPr lang="bg-BG" dirty="0"/>
          </a:p>
        </p:txBody>
      </p:sp>
      <p:pic>
        <p:nvPicPr>
          <p:cNvPr id="5" name="Picture 4" descr="pushkin4_0.jpg"/>
          <p:cNvPicPr>
            <a:picLocks noChangeAspect="1"/>
          </p:cNvPicPr>
          <p:nvPr/>
        </p:nvPicPr>
        <p:blipFill>
          <a:blip r:embed="rId3" cstate="print"/>
          <a:stretch>
            <a:fillRect/>
          </a:stretch>
        </p:blipFill>
        <p:spPr>
          <a:xfrm>
            <a:off x="2915816" y="2420889"/>
            <a:ext cx="3344150" cy="3816424"/>
          </a:xfrm>
          <a:prstGeom prst="rect">
            <a:avLst/>
          </a:prstGeom>
          <a:ln>
            <a:noFill/>
          </a:ln>
          <a:effectLst>
            <a:softEdge rad="112500"/>
          </a:effec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4891">
        <p15:prstTrans prst="curtains"/>
      </p:transition>
    </mc:Choice>
    <mc:Fallback xmlns="">
      <p:transition spd="slow" advTm="48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6"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par>
                          <p:cTn id="13" fill="hold">
                            <p:stCondLst>
                              <p:cond delay="2500"/>
                            </p:stCondLst>
                            <p:childTnLst>
                              <p:par>
                                <p:cTn id="14" presetID="22" presetClass="entr" presetSubtype="4" fill="hold" grpId="0" nodeType="after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wipe(down)">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g-BG" dirty="0" smtClean="0"/>
              <a:t>     </a:t>
            </a:r>
            <a:endParaRPr lang="bg-BG" dirty="0"/>
          </a:p>
        </p:txBody>
      </p:sp>
      <p:sp>
        <p:nvSpPr>
          <p:cNvPr id="3" name="Content Placeholder 2"/>
          <p:cNvSpPr>
            <a:spLocks noGrp="1"/>
          </p:cNvSpPr>
          <p:nvPr>
            <p:ph idx="1"/>
          </p:nvPr>
        </p:nvSpPr>
        <p:spPr>
          <a:xfrm>
            <a:off x="467544" y="260648"/>
            <a:ext cx="8229600" cy="4709160"/>
          </a:xfrm>
        </p:spPr>
        <p:txBody>
          <a:bodyPr>
            <a:normAutofit/>
          </a:bodyPr>
          <a:lstStyle/>
          <a:p>
            <a:r>
              <a:rPr lang="ru-RU" sz="2000" dirty="0">
                <a:solidFill>
                  <a:schemeClr val="tx1">
                    <a:lumMod val="95000"/>
                  </a:schemeClr>
                </a:solidFill>
              </a:rPr>
              <a:t>Александр Сергеевич Пушкин (русский: Александр Серге́евич Пу́шкин) - русский поэт, драматург, литературовед, историк, публицист и писатель-фантаст, основатель русского реализма в литературе и один из самых влиятельных литературных деятелей начала 19-го века. Он не только поддержал некоторые идеи декабристов, но и затронул основные социальные проблемы своего времени. Будучи еще живым, он завоевал репутацию самого важного русского народного поэта, и впоследствии исследователи определяют его как основателя современного русского литературного языка.</a:t>
            </a:r>
            <a:endParaRPr lang="bg-BG" sz="2000" dirty="0">
              <a:solidFill>
                <a:schemeClr val="tx1">
                  <a:lumMod val="95000"/>
                </a:schemeClr>
              </a:solidFill>
            </a:endParaRPr>
          </a:p>
        </p:txBody>
      </p:sp>
      <p:pic>
        <p:nvPicPr>
          <p:cNvPr id="4" name="Picture 3" descr="250px-AleksandrPushkin.jpg"/>
          <p:cNvPicPr>
            <a:picLocks noChangeAspect="1"/>
          </p:cNvPicPr>
          <p:nvPr/>
        </p:nvPicPr>
        <p:blipFill>
          <a:blip r:embed="rId2" cstate="print"/>
          <a:stretch>
            <a:fillRect/>
          </a:stretch>
        </p:blipFill>
        <p:spPr>
          <a:xfrm>
            <a:off x="3059832" y="3428999"/>
            <a:ext cx="2823394" cy="3316893"/>
          </a:xfrm>
          <a:prstGeom prst="rect">
            <a:avLst/>
          </a:prstGeom>
          <a:ln>
            <a:noFill/>
          </a:ln>
          <a:effectLst>
            <a:softEdge rad="112500"/>
          </a:effec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1961">
        <p15:prstTrans prst="crush"/>
      </p:transition>
    </mc:Choice>
    <mc:Fallback xmlns="">
      <p:transition spd="slow" advTm="1196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g-BG" dirty="0" smtClean="0">
                <a:solidFill>
                  <a:schemeClr val="bg1">
                    <a:lumMod val="85000"/>
                    <a:lumOff val="15000"/>
                  </a:schemeClr>
                </a:solidFill>
                <a:latin typeface="+mn-lt"/>
              </a:rPr>
              <a:t>Биография</a:t>
            </a:r>
            <a:endParaRPr lang="bg-BG" dirty="0">
              <a:solidFill>
                <a:schemeClr val="bg1">
                  <a:lumMod val="85000"/>
                  <a:lumOff val="15000"/>
                </a:schemeClr>
              </a:solidFill>
              <a:latin typeface="+mn-lt"/>
            </a:endParaRPr>
          </a:p>
        </p:txBody>
      </p:sp>
      <p:sp>
        <p:nvSpPr>
          <p:cNvPr id="3" name="Content Placeholder 2"/>
          <p:cNvSpPr>
            <a:spLocks noGrp="1"/>
          </p:cNvSpPr>
          <p:nvPr>
            <p:ph idx="1"/>
          </p:nvPr>
        </p:nvSpPr>
        <p:spPr>
          <a:xfrm>
            <a:off x="467544" y="1268760"/>
            <a:ext cx="8229600" cy="4709160"/>
          </a:xfrm>
        </p:spPr>
        <p:txBody>
          <a:bodyPr>
            <a:normAutofit/>
          </a:bodyPr>
          <a:lstStyle/>
          <a:p>
            <a:r>
              <a:rPr lang="ru-RU" sz="2000" dirty="0"/>
              <a:t>По прямой линии Александр Пушкин происходит из великой знатной дворянской семьи Пушкиных, происходящей по семейной легенде от некоего ратши. Сам Пушкин отождествлял Ратшу с известным историком Ратмиром, который умер в 1268 году, но, согласно более поздним исследованиям, он, должно быть, жил столетием ранее. Александр Пушкин родился 6 июня (26 мая по старому стилю) 1799 года в Москве и был крещен 19 июня в Богоявленской церкви в Елохово. Летние месяцы 1805-1810 годов он провел со своей бабушкой по материнской линии Марией Ганнибал в селе Захарово близ Звенигорода. Детские впечатления этого периода отражены в некоторых его ранних стихах, таких как «Монах» (1813), «Бова» (1814), «Послание Иуде» (1815), «Сон» (1816). Его бабушка пишет о нем, что у него странное настроение, он умен и любит книги, но плохо учится.</a:t>
            </a:r>
            <a:endParaRPr lang="bg-BG" sz="2000" dirty="0"/>
          </a:p>
        </p:txBody>
      </p:sp>
    </p:spTree>
  </p:cSld>
  <p:clrMapOvr>
    <a:masterClrMapping/>
  </p:clrMapOvr>
  <mc:AlternateContent xmlns:mc="http://schemas.openxmlformats.org/markup-compatibility/2006" xmlns:p14="http://schemas.microsoft.com/office/powerpoint/2010/main">
    <mc:Choice Requires="p14">
      <p:transition spd="slow" p14:dur="4400" advTm="15887">
        <p14:honeycomb/>
      </p:transition>
    </mc:Choice>
    <mc:Fallback xmlns="">
      <p:transition spd="slow" advTm="1588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bg-BG" dirty="0"/>
          </a:p>
        </p:txBody>
      </p:sp>
      <p:sp>
        <p:nvSpPr>
          <p:cNvPr id="3" name="Content Placeholder 2"/>
          <p:cNvSpPr>
            <a:spLocks noGrp="1"/>
          </p:cNvSpPr>
          <p:nvPr>
            <p:ph idx="1"/>
          </p:nvPr>
        </p:nvSpPr>
        <p:spPr>
          <a:xfrm>
            <a:off x="467544" y="260648"/>
            <a:ext cx="8229600" cy="4709160"/>
          </a:xfrm>
        </p:spPr>
        <p:txBody>
          <a:bodyPr>
            <a:normAutofit/>
          </a:bodyPr>
          <a:lstStyle/>
          <a:p>
            <a:r>
              <a:rPr lang="ru-RU" sz="2000" dirty="0"/>
              <a:t>Осенью 1811 года Александр Пушкин поступил в недавно открытый Императорский Царскосельский лицей в современном городе Пушкин. Там он пережил наполеоновскую войну 1812 года и впервые проявил свой поэтический талант.</a:t>
            </a:r>
          </a:p>
          <a:p>
            <a:r>
              <a:rPr lang="ru-RU" sz="2000" dirty="0"/>
              <a:t>В Царском Селе-лицее Пушкин написал много стихотворений, вдохновленных французскими классическими поэтами XVII и XVIII веков, которых он знал с детства. Его любимыми авторами в этот период были Вольтер и Эварист Парни. На него также оказали влияние русские поэты Константин Батюшков и Денис Давыдов, самый влиятельный русский романтик Василий Жуковский и сатирики Денис Фонвизин и Александр Радищев.</a:t>
            </a:r>
            <a:endParaRPr lang="bg-BG" sz="2000" dirty="0"/>
          </a:p>
        </p:txBody>
      </p:sp>
      <p:pic>
        <p:nvPicPr>
          <p:cNvPr id="4" name="Picture 3" descr="untitled.png"/>
          <p:cNvPicPr>
            <a:picLocks noChangeAspect="1"/>
          </p:cNvPicPr>
          <p:nvPr/>
        </p:nvPicPr>
        <p:blipFill>
          <a:blip r:embed="rId2" cstate="print"/>
          <a:stretch>
            <a:fillRect/>
          </a:stretch>
        </p:blipFill>
        <p:spPr>
          <a:xfrm>
            <a:off x="2771800" y="4365104"/>
            <a:ext cx="3629014" cy="2248272"/>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4000" advTm="15702">
        <p14:vortex dir="r"/>
      </p:transition>
    </mc:Choice>
    <mc:Fallback xmlns="">
      <p:transition spd="slow" advTm="1570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childTnLst>
                          </p:cTn>
                        </p:par>
                        <p:par>
                          <p:cTn id="15" fill="hold">
                            <p:stCondLst>
                              <p:cond delay="500"/>
                            </p:stCondLst>
                            <p:childTnLst>
                              <p:par>
                                <p:cTn id="16" presetID="21" presetClass="entr" presetSubtype="1"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g-BG" dirty="0">
                <a:solidFill>
                  <a:schemeClr val="bg1">
                    <a:lumMod val="85000"/>
                    <a:lumOff val="15000"/>
                  </a:schemeClr>
                </a:solidFill>
                <a:latin typeface="+mn-lt"/>
              </a:rPr>
              <a:t>Т</a:t>
            </a:r>
            <a:r>
              <a:rPr lang="bg-BG" dirty="0" smtClean="0">
                <a:solidFill>
                  <a:schemeClr val="bg1">
                    <a:lumMod val="85000"/>
                    <a:lumOff val="15000"/>
                  </a:schemeClr>
                </a:solidFill>
                <a:latin typeface="+mn-lt"/>
              </a:rPr>
              <a:t>ворческий </a:t>
            </a:r>
            <a:r>
              <a:rPr lang="bg-BG" dirty="0">
                <a:solidFill>
                  <a:schemeClr val="bg1">
                    <a:lumMod val="85000"/>
                    <a:lumOff val="15000"/>
                  </a:schemeClr>
                </a:solidFill>
                <a:latin typeface="+mn-lt"/>
              </a:rPr>
              <a:t>подход</a:t>
            </a:r>
            <a:endParaRPr lang="bg-BG" dirty="0">
              <a:solidFill>
                <a:schemeClr val="bg1">
                  <a:lumMod val="85000"/>
                  <a:lumOff val="15000"/>
                </a:schemeClr>
              </a:solidFill>
              <a:latin typeface="+mn-lt"/>
            </a:endParaRPr>
          </a:p>
        </p:txBody>
      </p:sp>
      <p:sp>
        <p:nvSpPr>
          <p:cNvPr id="3" name="Content Placeholder 2"/>
          <p:cNvSpPr>
            <a:spLocks noGrp="1"/>
          </p:cNvSpPr>
          <p:nvPr>
            <p:ph idx="1"/>
          </p:nvPr>
        </p:nvSpPr>
        <p:spPr>
          <a:xfrm>
            <a:off x="467544" y="2780928"/>
            <a:ext cx="8229600" cy="4709160"/>
          </a:xfrm>
        </p:spPr>
        <p:txBody>
          <a:bodyPr>
            <a:normAutofit fontScale="70000" lnSpcReduction="20000"/>
          </a:bodyPr>
          <a:lstStyle/>
          <a:p>
            <a:r>
              <a:rPr lang="ru-RU" dirty="0"/>
              <a:t>Произведения Пушкина были написаны под влиянием сатиры Вольтера, поэзии Байрона и трагедий Шекспира. Многие из его работ были признаны критиками шедеврами. Сам Пушкин предпочитал роман Евгения Онегина, который он писал несколько лет. Он был одним из немногих поэтов или писателей, которых большевики не запретили, когда пришли к власти, возможно, отчасти потому, что сам Пушкин был мятежником и конфликтовал с правительством из-за своих политических убеждений. Они даже назвали его в честь Царского Села.</a:t>
            </a:r>
          </a:p>
          <a:p>
            <a:r>
              <a:rPr lang="ru-RU" dirty="0"/>
              <a:t>Произведения Пушкина легли в основу многих музыкальных произведений, таких как опера Чайковского «Евгений Онегин» (1879) или «Мусоргский Борис Годунов» (1874). Многие из его работ были показаны.</a:t>
            </a:r>
          </a:p>
          <a:p>
            <a:r>
              <a:rPr lang="ru-RU" dirty="0"/>
              <a:t>Во многих городах мира есть памятники поэту. Большинство из них в России, причем в Москве и Санкт-Петербурге их несколько.</a:t>
            </a:r>
            <a:endParaRPr lang="bg-BG" dirty="0"/>
          </a:p>
        </p:txBody>
      </p:sp>
      <p:pic>
        <p:nvPicPr>
          <p:cNvPr id="5" name="Picture 4" descr="jjjjjj.png"/>
          <p:cNvPicPr>
            <a:picLocks noChangeAspect="1"/>
          </p:cNvPicPr>
          <p:nvPr/>
        </p:nvPicPr>
        <p:blipFill>
          <a:blip r:embed="rId2" cstate="print"/>
          <a:stretch>
            <a:fillRect/>
          </a:stretch>
        </p:blipFill>
        <p:spPr>
          <a:xfrm>
            <a:off x="3131840" y="1124744"/>
            <a:ext cx="2857500" cy="16002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17604">
        <p15:prstTrans prst="origami"/>
      </p:transition>
    </mc:Choice>
    <mc:Fallback xmlns="">
      <p:transition spd="slow" advTm="1760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6"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par>
                          <p:cTn id="26" fill="hold">
                            <p:stCondLst>
                              <p:cond delay="2500"/>
                            </p:stCondLst>
                            <p:childTnLst>
                              <p:par>
                                <p:cTn id="27" presetID="16" presetClass="entr" presetSubtype="21" fill="hold" grpId="0" nodeType="after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barn(inVertical)">
                                      <p:cBhvr>
                                        <p:cTn id="29" dur="500"/>
                                        <p:tgtEl>
                                          <p:spTgt spid="3">
                                            <p:txEl>
                                              <p:pRg st="0" end="0"/>
                                            </p:txEl>
                                          </p:spTgt>
                                        </p:tgtEl>
                                      </p:cBhvr>
                                    </p:animEffect>
                                  </p:childTnLst>
                                </p:cTn>
                              </p:par>
                            </p:childTnLst>
                          </p:cTn>
                        </p:par>
                        <p:par>
                          <p:cTn id="30" fill="hold">
                            <p:stCondLst>
                              <p:cond delay="3000"/>
                            </p:stCondLst>
                            <p:childTnLst>
                              <p:par>
                                <p:cTn id="31" presetID="16" presetClass="entr" presetSubtype="21" fill="hold" grpId="0" nodeType="afterEffect">
                                  <p:stCondLst>
                                    <p:cond delay="0"/>
                                  </p:stCondLst>
                                  <p:childTnLst>
                                    <p:set>
                                      <p:cBhvr>
                                        <p:cTn id="32" dur="1" fill="hold">
                                          <p:stCondLst>
                                            <p:cond delay="0"/>
                                          </p:stCondLst>
                                        </p:cTn>
                                        <p:tgtEl>
                                          <p:spTgt spid="3">
                                            <p:txEl>
                                              <p:pRg st="1" end="1"/>
                                            </p:txEl>
                                          </p:spTgt>
                                        </p:tgtEl>
                                        <p:attrNameLst>
                                          <p:attrName>style.visibility</p:attrName>
                                        </p:attrNameLst>
                                      </p:cBhvr>
                                      <p:to>
                                        <p:strVal val="visible"/>
                                      </p:to>
                                    </p:set>
                                    <p:animEffect transition="in" filter="barn(inVertical)">
                                      <p:cBhvr>
                                        <p:cTn id="33" dur="500"/>
                                        <p:tgtEl>
                                          <p:spTgt spid="3">
                                            <p:txEl>
                                              <p:pRg st="1" end="1"/>
                                            </p:txEl>
                                          </p:spTgt>
                                        </p:tgtEl>
                                      </p:cBhvr>
                                    </p:animEffect>
                                  </p:childTnLst>
                                </p:cTn>
                              </p:par>
                            </p:childTnLst>
                          </p:cTn>
                        </p:par>
                        <p:par>
                          <p:cTn id="34" fill="hold">
                            <p:stCondLst>
                              <p:cond delay="3500"/>
                            </p:stCondLst>
                            <p:childTnLst>
                              <p:par>
                                <p:cTn id="35" presetID="16" presetClass="entr" presetSubtype="21" fill="hold" grpId="0" nodeType="after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Effect transition="in" filter="barn(inVertical)">
                                      <p:cBhvr>
                                        <p:cTn id="3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g-BG" dirty="0">
                <a:solidFill>
                  <a:schemeClr val="bg1">
                    <a:lumMod val="85000"/>
                    <a:lumOff val="15000"/>
                  </a:schemeClr>
                </a:solidFill>
                <a:latin typeface="+mn-lt"/>
              </a:rPr>
              <a:t>Пушкин и Болгария</a:t>
            </a:r>
            <a:endParaRPr lang="bg-BG" dirty="0">
              <a:solidFill>
                <a:schemeClr val="bg1">
                  <a:lumMod val="85000"/>
                  <a:lumOff val="15000"/>
                </a:schemeClr>
              </a:solidFill>
              <a:latin typeface="+mn-lt"/>
            </a:endParaRPr>
          </a:p>
        </p:txBody>
      </p:sp>
      <p:sp>
        <p:nvSpPr>
          <p:cNvPr id="3" name="Content Placeholder 2"/>
          <p:cNvSpPr>
            <a:spLocks noGrp="1"/>
          </p:cNvSpPr>
          <p:nvPr>
            <p:ph idx="1"/>
          </p:nvPr>
        </p:nvSpPr>
        <p:spPr>
          <a:xfrm>
            <a:off x="467544" y="1268760"/>
            <a:ext cx="8229600" cy="4709160"/>
          </a:xfrm>
        </p:spPr>
        <p:txBody>
          <a:bodyPr>
            <a:normAutofit/>
          </a:bodyPr>
          <a:lstStyle/>
          <a:p>
            <a:r>
              <a:rPr lang="ru-RU" sz="2000" i="1" dirty="0"/>
              <a:t>Болгары интересуются его одноименным стихотворением и рассказом «Кырджали», описывающим жизнь болгар на севере Дуная - Бессарабия (Буджак) и Молдавии, а также легендарным Кырджали Стоян-Инжевским воеводством с чувством очевидца. Чтобы никто не сомневался, о ком он пишет, он ясно говорит в стихотворении: „В степях зелёных Буджака... Семействами болгары тут.“а также в истории: "Кирджали был родом булгар. Кирджали на турецком языке значит витязь, удалец</a:t>
            </a:r>
            <a:r>
              <a:rPr lang="en-US" sz="2000" i="1" dirty="0"/>
              <a:t>.</a:t>
            </a:r>
            <a:endParaRPr lang="ru-RU" sz="2000" dirty="0"/>
          </a:p>
          <a:p>
            <a:endParaRPr lang="bg-BG" sz="2000" dirty="0"/>
          </a:p>
        </p:txBody>
      </p:sp>
      <p:pic>
        <p:nvPicPr>
          <p:cNvPr id="4" name="Picture 3" descr="о;ъффффффффффффффффдз.png"/>
          <p:cNvPicPr>
            <a:picLocks noChangeAspect="1"/>
          </p:cNvPicPr>
          <p:nvPr/>
        </p:nvPicPr>
        <p:blipFill>
          <a:blip r:embed="rId2" cstate="print"/>
          <a:stretch>
            <a:fillRect/>
          </a:stretch>
        </p:blipFill>
        <p:spPr>
          <a:xfrm>
            <a:off x="3491880" y="4005064"/>
            <a:ext cx="2088232" cy="25908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5572">
        <p15:prstTrans prst="fracture"/>
      </p:transition>
    </mc:Choice>
    <mc:Fallback xmlns="">
      <p:transition spd="slow" advTm="1557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31"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3"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4" dur="1000"/>
                                        <p:tgtEl>
                                          <p:spTgt spid="3">
                                            <p:txEl>
                                              <p:pRg st="0" end="0"/>
                                            </p:txEl>
                                          </p:spTgt>
                                        </p:tgtEl>
                                      </p:cBhvr>
                                    </p:animEffect>
                                  </p:childTnLst>
                                </p:cTn>
                              </p:par>
                            </p:childTnLst>
                          </p:cTn>
                        </p:par>
                        <p:par>
                          <p:cTn id="15" fill="hold">
                            <p:stCondLst>
                              <p:cond delay="3000"/>
                            </p:stCondLst>
                            <p:childTnLst>
                              <p:par>
                                <p:cTn id="16" presetID="10"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517232"/>
            <a:ext cx="8229600" cy="1143000"/>
          </a:xfrm>
        </p:spPr>
        <p:txBody>
          <a:bodyPr/>
          <a:lstStyle/>
          <a:p>
            <a:r>
              <a:rPr lang="bg-BG" dirty="0">
                <a:solidFill>
                  <a:schemeClr val="bg1"/>
                </a:solidFill>
                <a:latin typeface="+mn-lt"/>
              </a:rPr>
              <a:t>Конец!</a:t>
            </a:r>
            <a:endParaRPr lang="bg-BG" dirty="0">
              <a:solidFill>
                <a:schemeClr val="bg1"/>
              </a:solidFill>
              <a:latin typeface="+mn-lt"/>
            </a:endParaRPr>
          </a:p>
        </p:txBody>
      </p:sp>
      <p:sp>
        <p:nvSpPr>
          <p:cNvPr id="3" name="Content Placeholder 2"/>
          <p:cNvSpPr>
            <a:spLocks noGrp="1"/>
          </p:cNvSpPr>
          <p:nvPr>
            <p:ph idx="1"/>
          </p:nvPr>
        </p:nvSpPr>
        <p:spPr>
          <a:xfrm>
            <a:off x="539552" y="260648"/>
            <a:ext cx="8229600" cy="4709160"/>
          </a:xfrm>
        </p:spPr>
        <p:txBody>
          <a:bodyPr>
            <a:normAutofit/>
          </a:bodyPr>
          <a:lstStyle/>
          <a:p>
            <a:r>
              <a:rPr lang="ru-RU" sz="2000" dirty="0"/>
              <a:t>Его сын, генерал Александр Александрович Пушкин, принимал участие в русско-турецкой войне и был командиром 13-го Нарвского гусарского полка, входившего в «летный отряд» генерала Александра Лермонтова, освободившего Бургас.</a:t>
            </a:r>
            <a:endParaRPr lang="bg-BG" sz="2000" dirty="0"/>
          </a:p>
        </p:txBody>
      </p:sp>
      <p:pic>
        <p:nvPicPr>
          <p:cNvPr id="5" name="Picture 4" descr="untitledй.png"/>
          <p:cNvPicPr>
            <a:picLocks noChangeAspect="1"/>
          </p:cNvPicPr>
          <p:nvPr/>
        </p:nvPicPr>
        <p:blipFill>
          <a:blip r:embed="rId2" cstate="print"/>
          <a:stretch>
            <a:fillRect/>
          </a:stretch>
        </p:blipFill>
        <p:spPr>
          <a:xfrm>
            <a:off x="2339752" y="1916832"/>
            <a:ext cx="4464496" cy="33475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advTm="15012">
        <p14:shred/>
      </p:transition>
    </mc:Choice>
    <mc:Fallback xmlns="">
      <p:transition spd="slow" advTm="150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6"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580">
                                          <p:stCondLst>
                                            <p:cond delay="0"/>
                                          </p:stCondLst>
                                        </p:cTn>
                                        <p:tgtEl>
                                          <p:spTgt spid="2"/>
                                        </p:tgtEl>
                                      </p:cBhvr>
                                    </p:animEffect>
                                    <p:anim calcmode="lin" valueType="num">
                                      <p:cBhvr>
                                        <p:cTn id="1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3" dur="26">
                                          <p:stCondLst>
                                            <p:cond delay="650"/>
                                          </p:stCondLst>
                                        </p:cTn>
                                        <p:tgtEl>
                                          <p:spTgt spid="2"/>
                                        </p:tgtEl>
                                      </p:cBhvr>
                                      <p:to x="100000" y="60000"/>
                                    </p:animScale>
                                    <p:animScale>
                                      <p:cBhvr>
                                        <p:cTn id="24" dur="166" decel="50000">
                                          <p:stCondLst>
                                            <p:cond delay="676"/>
                                          </p:stCondLst>
                                        </p:cTn>
                                        <p:tgtEl>
                                          <p:spTgt spid="2"/>
                                        </p:tgtEl>
                                      </p:cBhvr>
                                      <p:to x="100000" y="100000"/>
                                    </p:animScale>
                                    <p:animScale>
                                      <p:cBhvr>
                                        <p:cTn id="25" dur="26">
                                          <p:stCondLst>
                                            <p:cond delay="1312"/>
                                          </p:stCondLst>
                                        </p:cTn>
                                        <p:tgtEl>
                                          <p:spTgt spid="2"/>
                                        </p:tgtEl>
                                      </p:cBhvr>
                                      <p:to x="100000" y="80000"/>
                                    </p:animScale>
                                    <p:animScale>
                                      <p:cBhvr>
                                        <p:cTn id="26" dur="166" decel="50000">
                                          <p:stCondLst>
                                            <p:cond delay="1338"/>
                                          </p:stCondLst>
                                        </p:cTn>
                                        <p:tgtEl>
                                          <p:spTgt spid="2"/>
                                        </p:tgtEl>
                                      </p:cBhvr>
                                      <p:to x="100000" y="100000"/>
                                    </p:animScale>
                                    <p:animScale>
                                      <p:cBhvr>
                                        <p:cTn id="27" dur="26">
                                          <p:stCondLst>
                                            <p:cond delay="1642"/>
                                          </p:stCondLst>
                                        </p:cTn>
                                        <p:tgtEl>
                                          <p:spTgt spid="2"/>
                                        </p:tgtEl>
                                      </p:cBhvr>
                                      <p:to x="100000" y="90000"/>
                                    </p:animScale>
                                    <p:animScale>
                                      <p:cBhvr>
                                        <p:cTn id="28" dur="166" decel="50000">
                                          <p:stCondLst>
                                            <p:cond delay="1668"/>
                                          </p:stCondLst>
                                        </p:cTn>
                                        <p:tgtEl>
                                          <p:spTgt spid="2"/>
                                        </p:tgtEl>
                                      </p:cBhvr>
                                      <p:to x="100000" y="100000"/>
                                    </p:animScale>
                                    <p:animScale>
                                      <p:cBhvr>
                                        <p:cTn id="29" dur="26">
                                          <p:stCondLst>
                                            <p:cond delay="1808"/>
                                          </p:stCondLst>
                                        </p:cTn>
                                        <p:tgtEl>
                                          <p:spTgt spid="2"/>
                                        </p:tgtEl>
                                      </p:cBhvr>
                                      <p:to x="100000" y="95000"/>
                                    </p:animScale>
                                    <p:animScale>
                                      <p:cBhvr>
                                        <p:cTn id="3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Apex</Template>
  <TotalTime>125</TotalTime>
  <Words>607</Words>
  <Application>Microsoft Office PowerPoint</Application>
  <PresentationFormat>On-screen Show (4:3)</PresentationFormat>
  <Paragraphs>18</Paragraphs>
  <Slides>7</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Arial</vt:lpstr>
      <vt:lpstr>Book Antiqua</vt:lpstr>
      <vt:lpstr>Calibri</vt:lpstr>
      <vt:lpstr>Lucida Sans</vt:lpstr>
      <vt:lpstr>Times New Roman</vt:lpstr>
      <vt:lpstr>Wingdings</vt:lpstr>
      <vt:lpstr>Wingdings 2</vt:lpstr>
      <vt:lpstr>Wingdings 3</vt:lpstr>
      <vt:lpstr>Apex</vt:lpstr>
      <vt:lpstr>Александър сергеевич пушкин</vt:lpstr>
      <vt:lpstr>     </vt:lpstr>
      <vt:lpstr>Биография</vt:lpstr>
      <vt:lpstr> </vt:lpstr>
      <vt:lpstr>Творческий подход</vt:lpstr>
      <vt:lpstr>Пушкин и Болгария</vt:lpstr>
      <vt:lpstr>Конец!</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pc</dc:creator>
  <cp:lastModifiedBy>ACER</cp:lastModifiedBy>
  <cp:revision>13</cp:revision>
  <dcterms:created xsi:type="dcterms:W3CDTF">2020-05-27T06:42:05Z</dcterms:created>
  <dcterms:modified xsi:type="dcterms:W3CDTF">2020-05-28T10:14:41Z</dcterms:modified>
</cp:coreProperties>
</file>