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6" r:id="rId3"/>
    <p:sldId id="267" r:id="rId4"/>
    <p:sldId id="263" r:id="rId5"/>
    <p:sldId id="268" r:id="rId6"/>
    <p:sldId id="257" r:id="rId7"/>
    <p:sldId id="269" r:id="rId8"/>
    <p:sldId id="258" r:id="rId9"/>
    <p:sldId id="264" r:id="rId10"/>
    <p:sldId id="265" r:id="rId11"/>
    <p:sldId id="270"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en-GB"/>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en-GB"/>
          </a:p>
        </p:txBody>
      </p:sp>
      <p:sp>
        <p:nvSpPr>
          <p:cNvPr id="4" name="Segnaposto data 3"/>
          <p:cNvSpPr>
            <a:spLocks noGrp="1"/>
          </p:cNvSpPr>
          <p:nvPr>
            <p:ph type="dt" sz="half" idx="10"/>
          </p:nvPr>
        </p:nvSpPr>
        <p:spPr/>
        <p:txBody>
          <a:bodyPr/>
          <a:lstStyle/>
          <a:p>
            <a:fld id="{9D43376E-9A8D-4E96-B39B-011006ABCED2}" type="datetimeFigureOut">
              <a:rPr lang="en-GB" smtClean="0"/>
              <a:t>16/01/2020</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3775045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9D43376E-9A8D-4E96-B39B-011006ABCED2}" type="datetimeFigureOut">
              <a:rPr lang="en-GB" smtClean="0"/>
              <a:t>16/01/2020</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2076346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en-GB"/>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9D43376E-9A8D-4E96-B39B-011006ABCED2}" type="datetimeFigureOut">
              <a:rPr lang="en-GB" smtClean="0"/>
              <a:t>16/01/2020</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1495273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Segnaposto data 4"/>
          <p:cNvSpPr>
            <a:spLocks noGrp="1"/>
          </p:cNvSpPr>
          <p:nvPr>
            <p:ph type="dt" sz="half" idx="10"/>
          </p:nvPr>
        </p:nvSpPr>
        <p:spPr/>
        <p:txBody>
          <a:bodyPr/>
          <a:lstStyle/>
          <a:p>
            <a:fld id="{9D43376E-9A8D-4E96-B39B-011006ABCED2}" type="datetimeFigureOut">
              <a:rPr lang="en-GB" smtClean="0"/>
              <a:t>16/01/2020</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2828578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en-GB"/>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7" name="Segnaposto data 6"/>
          <p:cNvSpPr>
            <a:spLocks noGrp="1"/>
          </p:cNvSpPr>
          <p:nvPr>
            <p:ph type="dt" sz="half" idx="10"/>
          </p:nvPr>
        </p:nvSpPr>
        <p:spPr/>
        <p:txBody>
          <a:bodyPr/>
          <a:lstStyle/>
          <a:p>
            <a:fld id="{9D43376E-9A8D-4E96-B39B-011006ABCED2}" type="datetimeFigureOut">
              <a:rPr lang="en-GB" smtClean="0"/>
              <a:t>16/01/2020</a:t>
            </a:fld>
            <a:endParaRPr lang="en-GB"/>
          </a:p>
        </p:txBody>
      </p:sp>
      <p:sp>
        <p:nvSpPr>
          <p:cNvPr id="8" name="Segnaposto piè di pagina 7"/>
          <p:cNvSpPr>
            <a:spLocks noGrp="1"/>
          </p:cNvSpPr>
          <p:nvPr>
            <p:ph type="ftr" sz="quarter" idx="11"/>
          </p:nvPr>
        </p:nvSpPr>
        <p:spPr/>
        <p:txBody>
          <a:bodyPr/>
          <a:lstStyle/>
          <a:p>
            <a:endParaRPr lang="en-GB"/>
          </a:p>
        </p:txBody>
      </p:sp>
      <p:sp>
        <p:nvSpPr>
          <p:cNvPr id="9" name="Segnaposto numero diapositiva 8"/>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1914272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data 2"/>
          <p:cNvSpPr>
            <a:spLocks noGrp="1"/>
          </p:cNvSpPr>
          <p:nvPr>
            <p:ph type="dt" sz="half" idx="10"/>
          </p:nvPr>
        </p:nvSpPr>
        <p:spPr/>
        <p:txBody>
          <a:bodyPr/>
          <a:lstStyle/>
          <a:p>
            <a:fld id="{9D43376E-9A8D-4E96-B39B-011006ABCED2}" type="datetimeFigureOut">
              <a:rPr lang="en-GB" smtClean="0"/>
              <a:t>16/01/2020</a:t>
            </a:fld>
            <a:endParaRPr lang="en-GB"/>
          </a:p>
        </p:txBody>
      </p:sp>
      <p:sp>
        <p:nvSpPr>
          <p:cNvPr id="4" name="Segnaposto piè di pagina 3"/>
          <p:cNvSpPr>
            <a:spLocks noGrp="1"/>
          </p:cNvSpPr>
          <p:nvPr>
            <p:ph type="ftr" sz="quarter" idx="11"/>
          </p:nvPr>
        </p:nvSpPr>
        <p:spPr/>
        <p:txBody>
          <a:bodyPr/>
          <a:lstStyle/>
          <a:p>
            <a:endParaRPr lang="en-GB"/>
          </a:p>
        </p:txBody>
      </p:sp>
      <p:sp>
        <p:nvSpPr>
          <p:cNvPr id="5" name="Segnaposto numero diapositiva 4"/>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2910876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9D43376E-9A8D-4E96-B39B-011006ABCED2}" type="datetimeFigureOut">
              <a:rPr lang="en-GB" smtClean="0"/>
              <a:t>16/01/2020</a:t>
            </a:fld>
            <a:endParaRPr lang="en-GB"/>
          </a:p>
        </p:txBody>
      </p:sp>
      <p:sp>
        <p:nvSpPr>
          <p:cNvPr id="3" name="Segnaposto piè di pagina 2"/>
          <p:cNvSpPr>
            <a:spLocks noGrp="1"/>
          </p:cNvSpPr>
          <p:nvPr>
            <p:ph type="ftr" sz="quarter" idx="11"/>
          </p:nvPr>
        </p:nvSpPr>
        <p:spPr/>
        <p:txBody>
          <a:bodyPr/>
          <a:lstStyle/>
          <a:p>
            <a:endParaRPr lang="en-GB"/>
          </a:p>
        </p:txBody>
      </p:sp>
      <p:sp>
        <p:nvSpPr>
          <p:cNvPr id="4" name="Segnaposto numero diapositiva 3"/>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592264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en-GB"/>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9D43376E-9A8D-4E96-B39B-011006ABCED2}" type="datetimeFigureOut">
              <a:rPr lang="en-GB" smtClean="0"/>
              <a:t>16/01/2020</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10466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en-GB"/>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9D43376E-9A8D-4E96-B39B-011006ABCED2}" type="datetimeFigureOut">
              <a:rPr lang="en-GB" smtClean="0"/>
              <a:t>16/01/2020</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2503412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9D43376E-9A8D-4E96-B39B-011006ABCED2}" type="datetimeFigureOut">
              <a:rPr lang="en-GB" smtClean="0"/>
              <a:t>16/01/2020</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534473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en-GB"/>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9D43376E-9A8D-4E96-B39B-011006ABCED2}" type="datetimeFigureOut">
              <a:rPr lang="en-GB" smtClean="0"/>
              <a:t>16/01/2020</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1D08F163-9031-4970-8C5D-D38BF9B68E3E}" type="slidenum">
              <a:rPr lang="en-GB" smtClean="0"/>
              <a:t>‹N›</a:t>
            </a:fld>
            <a:endParaRPr lang="en-GB"/>
          </a:p>
        </p:txBody>
      </p:sp>
    </p:spTree>
    <p:extLst>
      <p:ext uri="{BB962C8B-B14F-4D97-AF65-F5344CB8AC3E}">
        <p14:creationId xmlns:p14="http://schemas.microsoft.com/office/powerpoint/2010/main" val="1946227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en-GB"/>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43376E-9A8D-4E96-B39B-011006ABCED2}" type="datetimeFigureOut">
              <a:rPr lang="en-GB" smtClean="0"/>
              <a:t>16/01/2020</a:t>
            </a:fld>
            <a:endParaRPr lang="en-GB"/>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08F163-9031-4970-8C5D-D38BF9B68E3E}" type="slidenum">
              <a:rPr lang="en-GB" smtClean="0"/>
              <a:t>‹N›</a:t>
            </a:fld>
            <a:endParaRPr lang="en-GB"/>
          </a:p>
        </p:txBody>
      </p:sp>
    </p:spTree>
    <p:extLst>
      <p:ext uri="{BB962C8B-B14F-4D97-AF65-F5344CB8AC3E}">
        <p14:creationId xmlns:p14="http://schemas.microsoft.com/office/powerpoint/2010/main" val="18531246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tu4_BdAEhe4"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youtube.com/watch?v=LHolRZeQNG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6qqp6PdvoS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youtube.com/watch?v=GHXSvCMpCGM" TargetMode="External"/><Relationship Id="rId1" Type="http://schemas.openxmlformats.org/officeDocument/2006/relationships/slideLayout" Target="../slideLayouts/slideLayout2.xml"/><Relationship Id="rId4" Type="http://schemas.openxmlformats.org/officeDocument/2006/relationships/hyperlink" Target="https://www.youtube.com/watch?v=zbw4AzqV1Tw"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youtube.com/watch?v=Puhk_Q6mYC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youtube.com/watch?v=hw6GwhfNl7U"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v=NVovWtkGbCc"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70377"/>
            <a:ext cx="9144000" cy="2387600"/>
          </a:xfrm>
        </p:spPr>
        <p:txBody>
          <a:bodyPr/>
          <a:lstStyle/>
          <a:p>
            <a:r>
              <a:rPr lang="it-IT" dirty="0" err="1" smtClean="0"/>
              <a:t>Bullying</a:t>
            </a:r>
            <a:r>
              <a:rPr lang="it-IT" dirty="0" smtClean="0"/>
              <a:t> in Harry Potter</a:t>
            </a:r>
            <a:endParaRPr lang="en-GB" dirty="0"/>
          </a:p>
        </p:txBody>
      </p:sp>
      <p:sp>
        <p:nvSpPr>
          <p:cNvPr id="3" name="Sottotitolo 2"/>
          <p:cNvSpPr>
            <a:spLocks noGrp="1"/>
          </p:cNvSpPr>
          <p:nvPr>
            <p:ph type="subTitle" idx="1"/>
          </p:nvPr>
        </p:nvSpPr>
        <p:spPr>
          <a:xfrm>
            <a:off x="1524000" y="2661880"/>
            <a:ext cx="9144000" cy="1655762"/>
          </a:xfrm>
        </p:spPr>
        <p:txBody>
          <a:bodyPr/>
          <a:lstStyle/>
          <a:p>
            <a:r>
              <a:rPr lang="en-GB" dirty="0"/>
              <a:t>J. K. Rowling illustrates the terrible struggles many of us face; among them, bullying and prejudice, which are arguably the main themes of the series.</a:t>
            </a:r>
          </a:p>
        </p:txBody>
      </p:sp>
      <p:pic>
        <p:nvPicPr>
          <p:cNvPr id="5" name="Picture 4" descr="https://images.ctfassets.net/usf1vwtuqyxm/4GyW9gucQoAs2aqGsaq0qa/a44bd5bc77a1db5e85e2678268c58e26/6.13.1_Pensieve_merged_black.jpg?w=9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1725" y="3669901"/>
            <a:ext cx="4828549" cy="3338778"/>
          </a:xfrm>
          <a:prstGeom prst="rect">
            <a:avLst/>
          </a:prstGeom>
          <a:noFill/>
          <a:extLst>
            <a:ext uri="{909E8E84-426E-40DD-AFC4-6F175D3DCCD1}">
              <a14:hiddenFill xmlns:a14="http://schemas.microsoft.com/office/drawing/2010/main">
                <a:solidFill>
                  <a:srgbClr val="FFFFFF"/>
                </a:solidFill>
              </a14:hiddenFill>
            </a:ext>
          </a:extLst>
        </p:spPr>
      </p:pic>
      <p:sp>
        <p:nvSpPr>
          <p:cNvPr id="6" name="CasellaDiTesto 5"/>
          <p:cNvSpPr txBox="1"/>
          <p:nvPr/>
        </p:nvSpPr>
        <p:spPr>
          <a:xfrm>
            <a:off x="8620259" y="6352863"/>
            <a:ext cx="2047740" cy="369332"/>
          </a:xfrm>
          <a:prstGeom prst="rect">
            <a:avLst/>
          </a:prstGeom>
          <a:noFill/>
        </p:spPr>
        <p:txBody>
          <a:bodyPr wrap="square" rtlCol="0">
            <a:spAutoFit/>
          </a:bodyPr>
          <a:lstStyle/>
          <a:p>
            <a:r>
              <a:rPr lang="it-IT" dirty="0" smtClean="0"/>
              <a:t>The </a:t>
            </a:r>
            <a:r>
              <a:rPr lang="it-IT" dirty="0" err="1" smtClean="0"/>
              <a:t>pensieve</a:t>
            </a:r>
            <a:endParaRPr lang="en-GB" dirty="0"/>
          </a:p>
        </p:txBody>
      </p:sp>
    </p:spTree>
    <p:extLst>
      <p:ext uri="{BB962C8B-B14F-4D97-AF65-F5344CB8AC3E}">
        <p14:creationId xmlns:p14="http://schemas.microsoft.com/office/powerpoint/2010/main" val="39694061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veryone Missed 'Harry Potter' Dudley Dursley Star In 'His Dark Materia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060" y="93685"/>
            <a:ext cx="6858000" cy="3857625"/>
          </a:xfrm>
          <a:prstGeom prst="rect">
            <a:avLst/>
          </a:prstGeom>
          <a:noFill/>
          <a:extLst>
            <a:ext uri="{909E8E84-426E-40DD-AFC4-6F175D3DCCD1}">
              <a14:hiddenFill xmlns:a14="http://schemas.microsoft.com/office/drawing/2010/main">
                <a:solidFill>
                  <a:srgbClr val="FFFFFF"/>
                </a:solidFill>
              </a14:hiddenFill>
            </a:ext>
          </a:extLst>
        </p:spPr>
      </p:pic>
      <p:sp>
        <p:nvSpPr>
          <p:cNvPr id="4" name="Rettangolo 3"/>
          <p:cNvSpPr/>
          <p:nvPr/>
        </p:nvSpPr>
        <p:spPr>
          <a:xfrm>
            <a:off x="104060" y="4296614"/>
            <a:ext cx="11732652" cy="2246769"/>
          </a:xfrm>
          <a:prstGeom prst="rect">
            <a:avLst/>
          </a:prstGeom>
        </p:spPr>
        <p:txBody>
          <a:bodyPr wrap="square">
            <a:spAutoFit/>
          </a:bodyPr>
          <a:lstStyle/>
          <a:p>
            <a:pPr fontAlgn="base"/>
            <a:r>
              <a:rPr lang="en-GB" sz="2000" dirty="0"/>
              <a:t>Harry Potter, a young wizard, was orphaned at the age of 1 by a dark wizard, Lord Voldemort, who killed Harry’s parents and tried to kill Harry as well. Harry is then sent off to live with his abusive relatives, the </a:t>
            </a:r>
            <a:r>
              <a:rPr lang="en-GB" sz="2000" dirty="0" err="1"/>
              <a:t>Dursleys</a:t>
            </a:r>
            <a:r>
              <a:rPr lang="en-GB" sz="2000" dirty="0"/>
              <a:t>: Uncle Vernon, Aunt Petunia, and his cousin, Dudley. For the next 10 years, Harry lives in a kind of hell – his aunt and uncle are starving him, essentially making him into their servant, while Dudley and his friends bully him, chase him around the school, threaten him, and beat him up. On his 11</a:t>
            </a:r>
            <a:r>
              <a:rPr lang="en-GB" sz="2000" baseline="30000" dirty="0"/>
              <a:t>th</a:t>
            </a:r>
            <a:r>
              <a:rPr lang="en-GB" sz="2000" dirty="0"/>
              <a:t> birthday, Harry learns that he is a wizard — something his relatives were trying hard to stomp out of him and goes off to study magic at Hogwarts School of Witchcraft and Wizardry.</a:t>
            </a:r>
          </a:p>
        </p:txBody>
      </p:sp>
      <p:sp>
        <p:nvSpPr>
          <p:cNvPr id="6" name="CasellaDiTesto 5"/>
          <p:cNvSpPr txBox="1"/>
          <p:nvPr/>
        </p:nvSpPr>
        <p:spPr>
          <a:xfrm>
            <a:off x="7456868" y="862885"/>
            <a:ext cx="4018208" cy="369332"/>
          </a:xfrm>
          <a:prstGeom prst="rect">
            <a:avLst/>
          </a:prstGeom>
          <a:noFill/>
        </p:spPr>
        <p:txBody>
          <a:bodyPr wrap="square" rtlCol="0">
            <a:spAutoFit/>
          </a:bodyPr>
          <a:lstStyle/>
          <a:p>
            <a:r>
              <a:rPr lang="it-IT" dirty="0" smtClean="0"/>
              <a:t>Can </a:t>
            </a:r>
            <a:r>
              <a:rPr lang="it-IT" dirty="0" err="1" smtClean="0"/>
              <a:t>you</a:t>
            </a:r>
            <a:r>
              <a:rPr lang="it-IT" dirty="0" smtClean="0"/>
              <a:t> </a:t>
            </a:r>
            <a:r>
              <a:rPr lang="it-IT" dirty="0" err="1" smtClean="0"/>
              <a:t>describe</a:t>
            </a:r>
            <a:r>
              <a:rPr lang="it-IT" dirty="0" smtClean="0"/>
              <a:t> </a:t>
            </a:r>
            <a:r>
              <a:rPr lang="it-IT" dirty="0" err="1" smtClean="0"/>
              <a:t>these</a:t>
            </a:r>
            <a:r>
              <a:rPr lang="it-IT" dirty="0" smtClean="0"/>
              <a:t> </a:t>
            </a:r>
            <a:r>
              <a:rPr lang="it-IT" dirty="0" err="1" smtClean="0"/>
              <a:t>characters</a:t>
            </a:r>
            <a:r>
              <a:rPr lang="it-IT" dirty="0" smtClean="0"/>
              <a:t>?</a:t>
            </a:r>
          </a:p>
        </p:txBody>
      </p:sp>
      <p:sp>
        <p:nvSpPr>
          <p:cNvPr id="7" name="Rettangolo 6"/>
          <p:cNvSpPr/>
          <p:nvPr/>
        </p:nvSpPr>
        <p:spPr>
          <a:xfrm>
            <a:off x="7456868" y="320901"/>
            <a:ext cx="3893630" cy="369332"/>
          </a:xfrm>
          <a:prstGeom prst="rect">
            <a:avLst/>
          </a:prstGeom>
        </p:spPr>
        <p:txBody>
          <a:bodyPr wrap="none">
            <a:spAutoFit/>
          </a:bodyPr>
          <a:lstStyle/>
          <a:p>
            <a:r>
              <a:rPr lang="it-IT" dirty="0"/>
              <a:t>How do </a:t>
            </a:r>
            <a:r>
              <a:rPr lang="it-IT" dirty="0" err="1"/>
              <a:t>you</a:t>
            </a:r>
            <a:r>
              <a:rPr lang="it-IT" dirty="0"/>
              <a:t> </a:t>
            </a:r>
            <a:r>
              <a:rPr lang="it-IT" dirty="0" err="1"/>
              <a:t>know</a:t>
            </a:r>
            <a:r>
              <a:rPr lang="it-IT" dirty="0"/>
              <a:t> </a:t>
            </a:r>
            <a:r>
              <a:rPr lang="it-IT" dirty="0" smtClean="0"/>
              <a:t>«Harry Potter» saga?</a:t>
            </a:r>
            <a:endParaRPr lang="it-IT" dirty="0"/>
          </a:p>
        </p:txBody>
      </p:sp>
      <p:sp>
        <p:nvSpPr>
          <p:cNvPr id="8" name="Rettangolo 7"/>
          <p:cNvSpPr/>
          <p:nvPr/>
        </p:nvSpPr>
        <p:spPr>
          <a:xfrm>
            <a:off x="7456868" y="1668433"/>
            <a:ext cx="3061992" cy="369332"/>
          </a:xfrm>
          <a:prstGeom prst="rect">
            <a:avLst/>
          </a:prstGeom>
        </p:spPr>
        <p:txBody>
          <a:bodyPr wrap="none">
            <a:spAutoFit/>
          </a:bodyPr>
          <a:lstStyle/>
          <a:p>
            <a:r>
              <a:rPr lang="it-IT" dirty="0"/>
              <a:t>Can </a:t>
            </a:r>
            <a:r>
              <a:rPr lang="it-IT" dirty="0" err="1"/>
              <a:t>you</a:t>
            </a:r>
            <a:r>
              <a:rPr lang="it-IT" dirty="0"/>
              <a:t> </a:t>
            </a:r>
            <a:r>
              <a:rPr lang="it-IT" dirty="0" err="1"/>
              <a:t>recap</a:t>
            </a:r>
            <a:r>
              <a:rPr lang="it-IT" dirty="0"/>
              <a:t> </a:t>
            </a:r>
            <a:r>
              <a:rPr lang="it-IT" dirty="0" err="1"/>
              <a:t>briefly</a:t>
            </a:r>
            <a:r>
              <a:rPr lang="it-IT" dirty="0"/>
              <a:t> the plot?</a:t>
            </a:r>
            <a:endParaRPr lang="en-GB" dirty="0"/>
          </a:p>
        </p:txBody>
      </p:sp>
    </p:spTree>
    <p:extLst>
      <p:ext uri="{BB962C8B-B14F-4D97-AF65-F5344CB8AC3E}">
        <p14:creationId xmlns:p14="http://schemas.microsoft.com/office/powerpoint/2010/main" val="170039680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21217" y="365125"/>
            <a:ext cx="10632583" cy="819731"/>
          </a:xfrm>
        </p:spPr>
        <p:txBody>
          <a:bodyPr>
            <a:normAutofit/>
          </a:bodyPr>
          <a:lstStyle/>
          <a:p>
            <a:r>
              <a:rPr lang="it-IT" sz="4000" dirty="0" err="1" smtClean="0"/>
              <a:t>Which</a:t>
            </a:r>
            <a:r>
              <a:rPr lang="it-IT" sz="4000" dirty="0" smtClean="0"/>
              <a:t> are the </a:t>
            </a:r>
            <a:r>
              <a:rPr lang="it-IT" sz="4000" dirty="0" err="1" smtClean="0"/>
              <a:t>main</a:t>
            </a:r>
            <a:r>
              <a:rPr lang="it-IT" sz="4000" dirty="0" smtClean="0"/>
              <a:t> </a:t>
            </a:r>
            <a:r>
              <a:rPr lang="it-IT" sz="4000" dirty="0" err="1"/>
              <a:t>R</a:t>
            </a:r>
            <a:r>
              <a:rPr lang="it-IT" sz="4000" dirty="0" err="1" smtClean="0"/>
              <a:t>easons</a:t>
            </a:r>
            <a:r>
              <a:rPr lang="it-IT" sz="4000" dirty="0" smtClean="0"/>
              <a:t> for </a:t>
            </a:r>
            <a:r>
              <a:rPr lang="it-IT" sz="4000" dirty="0" err="1" smtClean="0"/>
              <a:t>Bullying</a:t>
            </a:r>
            <a:r>
              <a:rPr lang="it-IT" sz="4000" dirty="0" smtClean="0"/>
              <a:t>?</a:t>
            </a:r>
            <a:endParaRPr lang="en-GB" sz="4000" dirty="0"/>
          </a:p>
        </p:txBody>
      </p:sp>
      <p:sp>
        <p:nvSpPr>
          <p:cNvPr id="4" name="Segnaposto contenuto 3"/>
          <p:cNvSpPr>
            <a:spLocks noGrp="1"/>
          </p:cNvSpPr>
          <p:nvPr>
            <p:ph idx="1"/>
          </p:nvPr>
        </p:nvSpPr>
        <p:spPr>
          <a:xfrm>
            <a:off x="164742" y="1184856"/>
            <a:ext cx="11745532" cy="6620274"/>
          </a:xfrm>
          <a:prstGeom prst="rect">
            <a:avLst/>
          </a:prstGeom>
        </p:spPr>
        <p:txBody>
          <a:bodyPr wrap="square">
            <a:spAutoFit/>
          </a:bodyPr>
          <a:lstStyle/>
          <a:p>
            <a:pPr marL="0" indent="0">
              <a:buNone/>
            </a:pPr>
            <a:r>
              <a:rPr lang="en-GB" sz="2400" dirty="0"/>
              <a:t>Throughout the series, we find numerous examples of bullying, including the </a:t>
            </a:r>
            <a:r>
              <a:rPr lang="en-GB" sz="2400" dirty="0" err="1"/>
              <a:t>Dursleys</a:t>
            </a:r>
            <a:r>
              <a:rPr lang="en-GB" sz="2400" dirty="0"/>
              <a:t>, the Malfoys, Snape, </a:t>
            </a:r>
            <a:r>
              <a:rPr lang="en-GB" sz="2400" dirty="0" err="1"/>
              <a:t>Umbridge</a:t>
            </a:r>
            <a:r>
              <a:rPr lang="en-GB" sz="2400" dirty="0"/>
              <a:t>, and Voldemort. C</a:t>
            </a:r>
            <a:r>
              <a:rPr lang="en-GB" sz="2400" dirty="0" smtClean="0"/>
              <a:t>ommonly </a:t>
            </a:r>
            <a:r>
              <a:rPr lang="en-GB" sz="2400" dirty="0"/>
              <a:t>observed reasons for </a:t>
            </a:r>
            <a:r>
              <a:rPr lang="en-GB" sz="2400" dirty="0" smtClean="0"/>
              <a:t>bullying include: </a:t>
            </a:r>
          </a:p>
          <a:p>
            <a:r>
              <a:rPr lang="en-GB" sz="2400" dirty="0" smtClean="0"/>
              <a:t>jealousy</a:t>
            </a:r>
            <a:r>
              <a:rPr lang="en-GB" sz="2400" dirty="0"/>
              <a:t>, </a:t>
            </a:r>
            <a:r>
              <a:rPr lang="en-GB" sz="2400" dirty="0" smtClean="0"/>
              <a:t>low self esteem</a:t>
            </a:r>
          </a:p>
          <a:p>
            <a:r>
              <a:rPr lang="en-GB" sz="2400" dirty="0" smtClean="0"/>
              <a:t>being </a:t>
            </a:r>
            <a:r>
              <a:rPr lang="en-GB" sz="2400" dirty="0"/>
              <a:t>bullied by others, </a:t>
            </a:r>
            <a:r>
              <a:rPr lang="en-GB" sz="2400" dirty="0" smtClean="0"/>
              <a:t>history </a:t>
            </a:r>
            <a:r>
              <a:rPr lang="en-GB" sz="2400" dirty="0"/>
              <a:t>of </a:t>
            </a:r>
            <a:r>
              <a:rPr lang="en-GB" sz="2400" dirty="0" smtClean="0"/>
              <a:t>trauma</a:t>
            </a:r>
            <a:endParaRPr lang="en-GB" sz="2400" dirty="0"/>
          </a:p>
          <a:p>
            <a:r>
              <a:rPr lang="en-GB" sz="2400" dirty="0" smtClean="0"/>
              <a:t>Antisocial </a:t>
            </a:r>
            <a:r>
              <a:rPr lang="en-GB" sz="2400" dirty="0"/>
              <a:t>Personality Disorder. </a:t>
            </a:r>
            <a:endParaRPr lang="en-GB" sz="2400" dirty="0" smtClean="0"/>
          </a:p>
          <a:p>
            <a:pPr marL="0" indent="0">
              <a:buNone/>
            </a:pPr>
            <a:r>
              <a:rPr lang="it-IT" sz="2400" dirty="0" smtClean="0"/>
              <a:t>Can </a:t>
            </a:r>
            <a:r>
              <a:rPr lang="it-IT" sz="2400" dirty="0" err="1" smtClean="0"/>
              <a:t>you</a:t>
            </a:r>
            <a:r>
              <a:rPr lang="it-IT" sz="2400" dirty="0" smtClean="0"/>
              <a:t> match the </a:t>
            </a:r>
            <a:r>
              <a:rPr lang="it-IT" sz="2400" dirty="0" err="1" smtClean="0"/>
              <a:t>reasons</a:t>
            </a:r>
            <a:r>
              <a:rPr lang="it-IT" sz="2400" dirty="0" smtClean="0"/>
              <a:t> </a:t>
            </a:r>
            <a:r>
              <a:rPr lang="it-IT" sz="2400" dirty="0" err="1" smtClean="0"/>
              <a:t>above</a:t>
            </a:r>
            <a:r>
              <a:rPr lang="it-IT" sz="2400" dirty="0" smtClean="0"/>
              <a:t> with the </a:t>
            </a:r>
            <a:r>
              <a:rPr lang="it-IT" sz="2400" dirty="0" err="1" smtClean="0"/>
              <a:t>characters</a:t>
            </a:r>
            <a:r>
              <a:rPr lang="it-IT" sz="2400" dirty="0" smtClean="0"/>
              <a:t>?</a:t>
            </a:r>
            <a:endParaRPr lang="en-GB" sz="2400" dirty="0" smtClean="0"/>
          </a:p>
          <a:p>
            <a:pPr marL="0" indent="0" fontAlgn="base">
              <a:buNone/>
            </a:pPr>
            <a:r>
              <a:rPr lang="en-GB" sz="2400" dirty="0" smtClean="0">
                <a:hlinkClick r:id="rId2"/>
              </a:rPr>
              <a:t>https</a:t>
            </a:r>
            <a:r>
              <a:rPr lang="en-GB" sz="2400" dirty="0">
                <a:hlinkClick r:id="rId2"/>
              </a:rPr>
              <a:t>://www.youtube.com/watch?v=tu4_BdAEhe4</a:t>
            </a:r>
            <a:endParaRPr lang="en-GB" sz="2400" dirty="0" smtClean="0"/>
          </a:p>
          <a:p>
            <a:pPr marL="0" indent="0" fontAlgn="base">
              <a:buNone/>
            </a:pPr>
            <a:r>
              <a:rPr lang="en-GB" sz="2400" dirty="0" smtClean="0"/>
              <a:t>All </a:t>
            </a:r>
            <a:r>
              <a:rPr lang="en-GB" sz="2400" dirty="0"/>
              <a:t>go to different lengths and all have different origins, yet there is one thing they all have in common: </a:t>
            </a:r>
            <a:r>
              <a:rPr lang="en-GB" sz="2400" dirty="0">
                <a:solidFill>
                  <a:srgbClr val="FF0000"/>
                </a:solidFill>
              </a:rPr>
              <a:t>the “Us vs. Them” attitude</a:t>
            </a:r>
            <a:r>
              <a:rPr lang="en-GB" sz="2400" dirty="0"/>
              <a:t>.</a:t>
            </a:r>
          </a:p>
          <a:p>
            <a:pPr marL="0" indent="0" fontAlgn="base">
              <a:buNone/>
            </a:pPr>
            <a:r>
              <a:rPr lang="en-GB" sz="2400" dirty="0"/>
              <a:t>Having biases against other groups is related to self-esteem, the superiority of one’s group over another can lead to temporary increases in self-esteem. We see examples of this, specifically in trying </a:t>
            </a:r>
            <a:r>
              <a:rPr lang="en-GB" sz="2400" dirty="0">
                <a:solidFill>
                  <a:schemeClr val="accent2"/>
                </a:solidFill>
              </a:rPr>
              <a:t>to put down other group members</a:t>
            </a:r>
            <a:r>
              <a:rPr lang="en-GB" sz="2400" dirty="0"/>
              <a:t>, in all the bullying examples listed here. Reliance on putting down others in order to make oneself feel superior, however, is a dangerous game. Let’s see how it ends</a:t>
            </a:r>
            <a:r>
              <a:rPr lang="en-GB" sz="2400" dirty="0" smtClean="0"/>
              <a:t>…</a:t>
            </a:r>
          </a:p>
          <a:p>
            <a:pPr marL="0" indent="0" fontAlgn="base">
              <a:buNone/>
            </a:pPr>
            <a:endParaRPr lang="en-GB" sz="2400" dirty="0"/>
          </a:p>
          <a:p>
            <a:endParaRPr lang="en-GB" dirty="0"/>
          </a:p>
        </p:txBody>
      </p:sp>
      <p:pic>
        <p:nvPicPr>
          <p:cNvPr id="5" name="Picture 37" descr="PansyParkinsonMoc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8700" y="2004587"/>
            <a:ext cx="3042425" cy="1673336"/>
          </a:xfrm>
          <a:prstGeom prst="rect">
            <a:avLst/>
          </a:prstGeom>
          <a:noFill/>
          <a:extLst>
            <a:ext uri="{909E8E84-426E-40DD-AFC4-6F175D3DCCD1}">
              <a14:hiddenFill xmlns:a14="http://schemas.microsoft.com/office/drawing/2010/main">
                <a:solidFill>
                  <a:srgbClr val="FFFFFF"/>
                </a:solidFill>
              </a14:hiddenFill>
            </a:ext>
          </a:extLst>
        </p:spPr>
      </p:pic>
      <p:sp>
        <p:nvSpPr>
          <p:cNvPr id="6" name="Rettangolo 5"/>
          <p:cNvSpPr/>
          <p:nvPr/>
        </p:nvSpPr>
        <p:spPr>
          <a:xfrm>
            <a:off x="6482366" y="3677923"/>
            <a:ext cx="5598017" cy="276999"/>
          </a:xfrm>
          <a:prstGeom prst="rect">
            <a:avLst/>
          </a:prstGeom>
        </p:spPr>
        <p:txBody>
          <a:bodyPr wrap="square">
            <a:spAutoFit/>
          </a:bodyPr>
          <a:lstStyle/>
          <a:p>
            <a:r>
              <a:rPr lang="en-GB" sz="1200" dirty="0" err="1">
                <a:solidFill>
                  <a:srgbClr val="808080"/>
                </a:solidFill>
                <a:latin typeface="Helvetica Neue"/>
              </a:rPr>
              <a:t>Goyle</a:t>
            </a:r>
            <a:r>
              <a:rPr lang="en-GB" sz="1200" dirty="0">
                <a:solidFill>
                  <a:srgbClr val="808080"/>
                </a:solidFill>
                <a:latin typeface="Helvetica Neue"/>
              </a:rPr>
              <a:t>, Draco, Crabbe and Pansy mocking Harry in pretending to be </a:t>
            </a:r>
            <a:r>
              <a:rPr lang="en-GB" sz="1200" dirty="0" err="1">
                <a:solidFill>
                  <a:srgbClr val="808080"/>
                </a:solidFill>
                <a:latin typeface="Helvetica Neue"/>
              </a:rPr>
              <a:t>Dementors</a:t>
            </a:r>
            <a:endParaRPr lang="en-GB" sz="1200" dirty="0"/>
          </a:p>
        </p:txBody>
      </p:sp>
    </p:spTree>
    <p:extLst>
      <p:ext uri="{BB962C8B-B14F-4D97-AF65-F5344CB8AC3E}">
        <p14:creationId xmlns:p14="http://schemas.microsoft.com/office/powerpoint/2010/main" val="95741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000"/>
                                        <p:tgtEl>
                                          <p:spTgt spid="4">
                                            <p:txEl>
                                              <p:pRg st="0" end="0"/>
                                            </p:txEl>
                                          </p:spTgt>
                                        </p:tgtEl>
                                      </p:cBhvr>
                                    </p:animEffect>
                                    <p:anim calcmode="lin" valueType="num">
                                      <p:cBhvr>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fade">
                                      <p:cBhvr>
                                        <p:cTn id="16" dur="1000"/>
                                        <p:tgtEl>
                                          <p:spTgt spid="4">
                                            <p:txEl>
                                              <p:pRg st="1" end="1"/>
                                            </p:txEl>
                                          </p:spTgt>
                                        </p:tgtEl>
                                      </p:cBhvr>
                                    </p:animEffect>
                                    <p:anim calcmode="lin" valueType="num">
                                      <p:cBhvr>
                                        <p:cTn id="17"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4">
                                            <p:txEl>
                                              <p:pRg st="6" end="6"/>
                                            </p:txEl>
                                          </p:spTgt>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41668" y="0"/>
            <a:ext cx="5954332" cy="6176963"/>
          </a:xfrm>
        </p:spPr>
        <p:txBody>
          <a:bodyPr>
            <a:normAutofit fontScale="92500" lnSpcReduction="10000"/>
          </a:bodyPr>
          <a:lstStyle/>
          <a:p>
            <a:pPr marL="0" indent="0">
              <a:buNone/>
            </a:pPr>
            <a:r>
              <a:rPr lang="en-GB" dirty="0" smtClean="0"/>
              <a:t>The </a:t>
            </a:r>
            <a:r>
              <a:rPr lang="en-GB" dirty="0" err="1"/>
              <a:t>Dursleys</a:t>
            </a:r>
            <a:r>
              <a:rPr lang="en-GB" dirty="0"/>
              <a:t> are some of the most unpleasant, judgemental, and snobbish people you could ever meet in a British suburb.  </a:t>
            </a:r>
            <a:endParaRPr lang="en-GB" dirty="0" smtClean="0"/>
          </a:p>
          <a:p>
            <a:pPr marL="0" indent="0">
              <a:buNone/>
            </a:pPr>
            <a:r>
              <a:rPr lang="en-GB" dirty="0" smtClean="0"/>
              <a:t>Vernon</a:t>
            </a:r>
            <a:r>
              <a:rPr lang="en-GB" dirty="0"/>
              <a:t> and Petunia </a:t>
            </a:r>
            <a:r>
              <a:rPr lang="en-GB" dirty="0" err="1"/>
              <a:t>Dursley</a:t>
            </a:r>
            <a:r>
              <a:rPr lang="en-GB" dirty="0"/>
              <a:t> have a great fear and loathing of magic, which extends to Petunia’s own sister and brother-in-law, Lily and James Potter. </a:t>
            </a:r>
            <a:endParaRPr lang="en-GB" dirty="0" smtClean="0"/>
          </a:p>
          <a:p>
            <a:pPr marL="0" indent="0">
              <a:buNone/>
            </a:pPr>
            <a:r>
              <a:rPr lang="en-GB" dirty="0" smtClean="0"/>
              <a:t>One </a:t>
            </a:r>
            <a:r>
              <a:rPr lang="en-GB" dirty="0"/>
              <a:t>of the main reasons why Aunt Petunia resented her </a:t>
            </a:r>
            <a:r>
              <a:rPr lang="en-GB" dirty="0" smtClean="0"/>
              <a:t>nephew is that</a:t>
            </a:r>
            <a:r>
              <a:rPr lang="en-GB" dirty="0"/>
              <a:t> Harry’s mother, Lily, was a witch, and able to attend Hogwarts, whereas Petunia was not</a:t>
            </a:r>
            <a:r>
              <a:rPr lang="en-GB" dirty="0" smtClean="0"/>
              <a:t>.</a:t>
            </a:r>
            <a:r>
              <a:rPr lang="en-GB" dirty="0"/>
              <a:t> </a:t>
            </a:r>
            <a:r>
              <a:rPr lang="en-GB" dirty="0" smtClean="0"/>
              <a:t>Even if her </a:t>
            </a:r>
            <a:r>
              <a:rPr lang="en-GB" dirty="0"/>
              <a:t>parents were always proud of </a:t>
            </a:r>
            <a:r>
              <a:rPr lang="en-GB" dirty="0" smtClean="0"/>
              <a:t>her, because she was the “perfect</a:t>
            </a:r>
            <a:r>
              <a:rPr lang="en-GB" dirty="0"/>
              <a:t>” </a:t>
            </a:r>
            <a:r>
              <a:rPr lang="en-GB" dirty="0" smtClean="0"/>
              <a:t>daughter, and Lily was </a:t>
            </a:r>
            <a:r>
              <a:rPr lang="en-GB" dirty="0" err="1" smtClean="0"/>
              <a:t>refered</a:t>
            </a:r>
            <a:r>
              <a:rPr lang="en-GB" dirty="0" smtClean="0"/>
              <a:t> </a:t>
            </a:r>
            <a:r>
              <a:rPr lang="en-GB" dirty="0"/>
              <a:t>to as a “</a:t>
            </a:r>
            <a:r>
              <a:rPr lang="en-GB" smtClean="0"/>
              <a:t>freak”, her </a:t>
            </a:r>
            <a:r>
              <a:rPr lang="en-GB" dirty="0"/>
              <a:t>jealousy and, most likely, her feelings of inferiority, lead her to resent her sister </a:t>
            </a:r>
            <a:r>
              <a:rPr lang="en-GB" dirty="0" smtClean="0"/>
              <a:t>and Harry too.</a:t>
            </a:r>
          </a:p>
          <a:p>
            <a:pPr marL="0" indent="0">
              <a:buNone/>
            </a:pPr>
            <a:endParaRPr lang="en-GB" dirty="0" smtClean="0"/>
          </a:p>
        </p:txBody>
      </p:sp>
      <p:pic>
        <p:nvPicPr>
          <p:cNvPr id="4098" name="Picture 2" descr="https://i0.wp.com/eateseseirimastoconharry.com/wp-content/uploads/2015/06/DursleyFamily.jpg?resize=640%2C472&amp;ssl=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544964"/>
            <a:ext cx="6096000" cy="4495800"/>
          </a:xfrm>
          <a:prstGeom prst="rect">
            <a:avLst/>
          </a:prstGeom>
          <a:noFill/>
          <a:extLst>
            <a:ext uri="{909E8E84-426E-40DD-AFC4-6F175D3DCCD1}">
              <a14:hiddenFill xmlns:a14="http://schemas.microsoft.com/office/drawing/2010/main">
                <a:solidFill>
                  <a:srgbClr val="FFFFFF"/>
                </a:solidFill>
              </a14:hiddenFill>
            </a:ext>
          </a:extLst>
        </p:spPr>
      </p:pic>
      <p:sp>
        <p:nvSpPr>
          <p:cNvPr id="4" name="Rettangolo 3"/>
          <p:cNvSpPr/>
          <p:nvPr/>
        </p:nvSpPr>
        <p:spPr>
          <a:xfrm>
            <a:off x="9015002" y="612259"/>
            <a:ext cx="1812291" cy="646331"/>
          </a:xfrm>
          <a:prstGeom prst="rect">
            <a:avLst/>
          </a:prstGeom>
        </p:spPr>
        <p:txBody>
          <a:bodyPr wrap="none">
            <a:spAutoFit/>
          </a:bodyPr>
          <a:lstStyle/>
          <a:p>
            <a:r>
              <a:rPr lang="en-GB" sz="3600" dirty="0">
                <a:latin typeface="+mj-lt"/>
                <a:ea typeface="+mj-ea"/>
                <a:cs typeface="+mj-cs"/>
              </a:rPr>
              <a:t>Jealousy</a:t>
            </a:r>
            <a:r>
              <a:rPr lang="en-GB" sz="3200" dirty="0"/>
              <a:t> </a:t>
            </a:r>
          </a:p>
        </p:txBody>
      </p:sp>
    </p:spTree>
    <p:extLst>
      <p:ext uri="{BB962C8B-B14F-4D97-AF65-F5344CB8AC3E}">
        <p14:creationId xmlns:p14="http://schemas.microsoft.com/office/powerpoint/2010/main" val="141730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5356538" cy="446244"/>
          </a:xfrm>
        </p:spPr>
        <p:txBody>
          <a:bodyPr>
            <a:normAutofit fontScale="90000"/>
          </a:bodyPr>
          <a:lstStyle/>
          <a:p>
            <a:r>
              <a:rPr lang="en-GB" dirty="0" smtClean="0"/>
              <a:t>Being </a:t>
            </a:r>
            <a:r>
              <a:rPr lang="en-GB" dirty="0"/>
              <a:t>bullied by others</a:t>
            </a:r>
          </a:p>
        </p:txBody>
      </p:sp>
      <p:sp>
        <p:nvSpPr>
          <p:cNvPr id="3" name="Segnaposto contenuto 2"/>
          <p:cNvSpPr>
            <a:spLocks noGrp="1"/>
          </p:cNvSpPr>
          <p:nvPr>
            <p:ph idx="1"/>
          </p:nvPr>
        </p:nvSpPr>
        <p:spPr>
          <a:xfrm>
            <a:off x="0" y="1931831"/>
            <a:ext cx="12192000" cy="4726545"/>
          </a:xfrm>
        </p:spPr>
        <p:txBody>
          <a:bodyPr>
            <a:normAutofit fontScale="77500" lnSpcReduction="20000"/>
          </a:bodyPr>
          <a:lstStyle/>
          <a:p>
            <a:pPr marL="0" indent="0">
              <a:buNone/>
            </a:pPr>
            <a:r>
              <a:rPr lang="en-GB" dirty="0"/>
              <a:t>One can argue that Snape’s hatred toward </a:t>
            </a:r>
            <a:endParaRPr lang="en-GB" dirty="0" smtClean="0"/>
          </a:p>
          <a:p>
            <a:pPr marL="0" indent="0">
              <a:buNone/>
            </a:pPr>
            <a:r>
              <a:rPr lang="en-GB" dirty="0" smtClean="0"/>
              <a:t>Harry </a:t>
            </a:r>
            <a:r>
              <a:rPr lang="en-GB" dirty="0"/>
              <a:t>and his bullying him might have also been </a:t>
            </a:r>
            <a:endParaRPr lang="en-GB" dirty="0" smtClean="0"/>
          </a:p>
          <a:p>
            <a:pPr marL="0" indent="0">
              <a:buNone/>
            </a:pPr>
            <a:r>
              <a:rPr lang="en-GB" dirty="0" smtClean="0"/>
              <a:t>related </a:t>
            </a:r>
            <a:r>
              <a:rPr lang="en-GB" dirty="0"/>
              <a:t>to jealousy, as well as to his own history </a:t>
            </a:r>
            <a:endParaRPr lang="en-GB" dirty="0" smtClean="0"/>
          </a:p>
          <a:p>
            <a:pPr marL="0" indent="0">
              <a:buNone/>
            </a:pPr>
            <a:r>
              <a:rPr lang="en-GB" dirty="0" smtClean="0"/>
              <a:t>of </a:t>
            </a:r>
            <a:r>
              <a:rPr lang="en-GB" dirty="0"/>
              <a:t>being bullied. Like Harry, Snape had a </a:t>
            </a:r>
            <a:r>
              <a:rPr lang="en-GB" dirty="0" smtClean="0"/>
              <a:t>difficult </a:t>
            </a:r>
          </a:p>
          <a:p>
            <a:pPr marL="0" indent="0">
              <a:buNone/>
            </a:pPr>
            <a:r>
              <a:rPr lang="en-GB" dirty="0" smtClean="0"/>
              <a:t>childhood</a:t>
            </a:r>
            <a:r>
              <a:rPr lang="en-GB" dirty="0"/>
              <a:t>. </a:t>
            </a:r>
            <a:endParaRPr lang="en-GB" dirty="0" smtClean="0"/>
          </a:p>
          <a:p>
            <a:pPr marL="0" indent="0">
              <a:buNone/>
            </a:pPr>
            <a:endParaRPr lang="en-GB" dirty="0" smtClean="0"/>
          </a:p>
          <a:p>
            <a:pPr marL="0" indent="0">
              <a:buNone/>
            </a:pPr>
            <a:r>
              <a:rPr lang="en-GB" dirty="0" smtClean="0"/>
              <a:t>Snape’s</a:t>
            </a:r>
            <a:r>
              <a:rPr lang="en-GB" dirty="0"/>
              <a:t> father didn’t know that his wife was a witch when they married, and the two often </a:t>
            </a:r>
            <a:endParaRPr lang="en-GB" dirty="0" smtClean="0"/>
          </a:p>
          <a:p>
            <a:pPr marL="0" indent="0">
              <a:buNone/>
            </a:pPr>
            <a:r>
              <a:rPr lang="en-GB" dirty="0" smtClean="0"/>
              <a:t>fought </a:t>
            </a:r>
            <a:r>
              <a:rPr lang="en-GB" dirty="0"/>
              <a:t>in front of their child, leaving young Severus without a companion or social support. </a:t>
            </a:r>
            <a:endParaRPr lang="en-GB" dirty="0" smtClean="0"/>
          </a:p>
          <a:p>
            <a:pPr marL="0" indent="0">
              <a:buNone/>
            </a:pPr>
            <a:r>
              <a:rPr lang="en-GB" dirty="0" smtClean="0"/>
              <a:t>When </a:t>
            </a:r>
            <a:r>
              <a:rPr lang="en-GB" dirty="0"/>
              <a:t>Snape was a student at Hogwarts, he was bullied by James Potter (Harry’s father) and his friends. </a:t>
            </a:r>
            <a:endParaRPr lang="en-GB" dirty="0" smtClean="0"/>
          </a:p>
          <a:p>
            <a:pPr marL="0" indent="0">
              <a:buNone/>
            </a:pPr>
            <a:r>
              <a:rPr lang="en-GB" dirty="0" smtClean="0"/>
              <a:t>Maybe one </a:t>
            </a:r>
            <a:r>
              <a:rPr lang="en-GB" dirty="0"/>
              <a:t>of the main reasons why James was targeting Snape in the first place was because of Snape’s </a:t>
            </a:r>
            <a:endParaRPr lang="en-GB" dirty="0" smtClean="0"/>
          </a:p>
          <a:p>
            <a:pPr marL="0" indent="0">
              <a:buNone/>
            </a:pPr>
            <a:r>
              <a:rPr lang="en-GB" dirty="0" smtClean="0"/>
              <a:t>friendship </a:t>
            </a:r>
            <a:r>
              <a:rPr lang="en-GB" dirty="0"/>
              <a:t>with Lily, whom they both </a:t>
            </a:r>
            <a:r>
              <a:rPr lang="en-GB" dirty="0" smtClean="0"/>
              <a:t>liked, so maybe they were jealous.</a:t>
            </a:r>
            <a:endParaRPr lang="en-GB" dirty="0"/>
          </a:p>
          <a:p>
            <a:r>
              <a:rPr lang="en-GB" dirty="0">
                <a:hlinkClick r:id="rId2"/>
              </a:rPr>
              <a:t>https://www.youtube.com/watch?v=LHolRZeQNG4</a:t>
            </a:r>
            <a:endParaRPr lang="en-GB" dirty="0"/>
          </a:p>
          <a:p>
            <a:pPr marL="0" indent="0">
              <a:buNone/>
            </a:pPr>
            <a:endParaRPr lang="en-GB" dirty="0"/>
          </a:p>
        </p:txBody>
      </p:sp>
      <p:pic>
        <p:nvPicPr>
          <p:cNvPr id="6152" name="Picture 8" descr="Risultato immagini per snape teacher&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2163" y="218941"/>
            <a:ext cx="5607602" cy="3727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5686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 y="365125"/>
            <a:ext cx="9556124" cy="755337"/>
          </a:xfrm>
        </p:spPr>
        <p:txBody>
          <a:bodyPr>
            <a:noAutofit/>
          </a:bodyPr>
          <a:lstStyle/>
          <a:p>
            <a:r>
              <a:rPr lang="en-GB" sz="3200" i="1" dirty="0" smtClean="0"/>
              <a:t>Harry </a:t>
            </a:r>
            <a:r>
              <a:rPr lang="en-GB" sz="3200" i="1" dirty="0"/>
              <a:t>Potter and the Sorcerer’s </a:t>
            </a:r>
            <a:r>
              <a:rPr lang="en-GB" sz="3200" i="1" dirty="0" smtClean="0"/>
              <a:t>Stone. </a:t>
            </a:r>
            <a:r>
              <a:rPr lang="it-IT" sz="3200" dirty="0" smtClean="0"/>
              <a:t>Potter and Dudley</a:t>
            </a:r>
            <a:endParaRPr lang="en-GB" sz="3200" dirty="0"/>
          </a:p>
        </p:txBody>
      </p:sp>
      <p:sp>
        <p:nvSpPr>
          <p:cNvPr id="3" name="Segnaposto contenuto 2"/>
          <p:cNvSpPr>
            <a:spLocks noGrp="1"/>
          </p:cNvSpPr>
          <p:nvPr>
            <p:ph idx="1"/>
          </p:nvPr>
        </p:nvSpPr>
        <p:spPr>
          <a:xfrm>
            <a:off x="270455" y="1275008"/>
            <a:ext cx="11603865" cy="5582991"/>
          </a:xfrm>
        </p:spPr>
        <p:txBody>
          <a:bodyPr>
            <a:normAutofit fontScale="92500" lnSpcReduction="20000"/>
          </a:bodyPr>
          <a:lstStyle/>
          <a:p>
            <a:pPr fontAlgn="base"/>
            <a:r>
              <a:rPr lang="en-GB" dirty="0" smtClean="0"/>
              <a:t>The volatile </a:t>
            </a:r>
            <a:r>
              <a:rPr lang="en-GB" dirty="0"/>
              <a:t>relationship between Harry and Dudley </a:t>
            </a:r>
            <a:endParaRPr lang="en-GB" dirty="0" smtClean="0"/>
          </a:p>
          <a:p>
            <a:pPr marL="0" indent="0" fontAlgn="base">
              <a:buNone/>
            </a:pPr>
            <a:r>
              <a:rPr lang="en-GB" dirty="0" smtClean="0"/>
              <a:t>has </a:t>
            </a:r>
            <a:r>
              <a:rPr lang="en-GB" dirty="0"/>
              <a:t>always been marked by a constant battle of </a:t>
            </a:r>
            <a:r>
              <a:rPr lang="en-GB" dirty="0">
                <a:solidFill>
                  <a:srgbClr val="FF0000"/>
                </a:solidFill>
              </a:rPr>
              <a:t>brain versus </a:t>
            </a:r>
            <a:endParaRPr lang="en-GB" dirty="0" smtClean="0">
              <a:solidFill>
                <a:srgbClr val="FF0000"/>
              </a:solidFill>
            </a:endParaRPr>
          </a:p>
          <a:p>
            <a:pPr marL="0" indent="0" fontAlgn="base">
              <a:buNone/>
            </a:pPr>
            <a:r>
              <a:rPr lang="en-GB" dirty="0" smtClean="0">
                <a:solidFill>
                  <a:srgbClr val="FF0000"/>
                </a:solidFill>
              </a:rPr>
              <a:t>brawn</a:t>
            </a:r>
            <a:r>
              <a:rPr lang="en-GB" dirty="0"/>
              <a:t>. Harry is unable to challenge his cousin physically, </a:t>
            </a:r>
            <a:endParaRPr lang="en-GB" dirty="0" smtClean="0"/>
          </a:p>
          <a:p>
            <a:pPr marL="0" indent="0" fontAlgn="base">
              <a:buNone/>
            </a:pPr>
            <a:r>
              <a:rPr lang="en-GB" dirty="0" smtClean="0"/>
              <a:t>leaving </a:t>
            </a:r>
            <a:r>
              <a:rPr lang="en-GB" dirty="0"/>
              <a:t>him with only two weapons: his wits and the threat </a:t>
            </a:r>
            <a:endParaRPr lang="en-GB" dirty="0" smtClean="0"/>
          </a:p>
          <a:p>
            <a:pPr marL="0" indent="0" fontAlgn="base">
              <a:buNone/>
            </a:pPr>
            <a:r>
              <a:rPr lang="en-GB" dirty="0" smtClean="0"/>
              <a:t>of </a:t>
            </a:r>
            <a:r>
              <a:rPr lang="en-GB" dirty="0"/>
              <a:t>magic. </a:t>
            </a:r>
            <a:endParaRPr lang="en-GB" dirty="0" smtClean="0"/>
          </a:p>
          <a:p>
            <a:pPr marL="0" indent="0" fontAlgn="base">
              <a:buNone/>
            </a:pPr>
            <a:r>
              <a:rPr lang="en-GB" b="1" dirty="0"/>
              <a:t>DUDLEY: Bullying </a:t>
            </a:r>
            <a:r>
              <a:rPr lang="en-GB" b="1" dirty="0" smtClean="0"/>
              <a:t>Harry</a:t>
            </a:r>
            <a:endParaRPr lang="en-GB" dirty="0"/>
          </a:p>
          <a:p>
            <a:pPr fontAlgn="base"/>
            <a:r>
              <a:rPr lang="en-GB" dirty="0" smtClean="0"/>
              <a:t>At home Dudley </a:t>
            </a:r>
            <a:r>
              <a:rPr lang="en-GB" dirty="0"/>
              <a:t>is spoiled, while Harry is forced to sleep in a cupboard under the stairs. </a:t>
            </a:r>
          </a:p>
          <a:p>
            <a:pPr fontAlgn="base"/>
            <a:r>
              <a:rPr lang="en-GB" dirty="0" smtClean="0"/>
              <a:t>At School Dudley </a:t>
            </a:r>
            <a:r>
              <a:rPr lang="en-GB" dirty="0"/>
              <a:t>and his </a:t>
            </a:r>
            <a:r>
              <a:rPr lang="en-GB" dirty="0" smtClean="0"/>
              <a:t>friends </a:t>
            </a:r>
            <a:r>
              <a:rPr lang="en-GB" dirty="0"/>
              <a:t>love </a:t>
            </a:r>
            <a:r>
              <a:rPr lang="en-GB" dirty="0" smtClean="0"/>
              <a:t>‘</a:t>
            </a:r>
            <a:r>
              <a:rPr lang="en-GB" dirty="0"/>
              <a:t>Harry hunting</a:t>
            </a:r>
            <a:r>
              <a:rPr lang="en-GB" dirty="0" smtClean="0"/>
              <a:t>’, </a:t>
            </a:r>
            <a:r>
              <a:rPr lang="en-GB" dirty="0"/>
              <a:t>and </a:t>
            </a:r>
            <a:r>
              <a:rPr lang="en-GB" dirty="0" smtClean="0"/>
              <a:t>Harry’s </a:t>
            </a:r>
            <a:r>
              <a:rPr lang="en-GB" dirty="0"/>
              <a:t>glasses are taped together because he’s been punched in the face by the bullies so many </a:t>
            </a:r>
            <a:r>
              <a:rPr lang="en-GB" dirty="0" smtClean="0"/>
              <a:t>times.</a:t>
            </a:r>
            <a:endParaRPr lang="en-GB" dirty="0"/>
          </a:p>
          <a:p>
            <a:pPr marL="0" indent="0" fontAlgn="base">
              <a:buNone/>
            </a:pPr>
            <a:r>
              <a:rPr lang="en-GB" b="1" dirty="0" smtClean="0"/>
              <a:t>HARRY</a:t>
            </a:r>
            <a:r>
              <a:rPr lang="en-GB" b="1" dirty="0"/>
              <a:t>: Taunting Dudley With </a:t>
            </a:r>
            <a:r>
              <a:rPr lang="en-GB" b="1" dirty="0" smtClean="0"/>
              <a:t>Magic - The </a:t>
            </a:r>
            <a:r>
              <a:rPr lang="en-GB" b="1" dirty="0"/>
              <a:t>Snake Incident</a:t>
            </a:r>
          </a:p>
          <a:p>
            <a:pPr marL="0" indent="0">
              <a:buNone/>
            </a:pPr>
            <a:r>
              <a:rPr lang="en-GB" dirty="0" smtClean="0"/>
              <a:t>At </a:t>
            </a:r>
            <a:r>
              <a:rPr lang="en-GB" dirty="0"/>
              <a:t>the zoo on Dudley’s birthday, the glass in front of a </a:t>
            </a:r>
            <a:r>
              <a:rPr lang="en-GB" dirty="0" smtClean="0"/>
              <a:t>boa constrictor/Burmese </a:t>
            </a:r>
            <a:r>
              <a:rPr lang="en-GB" dirty="0"/>
              <a:t>python’s enclosure </a:t>
            </a:r>
            <a:r>
              <a:rPr lang="en-GB" dirty="0" smtClean="0"/>
              <a:t>exhibit </a:t>
            </a:r>
            <a:r>
              <a:rPr lang="en-GB" dirty="0"/>
              <a:t>disappears, frightening everyone. </a:t>
            </a:r>
            <a:r>
              <a:rPr lang="en-GB" dirty="0" smtClean="0"/>
              <a:t>Harry </a:t>
            </a:r>
            <a:r>
              <a:rPr lang="en-GB" dirty="0"/>
              <a:t>is later punished for this incident</a:t>
            </a:r>
            <a:r>
              <a:rPr lang="en-GB" dirty="0" smtClean="0"/>
              <a:t>.</a:t>
            </a:r>
            <a:r>
              <a:rPr lang="en-GB" b="1" dirty="0"/>
              <a:t> </a:t>
            </a:r>
            <a:r>
              <a:rPr lang="en-GB" dirty="0" smtClean="0"/>
              <a:t>He will taunt Dudley from now on knowing </a:t>
            </a:r>
            <a:r>
              <a:rPr lang="en-GB" dirty="0"/>
              <a:t>that the </a:t>
            </a:r>
            <a:r>
              <a:rPr lang="en-GB" dirty="0" err="1"/>
              <a:t>Dursleys</a:t>
            </a:r>
            <a:r>
              <a:rPr lang="en-GB" dirty="0"/>
              <a:t> are terrified of </a:t>
            </a:r>
            <a:r>
              <a:rPr lang="en-GB" dirty="0" smtClean="0"/>
              <a:t>magic. </a:t>
            </a:r>
            <a:r>
              <a:rPr lang="en-GB" dirty="0" smtClean="0">
                <a:hlinkClick r:id="rId2"/>
              </a:rPr>
              <a:t>https</a:t>
            </a:r>
            <a:r>
              <a:rPr lang="en-GB" dirty="0">
                <a:hlinkClick r:id="rId2"/>
              </a:rPr>
              <a:t>://</a:t>
            </a:r>
            <a:r>
              <a:rPr lang="en-GB" dirty="0" smtClean="0">
                <a:hlinkClick r:id="rId2"/>
              </a:rPr>
              <a:t>www.youtube.com/watch?v=6qqp6PdvoSg</a:t>
            </a:r>
            <a:endParaRPr lang="en-GB" dirty="0" smtClean="0"/>
          </a:p>
          <a:p>
            <a:pPr marL="0" indent="0">
              <a:buNone/>
            </a:pPr>
            <a:endParaRPr lang="en-GB" dirty="0" smtClean="0"/>
          </a:p>
          <a:p>
            <a:pPr fontAlgn="base"/>
            <a:endParaRPr lang="en-GB" dirty="0"/>
          </a:p>
          <a:p>
            <a:pPr marL="0" indent="0">
              <a:buNone/>
            </a:pPr>
            <a:endParaRPr lang="en-GB" dirty="0"/>
          </a:p>
        </p:txBody>
      </p:sp>
      <p:pic>
        <p:nvPicPr>
          <p:cNvPr id="11266" name="Picture 2" descr="Risultato immagini per brain vs brawn&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77096" y="966416"/>
            <a:ext cx="3514904" cy="2010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821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0" y="0"/>
            <a:ext cx="7585656" cy="2743200"/>
          </a:xfrm>
        </p:spPr>
        <p:txBody>
          <a:bodyPr>
            <a:normAutofit fontScale="70000" lnSpcReduction="20000"/>
          </a:bodyPr>
          <a:lstStyle/>
          <a:p>
            <a:pPr marL="0" indent="0">
              <a:buNone/>
            </a:pPr>
            <a:r>
              <a:rPr lang="en-GB" sz="3200" b="1" dirty="0" smtClean="0"/>
              <a:t>DUDLEY</a:t>
            </a:r>
            <a:r>
              <a:rPr lang="en-GB" sz="3200" b="1" dirty="0"/>
              <a:t>: Taunts About Harry’s Isolation</a:t>
            </a:r>
          </a:p>
          <a:p>
            <a:pPr marL="0" indent="0">
              <a:lnSpc>
                <a:spcPct val="120000"/>
              </a:lnSpc>
              <a:buNone/>
            </a:pPr>
            <a:r>
              <a:rPr lang="en-GB" sz="3200" dirty="0"/>
              <a:t>Due to Harry’s intense isolation Dudley jumps on the opportunity </a:t>
            </a:r>
            <a:r>
              <a:rPr lang="en-GB" sz="3200" dirty="0" smtClean="0"/>
              <a:t>to </a:t>
            </a:r>
            <a:r>
              <a:rPr lang="en-GB" sz="3200" dirty="0"/>
              <a:t>taunt him about the fact that he has received nothing for his </a:t>
            </a:r>
            <a:r>
              <a:rPr lang="en-GB" sz="3200" dirty="0" smtClean="0"/>
              <a:t>birthday</a:t>
            </a:r>
            <a:r>
              <a:rPr lang="en-GB" sz="3200" dirty="0"/>
              <a:t>. While Dudley threw a famous tantrum because he only </a:t>
            </a:r>
            <a:r>
              <a:rPr lang="en-GB" sz="3200" dirty="0" smtClean="0"/>
              <a:t>had </a:t>
            </a:r>
            <a:r>
              <a:rPr lang="en-GB" sz="3200" dirty="0"/>
              <a:t>36 birthday presents.</a:t>
            </a:r>
          </a:p>
          <a:p>
            <a:pPr marL="0" indent="0">
              <a:buNone/>
            </a:pPr>
            <a:r>
              <a:rPr lang="en-GB" sz="3200" dirty="0">
                <a:hlinkClick r:id="rId2"/>
              </a:rPr>
              <a:t> https://</a:t>
            </a:r>
            <a:r>
              <a:rPr lang="en-GB" sz="3200" dirty="0" smtClean="0">
                <a:hlinkClick r:id="rId2"/>
              </a:rPr>
              <a:t>www.youtube.com/watch?v=GHXSvCMpCGM</a:t>
            </a:r>
            <a:endParaRPr lang="en-GB" sz="3200" dirty="0" smtClean="0"/>
          </a:p>
          <a:p>
            <a:pPr marL="0" indent="0">
              <a:buNone/>
            </a:pPr>
            <a:endParaRPr lang="en-GB" sz="3600" b="1" dirty="0" smtClean="0"/>
          </a:p>
        </p:txBody>
      </p:sp>
      <p:pic>
        <p:nvPicPr>
          <p:cNvPr id="4" name="Picture 2" descr="https://images.ctfassets.net/usf1vwtuqyxm/5aEGLNGYmcqmcwGiC0Usaq/bdef7b7e3ec5b745419bf8c43e10b1d9/WB_F4_Cedric_dead_HP4D-8262.jpg?w=9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15966" y="1"/>
            <a:ext cx="3576034" cy="2378807"/>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0" y="2201068"/>
            <a:ext cx="12192000" cy="4154984"/>
          </a:xfrm>
          <a:prstGeom prst="rect">
            <a:avLst/>
          </a:prstGeom>
        </p:spPr>
        <p:txBody>
          <a:bodyPr wrap="square">
            <a:spAutoFit/>
          </a:bodyPr>
          <a:lstStyle/>
          <a:p>
            <a:r>
              <a:rPr lang="en-GB" sz="2400" b="1" dirty="0"/>
              <a:t>DUDLEY: Bullying Harry For His Grief Over </a:t>
            </a:r>
            <a:r>
              <a:rPr lang="en-GB" sz="2400" b="1" dirty="0" smtClean="0"/>
              <a:t>Cedric </a:t>
            </a:r>
            <a:r>
              <a:rPr lang="en-GB" sz="2400" b="1" dirty="0" err="1"/>
              <a:t>Diggory’s</a:t>
            </a:r>
            <a:r>
              <a:rPr lang="en-GB" sz="2400" b="1" dirty="0"/>
              <a:t> Death</a:t>
            </a:r>
          </a:p>
          <a:p>
            <a:r>
              <a:rPr lang="en-GB" sz="2200" dirty="0"/>
              <a:t>The tragic death of Cedric </a:t>
            </a:r>
            <a:r>
              <a:rPr lang="en-GB" sz="2200" dirty="0" err="1"/>
              <a:t>Diggory</a:t>
            </a:r>
            <a:r>
              <a:rPr lang="en-GB" sz="2200" dirty="0"/>
              <a:t> at the end of </a:t>
            </a:r>
            <a:r>
              <a:rPr lang="en-GB" sz="2200" dirty="0" smtClean="0"/>
              <a:t>”Harry </a:t>
            </a:r>
            <a:r>
              <a:rPr lang="en-GB" sz="2200" dirty="0"/>
              <a:t>Potter and the Goblet of </a:t>
            </a:r>
            <a:r>
              <a:rPr lang="en-GB" sz="2200" dirty="0" smtClean="0"/>
              <a:t>Fire”</a:t>
            </a:r>
            <a:r>
              <a:rPr lang="en-GB" sz="2200" dirty="0"/>
              <a:t> marked the loss of the house’s most notable student. It also, naturally, traumatized Harry to his very core, after his narrow escape from Voldemort’s clutches.</a:t>
            </a:r>
          </a:p>
          <a:p>
            <a:r>
              <a:rPr lang="en-GB" sz="2200" dirty="0"/>
              <a:t>Dudley ramped up his program of taunting Harry afterwards, as his cousin had been experiencing nightmares and talking in his sleep. This served as perfect insult fodder for him. the </a:t>
            </a:r>
            <a:r>
              <a:rPr lang="en-GB" sz="2200" dirty="0" err="1"/>
              <a:t>Dementor</a:t>
            </a:r>
            <a:r>
              <a:rPr lang="en-GB" sz="2200" dirty="0"/>
              <a:t> attack in Little Whinging </a:t>
            </a:r>
            <a:r>
              <a:rPr lang="en-GB" sz="2200" dirty="0" smtClean="0"/>
              <a:t>followed and </a:t>
            </a:r>
            <a:r>
              <a:rPr lang="en-GB" sz="2200" dirty="0"/>
              <a:t>Dudley thought that Harry was casting some kind of spell on him and blamed him for the ordeal.</a:t>
            </a:r>
          </a:p>
          <a:p>
            <a:r>
              <a:rPr lang="en-GB" sz="2200" dirty="0"/>
              <a:t>Interestingly, though, this moment changed Dudley. Under the influence of the </a:t>
            </a:r>
            <a:r>
              <a:rPr lang="en-GB" sz="2200" dirty="0" err="1"/>
              <a:t>Dementor’s</a:t>
            </a:r>
            <a:r>
              <a:rPr lang="en-GB" sz="2200" dirty="0"/>
              <a:t> powers, he finally recognized how cruelly he had been behaving and was grateful to Harry for saving his life. In their adult lives, the two would share a civil relationship and their children would play together.</a:t>
            </a:r>
          </a:p>
          <a:p>
            <a:r>
              <a:rPr lang="en-GB" sz="2000" dirty="0">
                <a:hlinkClick r:id="rId4"/>
              </a:rPr>
              <a:t>https://www.youtube.com/watch?v=zbw4AzqV1Tw</a:t>
            </a:r>
            <a:endParaRPr lang="en-GB" sz="2000" dirty="0"/>
          </a:p>
        </p:txBody>
      </p:sp>
    </p:spTree>
    <p:extLst>
      <p:ext uri="{BB962C8B-B14F-4D97-AF65-F5344CB8AC3E}">
        <p14:creationId xmlns:p14="http://schemas.microsoft.com/office/powerpoint/2010/main" val="35434315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89397" y="5074276"/>
            <a:ext cx="4829577" cy="1325563"/>
          </a:xfrm>
        </p:spPr>
        <p:txBody>
          <a:bodyPr/>
          <a:lstStyle/>
          <a:p>
            <a:r>
              <a:rPr lang="it-IT" dirty="0" smtClean="0"/>
              <a:t>Harry Potter </a:t>
            </a:r>
            <a:r>
              <a:rPr lang="en-GB" dirty="0" smtClean="0"/>
              <a:t>vs Draco Malfoy</a:t>
            </a:r>
            <a:endParaRPr lang="en-GB" dirty="0"/>
          </a:p>
        </p:txBody>
      </p:sp>
      <p:sp>
        <p:nvSpPr>
          <p:cNvPr id="3" name="Segnaposto contenuto 2"/>
          <p:cNvSpPr>
            <a:spLocks noGrp="1"/>
          </p:cNvSpPr>
          <p:nvPr>
            <p:ph idx="1"/>
          </p:nvPr>
        </p:nvSpPr>
        <p:spPr>
          <a:xfrm>
            <a:off x="167425" y="231819"/>
            <a:ext cx="11900079" cy="5095138"/>
          </a:xfrm>
        </p:spPr>
        <p:txBody>
          <a:bodyPr>
            <a:normAutofit/>
          </a:bodyPr>
          <a:lstStyle/>
          <a:p>
            <a:pPr fontAlgn="base"/>
            <a:r>
              <a:rPr lang="en-GB" sz="2400" b="1" dirty="0" smtClean="0"/>
              <a:t>Draco </a:t>
            </a:r>
            <a:r>
              <a:rPr lang="en-GB" sz="2400" b="1" dirty="0"/>
              <a:t>Malfoy's </a:t>
            </a:r>
            <a:r>
              <a:rPr lang="en-GB" sz="2400" b="1" dirty="0" smtClean="0"/>
              <a:t>gang</a:t>
            </a:r>
            <a:r>
              <a:rPr lang="en-GB" sz="2400" dirty="0"/>
              <a:t> was a group of </a:t>
            </a:r>
            <a:r>
              <a:rPr lang="en-GB" sz="2400" dirty="0" err="1" smtClean="0"/>
              <a:t>Slytherins</a:t>
            </a:r>
            <a:r>
              <a:rPr lang="en-GB" sz="2400" dirty="0" smtClean="0"/>
              <a:t>. </a:t>
            </a:r>
            <a:r>
              <a:rPr lang="en-GB" sz="2400" dirty="0"/>
              <a:t>Most of </a:t>
            </a:r>
            <a:r>
              <a:rPr lang="en-GB" sz="2400" dirty="0" smtClean="0"/>
              <a:t>them like Crabbe</a:t>
            </a:r>
            <a:r>
              <a:rPr lang="en-GB" sz="2400" dirty="0"/>
              <a:t> and </a:t>
            </a:r>
            <a:r>
              <a:rPr lang="en-GB" sz="2400" dirty="0" smtClean="0"/>
              <a:t>Gregory  hung </a:t>
            </a:r>
            <a:r>
              <a:rPr lang="en-GB" sz="2400" dirty="0"/>
              <a:t>around Draco Malfoy, the son of a </a:t>
            </a:r>
            <a:r>
              <a:rPr lang="en-GB" sz="2400" dirty="0" smtClean="0"/>
              <a:t>well known</a:t>
            </a:r>
            <a:r>
              <a:rPr lang="en-GB" sz="2400" dirty="0"/>
              <a:t> </a:t>
            </a:r>
            <a:r>
              <a:rPr lang="en-GB" sz="2400" dirty="0" smtClean="0"/>
              <a:t>Death Eater Lucius </a:t>
            </a:r>
            <a:r>
              <a:rPr lang="en-GB" sz="2400" dirty="0"/>
              <a:t>Malfoy. </a:t>
            </a:r>
            <a:endParaRPr lang="en-GB" sz="2400" dirty="0" smtClean="0"/>
          </a:p>
          <a:p>
            <a:pPr fontAlgn="base"/>
            <a:r>
              <a:rPr lang="en-GB" sz="2400" dirty="0" smtClean="0"/>
              <a:t>Most </a:t>
            </a:r>
            <a:r>
              <a:rPr lang="en-GB" sz="2400" dirty="0"/>
              <a:t>of the members were known pure-bloods, using their status in order to assert their dominance as </a:t>
            </a:r>
            <a:r>
              <a:rPr lang="en-GB" sz="2400" dirty="0" smtClean="0"/>
              <a:t>wizards.</a:t>
            </a:r>
          </a:p>
          <a:p>
            <a:pPr fontAlgn="base"/>
            <a:r>
              <a:rPr lang="en-GB" sz="2400" dirty="0" smtClean="0"/>
              <a:t>The </a:t>
            </a:r>
            <a:r>
              <a:rPr lang="en-GB" sz="2400" dirty="0"/>
              <a:t>gang generally used their abilities and statuses to bully and terrorise the other students of different houses at Hogwarts, especially the </a:t>
            </a:r>
            <a:r>
              <a:rPr lang="en-GB" sz="2400" dirty="0" smtClean="0"/>
              <a:t>younger </a:t>
            </a:r>
            <a:r>
              <a:rPr lang="en-GB" sz="2400" dirty="0"/>
              <a:t>students</a:t>
            </a:r>
            <a:r>
              <a:rPr lang="en-GB" sz="2400" dirty="0" smtClean="0"/>
              <a:t>. </a:t>
            </a:r>
          </a:p>
          <a:p>
            <a:pPr fontAlgn="base"/>
            <a:r>
              <a:rPr lang="en-GB" sz="2400" dirty="0" smtClean="0"/>
              <a:t>Malfoy </a:t>
            </a:r>
            <a:r>
              <a:rPr lang="en-GB" sz="2400" dirty="0"/>
              <a:t>also used his position as prefect to bully some first </a:t>
            </a:r>
            <a:r>
              <a:rPr lang="en-GB" sz="2400" dirty="0" smtClean="0"/>
              <a:t>years</a:t>
            </a:r>
            <a:r>
              <a:rPr lang="en-GB" sz="2400" dirty="0"/>
              <a:t> </a:t>
            </a:r>
            <a:r>
              <a:rPr lang="en-GB" sz="2400" dirty="0" smtClean="0"/>
              <a:t>when </a:t>
            </a:r>
            <a:r>
              <a:rPr lang="en-GB" sz="2400" dirty="0"/>
              <a:t>he got the power in his fifth year. Their main target of hate are Muggle-</a:t>
            </a:r>
            <a:r>
              <a:rPr lang="en-GB" sz="2400" dirty="0" err="1"/>
              <a:t>borns</a:t>
            </a:r>
            <a:r>
              <a:rPr lang="en-GB" sz="2400" dirty="0"/>
              <a:t> and Blood traitors </a:t>
            </a:r>
            <a:r>
              <a:rPr lang="en-GB" sz="2400" dirty="0" smtClean="0"/>
              <a:t>alike.</a:t>
            </a:r>
          </a:p>
          <a:p>
            <a:pPr fontAlgn="base"/>
            <a:r>
              <a:rPr lang="en-GB" sz="2400" dirty="0" smtClean="0"/>
              <a:t>For </a:t>
            </a:r>
            <a:r>
              <a:rPr lang="en-GB" sz="2400" dirty="0"/>
              <a:t>Christmas, Harry receives his father’s invisibility </a:t>
            </a:r>
            <a:r>
              <a:rPr lang="en-GB" sz="2400" dirty="0" smtClean="0"/>
              <a:t>cloak… </a:t>
            </a:r>
            <a:r>
              <a:rPr lang="en-GB" sz="2400" dirty="0">
                <a:hlinkClick r:id="rId2"/>
              </a:rPr>
              <a:t>https://www.youtube.com/watch?v=Puhk_Q6mYCM</a:t>
            </a:r>
            <a:endParaRPr lang="en-GB" sz="2400" dirty="0"/>
          </a:p>
        </p:txBody>
      </p:sp>
      <p:pic>
        <p:nvPicPr>
          <p:cNvPr id="4" name="Picture 2" descr="https://vignette.wikia.nocookie.net/harrypotter/images/7/7f/Dm%27s_gang.jpg/revision/latest/scale-to-width-down/1000?cb=201508290336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6760" y="4088312"/>
            <a:ext cx="4825240" cy="2769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0138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 y="0"/>
            <a:ext cx="8763001" cy="5836485"/>
          </a:xfrm>
        </p:spPr>
        <p:txBody>
          <a:bodyPr>
            <a:noAutofit/>
          </a:bodyPr>
          <a:lstStyle/>
          <a:p>
            <a:r>
              <a:rPr lang="en-GB" sz="2400" dirty="0"/>
              <a:t>Voldemort (actual name: Tom Riddle) also had a difficult childhood – his mother died in </a:t>
            </a:r>
            <a:r>
              <a:rPr lang="en-GB" sz="2400" dirty="0" smtClean="0"/>
              <a:t>childbirth,  </a:t>
            </a:r>
            <a:r>
              <a:rPr lang="en-GB" sz="2400" dirty="0"/>
              <a:t>and his Muggle father wanted nothing to do with him. Riddle, however, seems to possess traits of Antisocial Personality Disorder (ASPD) </a:t>
            </a:r>
            <a:r>
              <a:rPr lang="en-GB" sz="2400" dirty="0" smtClean="0"/>
              <a:t>: </a:t>
            </a:r>
          </a:p>
          <a:p>
            <a:r>
              <a:rPr lang="en-GB" sz="2400" dirty="0" smtClean="0"/>
              <a:t>he’s </a:t>
            </a:r>
            <a:r>
              <a:rPr lang="en-GB" sz="2400" dirty="0"/>
              <a:t>manipulative; </a:t>
            </a:r>
            <a:endParaRPr lang="en-GB" sz="2400" dirty="0" smtClean="0"/>
          </a:p>
          <a:p>
            <a:r>
              <a:rPr lang="en-GB" sz="2400" dirty="0" smtClean="0"/>
              <a:t>he </a:t>
            </a:r>
            <a:r>
              <a:rPr lang="en-GB" sz="2400" dirty="0"/>
              <a:t>lacks empathy toward </a:t>
            </a:r>
            <a:r>
              <a:rPr lang="en-GB" sz="2400" dirty="0" smtClean="0"/>
              <a:t>others and </a:t>
            </a:r>
            <a:r>
              <a:rPr lang="en-GB" sz="2400" dirty="0"/>
              <a:t>shows no remorse for his wrongdoings; </a:t>
            </a:r>
            <a:endParaRPr lang="en-GB" sz="2400" dirty="0" smtClean="0"/>
          </a:p>
          <a:p>
            <a:r>
              <a:rPr lang="en-GB" sz="2400" dirty="0" smtClean="0"/>
              <a:t>he’s </a:t>
            </a:r>
            <a:r>
              <a:rPr lang="en-GB" sz="2400" dirty="0"/>
              <a:t>quite charming and he uses his charm and guile to get his way; </a:t>
            </a:r>
            <a:endParaRPr lang="en-GB" sz="2400" dirty="0" smtClean="0"/>
          </a:p>
          <a:p>
            <a:r>
              <a:rPr lang="en-GB" sz="2400" dirty="0" smtClean="0"/>
              <a:t>and </a:t>
            </a:r>
            <a:r>
              <a:rPr lang="en-GB" sz="2400" dirty="0"/>
              <a:t>he will stop at nothing, including murder, to get what he wants. </a:t>
            </a:r>
            <a:endParaRPr lang="en-GB" sz="2400" dirty="0" smtClean="0"/>
          </a:p>
          <a:p>
            <a:r>
              <a:rPr lang="en-GB" sz="2400" dirty="0" smtClean="0"/>
              <a:t>Dumbledore </a:t>
            </a:r>
            <a:r>
              <a:rPr lang="en-GB" sz="2400" dirty="0"/>
              <a:t>states on several occasions that the one thing Voldemort doesn’t understand is love. People with ASPD are usually biologically incapable of feeling empathy and compassion toward others; and since these are major components of love, it stands to reason that Voldemort — especially after he split his soul into many pieces — was incapable of love and its related emotions</a:t>
            </a:r>
            <a:r>
              <a:rPr lang="en-GB" sz="2400" dirty="0" smtClean="0"/>
              <a:t>.</a:t>
            </a:r>
          </a:p>
          <a:p>
            <a:r>
              <a:rPr lang="en-GB" sz="2400" dirty="0"/>
              <a:t>We can become compassionate superheroes, proving to Voldemort once again that love is the purest form of magic</a:t>
            </a:r>
            <a:r>
              <a:rPr lang="en-GB" sz="2400" dirty="0" smtClean="0"/>
              <a:t>.</a:t>
            </a:r>
          </a:p>
          <a:p>
            <a:r>
              <a:rPr lang="en-GB" sz="2400" dirty="0">
                <a:hlinkClick r:id="rId2"/>
              </a:rPr>
              <a:t>https://</a:t>
            </a:r>
            <a:r>
              <a:rPr lang="en-GB" sz="2400" dirty="0" smtClean="0">
                <a:hlinkClick r:id="rId2"/>
              </a:rPr>
              <a:t>www.youtube.com/watch?v=hw6GwhfNl7U</a:t>
            </a:r>
            <a:endParaRPr lang="en-GB" sz="2400" dirty="0" smtClean="0"/>
          </a:p>
        </p:txBody>
      </p:sp>
      <p:sp>
        <p:nvSpPr>
          <p:cNvPr id="4" name="Rettangolo 3"/>
          <p:cNvSpPr/>
          <p:nvPr/>
        </p:nvSpPr>
        <p:spPr>
          <a:xfrm>
            <a:off x="9055893" y="4944346"/>
            <a:ext cx="2843214" cy="1569660"/>
          </a:xfrm>
          <a:prstGeom prst="rect">
            <a:avLst/>
          </a:prstGeom>
        </p:spPr>
        <p:txBody>
          <a:bodyPr wrap="none">
            <a:spAutoFit/>
          </a:bodyPr>
          <a:lstStyle/>
          <a:p>
            <a:r>
              <a:rPr lang="en-GB" sz="3200" dirty="0"/>
              <a:t>Antisocial </a:t>
            </a:r>
            <a:endParaRPr lang="en-GB" sz="3200" dirty="0" smtClean="0"/>
          </a:p>
          <a:p>
            <a:r>
              <a:rPr lang="en-GB" sz="3200" dirty="0" smtClean="0"/>
              <a:t>Personality </a:t>
            </a:r>
          </a:p>
          <a:p>
            <a:r>
              <a:rPr lang="en-GB" sz="3200" dirty="0" smtClean="0"/>
              <a:t>Disorder </a:t>
            </a:r>
            <a:r>
              <a:rPr lang="en-GB" sz="3200" dirty="0"/>
              <a:t>(ASPD)</a:t>
            </a:r>
          </a:p>
        </p:txBody>
      </p:sp>
      <p:pic>
        <p:nvPicPr>
          <p:cNvPr id="12290" name="Picture 2" descr="Risultato immagini per voldemort no love harry potter&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132008"/>
            <a:ext cx="34290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1772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 y="3219718"/>
            <a:ext cx="12350839" cy="3961797"/>
          </a:xfrm>
        </p:spPr>
        <p:txBody>
          <a:bodyPr>
            <a:normAutofit/>
          </a:bodyPr>
          <a:lstStyle/>
          <a:p>
            <a:pPr>
              <a:lnSpc>
                <a:spcPct val="100000"/>
              </a:lnSpc>
            </a:pPr>
            <a:r>
              <a:rPr lang="en-GB" dirty="0"/>
              <a:t>While the series demonstrates different kinds of bullying, </a:t>
            </a:r>
            <a:r>
              <a:rPr lang="en-GB" dirty="0" smtClean="0"/>
              <a:t>prejudice</a:t>
            </a:r>
            <a:r>
              <a:rPr lang="en-GB" dirty="0"/>
              <a:t>, and abuse, it serves a very important function: </a:t>
            </a:r>
            <a:r>
              <a:rPr lang="en-GB" dirty="0" smtClean="0"/>
              <a:t>it </a:t>
            </a:r>
            <a:r>
              <a:rPr lang="en-GB" dirty="0"/>
              <a:t>makes </a:t>
            </a:r>
            <a:r>
              <a:rPr lang="en-GB" i="1" dirty="0"/>
              <a:t>us</a:t>
            </a:r>
            <a:r>
              <a:rPr lang="en-GB" dirty="0"/>
              <a:t> more compassionate. </a:t>
            </a:r>
            <a:endParaRPr lang="en-GB" dirty="0" smtClean="0"/>
          </a:p>
          <a:p>
            <a:r>
              <a:rPr lang="en-GB" dirty="0" smtClean="0"/>
              <a:t>An </a:t>
            </a:r>
            <a:r>
              <a:rPr lang="en-GB" dirty="0"/>
              <a:t>act of compassion does not have to be big; it could be a brief supportive message, a smile, or a hug, anything to let the person being bullied know that they are cared for.  </a:t>
            </a:r>
            <a:endParaRPr lang="en-GB" dirty="0" smtClean="0"/>
          </a:p>
          <a:p>
            <a:r>
              <a:rPr lang="en-GB" dirty="0" smtClean="0"/>
              <a:t>Just </a:t>
            </a:r>
            <a:r>
              <a:rPr lang="en-GB" dirty="0"/>
              <a:t>as Hagrid had supported Hermione, reminding her that “there isn’t a spell our Hermione can’t do” after she was called a “</a:t>
            </a:r>
            <a:r>
              <a:rPr lang="en-GB" dirty="0" err="1"/>
              <a:t>Mudblood</a:t>
            </a:r>
            <a:r>
              <a:rPr lang="en-GB" dirty="0"/>
              <a:t>” by Draco, so can we stand together and show our support for the person being bullied.  </a:t>
            </a:r>
            <a:endParaRPr lang="en-GB" dirty="0" smtClean="0"/>
          </a:p>
          <a:p>
            <a:pPr marL="0" indent="0">
              <a:buNone/>
            </a:pPr>
            <a:endParaRPr lang="en-GB" dirty="0"/>
          </a:p>
        </p:txBody>
      </p:sp>
      <p:pic>
        <p:nvPicPr>
          <p:cNvPr id="7170" name="Picture 2" descr="Fandom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9513" y="130391"/>
            <a:ext cx="4622487" cy="2958392"/>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283334" y="130391"/>
            <a:ext cx="6812925" cy="2554545"/>
          </a:xfrm>
          <a:prstGeom prst="rect">
            <a:avLst/>
          </a:prstGeom>
          <a:noFill/>
        </p:spPr>
        <p:txBody>
          <a:bodyPr wrap="square" rtlCol="0">
            <a:spAutoFit/>
          </a:bodyPr>
          <a:lstStyle/>
          <a:p>
            <a:r>
              <a:rPr lang="it-IT" sz="4000" dirty="0" smtClean="0"/>
              <a:t>How can </a:t>
            </a:r>
            <a:r>
              <a:rPr lang="it-IT" sz="4000" dirty="0" err="1" smtClean="0"/>
              <a:t>we</a:t>
            </a:r>
            <a:r>
              <a:rPr lang="it-IT" sz="4000" dirty="0" smtClean="0"/>
              <a:t> </a:t>
            </a:r>
            <a:r>
              <a:rPr lang="it-IT" sz="4000" dirty="0" err="1" smtClean="0"/>
              <a:t>fight</a:t>
            </a:r>
            <a:r>
              <a:rPr lang="it-IT" sz="4000" dirty="0" smtClean="0"/>
              <a:t> </a:t>
            </a:r>
            <a:r>
              <a:rPr lang="it-IT" sz="4000" dirty="0" err="1" smtClean="0"/>
              <a:t>Bullying</a:t>
            </a:r>
            <a:r>
              <a:rPr lang="it-IT" sz="4000" dirty="0" smtClean="0"/>
              <a:t>?</a:t>
            </a:r>
          </a:p>
          <a:p>
            <a:endParaRPr lang="it-IT" sz="4000" dirty="0" smtClean="0"/>
          </a:p>
          <a:p>
            <a:r>
              <a:rPr lang="it-IT" sz="4000" dirty="0" err="1" smtClean="0"/>
              <a:t>Why</a:t>
            </a:r>
            <a:r>
              <a:rPr lang="it-IT" sz="4000" dirty="0" smtClean="0"/>
              <a:t> do </a:t>
            </a:r>
            <a:r>
              <a:rPr lang="it-IT" sz="4000" dirty="0" err="1" smtClean="0"/>
              <a:t>we</a:t>
            </a:r>
            <a:r>
              <a:rPr lang="it-IT" sz="4000" dirty="0" smtClean="0"/>
              <a:t> </a:t>
            </a:r>
            <a:r>
              <a:rPr lang="it-IT" sz="4000" dirty="0" err="1" smtClean="0"/>
              <a:t>need</a:t>
            </a:r>
            <a:r>
              <a:rPr lang="it-IT" sz="4000" dirty="0" smtClean="0"/>
              <a:t> to </a:t>
            </a:r>
            <a:r>
              <a:rPr lang="it-IT" sz="4000" dirty="0" err="1" smtClean="0"/>
              <a:t>read</a:t>
            </a:r>
            <a:r>
              <a:rPr lang="it-IT" sz="4000" dirty="0" smtClean="0"/>
              <a:t> and talk </a:t>
            </a:r>
            <a:r>
              <a:rPr lang="it-IT" sz="4000" dirty="0" err="1" smtClean="0"/>
              <a:t>about</a:t>
            </a:r>
            <a:r>
              <a:rPr lang="it-IT" sz="4000" dirty="0" smtClean="0"/>
              <a:t> </a:t>
            </a:r>
            <a:r>
              <a:rPr lang="it-IT" sz="4000" dirty="0" err="1" smtClean="0"/>
              <a:t>bullying</a:t>
            </a:r>
            <a:r>
              <a:rPr lang="it-IT" sz="4000" dirty="0" smtClean="0"/>
              <a:t>?</a:t>
            </a:r>
            <a:endParaRPr lang="en-GB" sz="4000" dirty="0"/>
          </a:p>
        </p:txBody>
      </p:sp>
    </p:spTree>
    <p:extLst>
      <p:ext uri="{BB962C8B-B14F-4D97-AF65-F5344CB8AC3E}">
        <p14:creationId xmlns:p14="http://schemas.microsoft.com/office/powerpoint/2010/main" val="30418954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240407" y="3369271"/>
            <a:ext cx="11951593" cy="4351338"/>
          </a:xfrm>
        </p:spPr>
        <p:txBody>
          <a:bodyPr/>
          <a:lstStyle/>
          <a:p>
            <a:r>
              <a:rPr lang="en-GB" dirty="0"/>
              <a:t>Compassion is defined as recognizing the suffering of another, being able to put oneself in “another person’s shoes” (empathy), and to want to help this person. </a:t>
            </a:r>
          </a:p>
          <a:p>
            <a:r>
              <a:rPr lang="en-GB" dirty="0" smtClean="0"/>
              <a:t>Receiving </a:t>
            </a:r>
            <a:r>
              <a:rPr lang="en-GB" dirty="0"/>
              <a:t>emotional support from others is crucial in helping us cope with a painful experience. Taking the time to connect with another person makes it more likely that we will be empathic toward them, and can potentially help </a:t>
            </a:r>
            <a:r>
              <a:rPr lang="en-GB" i="1" dirty="0"/>
              <a:t>us</a:t>
            </a:r>
            <a:r>
              <a:rPr lang="en-GB" dirty="0"/>
              <a:t> heal as well. </a:t>
            </a:r>
            <a:endParaRPr lang="en-GB" dirty="0" smtClean="0"/>
          </a:p>
          <a:p>
            <a:r>
              <a:rPr lang="it-IT" dirty="0"/>
              <a:t>Just </a:t>
            </a:r>
            <a:r>
              <a:rPr lang="it-IT" dirty="0" err="1"/>
              <a:t>as</a:t>
            </a:r>
            <a:r>
              <a:rPr lang="it-IT" dirty="0"/>
              <a:t> Harry </a:t>
            </a:r>
            <a:r>
              <a:rPr lang="it-IT" dirty="0" err="1" smtClean="0"/>
              <a:t>supported</a:t>
            </a:r>
            <a:r>
              <a:rPr lang="it-IT" dirty="0" smtClean="0"/>
              <a:t> </a:t>
            </a:r>
            <a:r>
              <a:rPr lang="it-IT" dirty="0" err="1"/>
              <a:t>Snape</a:t>
            </a:r>
            <a:r>
              <a:rPr lang="it-IT" dirty="0"/>
              <a:t> </a:t>
            </a:r>
            <a:r>
              <a:rPr lang="it-IT" dirty="0" err="1"/>
              <a:t>at</a:t>
            </a:r>
            <a:r>
              <a:rPr lang="it-IT" dirty="0"/>
              <a:t> </a:t>
            </a:r>
            <a:r>
              <a:rPr lang="it-IT" dirty="0" err="1"/>
              <a:t>his</a:t>
            </a:r>
            <a:r>
              <a:rPr lang="it-IT" dirty="0"/>
              <a:t> </a:t>
            </a:r>
            <a:r>
              <a:rPr lang="it-IT" dirty="0" err="1" smtClean="0"/>
              <a:t>death</a:t>
            </a:r>
            <a:endParaRPr lang="it-IT" dirty="0" smtClean="0"/>
          </a:p>
          <a:p>
            <a:r>
              <a:rPr lang="en-GB" dirty="0">
                <a:hlinkClick r:id="rId2"/>
              </a:rPr>
              <a:t>https://www.youtube.com/watch?v=NVovWtkGbCc</a:t>
            </a:r>
            <a:endParaRPr lang="en-GB" dirty="0"/>
          </a:p>
          <a:p>
            <a:endParaRPr lang="it-IT" dirty="0"/>
          </a:p>
          <a:p>
            <a:endParaRPr lang="en-GB" dirty="0"/>
          </a:p>
          <a:p>
            <a:endParaRPr lang="en-GB" dirty="0"/>
          </a:p>
        </p:txBody>
      </p:sp>
      <p:pic>
        <p:nvPicPr>
          <p:cNvPr id="4" name="Picture 2" descr="Professor Snape and Harry Pot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0344" y="0"/>
            <a:ext cx="6061656" cy="3369271"/>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1068946" y="824248"/>
            <a:ext cx="3837905" cy="1200329"/>
          </a:xfrm>
          <a:prstGeom prst="rect">
            <a:avLst/>
          </a:prstGeom>
          <a:noFill/>
        </p:spPr>
        <p:txBody>
          <a:bodyPr wrap="square" rtlCol="0">
            <a:spAutoFit/>
          </a:bodyPr>
          <a:lstStyle/>
          <a:p>
            <a:r>
              <a:rPr lang="it-IT" sz="3600" dirty="0" err="1" smtClean="0"/>
              <a:t>Showing</a:t>
            </a:r>
            <a:r>
              <a:rPr lang="it-IT" sz="3600" dirty="0" smtClean="0"/>
              <a:t> </a:t>
            </a:r>
            <a:r>
              <a:rPr lang="it-IT" sz="3600" dirty="0" err="1" smtClean="0"/>
              <a:t>acts</a:t>
            </a:r>
            <a:r>
              <a:rPr lang="it-IT" sz="3600" dirty="0" smtClean="0"/>
              <a:t> of </a:t>
            </a:r>
            <a:r>
              <a:rPr lang="it-IT" sz="3600" dirty="0" err="1" smtClean="0"/>
              <a:t>compassion</a:t>
            </a:r>
            <a:endParaRPr lang="en-GB" sz="3600" dirty="0"/>
          </a:p>
        </p:txBody>
      </p:sp>
    </p:spTree>
    <p:extLst>
      <p:ext uri="{BB962C8B-B14F-4D97-AF65-F5344CB8AC3E}">
        <p14:creationId xmlns:p14="http://schemas.microsoft.com/office/powerpoint/2010/main" val="29579679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16983" y="365125"/>
            <a:ext cx="4545169" cy="1325563"/>
          </a:xfrm>
        </p:spPr>
        <p:txBody>
          <a:bodyPr/>
          <a:lstStyle/>
          <a:p>
            <a:r>
              <a:rPr lang="it-IT" dirty="0" err="1" smtClean="0"/>
              <a:t>Now</a:t>
            </a:r>
            <a:r>
              <a:rPr lang="it-IT" dirty="0" smtClean="0"/>
              <a:t> </a:t>
            </a:r>
            <a:r>
              <a:rPr lang="it-IT" dirty="0" err="1" smtClean="0"/>
              <a:t>it’s</a:t>
            </a:r>
            <a:r>
              <a:rPr lang="it-IT" dirty="0" smtClean="0"/>
              <a:t> </a:t>
            </a:r>
            <a:r>
              <a:rPr lang="it-IT" dirty="0" err="1" smtClean="0"/>
              <a:t>your</a:t>
            </a:r>
            <a:r>
              <a:rPr lang="it-IT" dirty="0" smtClean="0"/>
              <a:t> turn!</a:t>
            </a:r>
            <a:endParaRPr lang="en-GB" dirty="0"/>
          </a:p>
        </p:txBody>
      </p:sp>
      <p:sp>
        <p:nvSpPr>
          <p:cNvPr id="3" name="Segnaposto contenuto 2"/>
          <p:cNvSpPr>
            <a:spLocks noGrp="1"/>
          </p:cNvSpPr>
          <p:nvPr>
            <p:ph idx="1"/>
          </p:nvPr>
        </p:nvSpPr>
        <p:spPr>
          <a:xfrm>
            <a:off x="5203065" y="365125"/>
            <a:ext cx="6735651" cy="6293252"/>
          </a:xfrm>
        </p:spPr>
        <p:txBody>
          <a:bodyPr>
            <a:normAutofit fontScale="85000" lnSpcReduction="20000"/>
          </a:bodyPr>
          <a:lstStyle/>
          <a:p>
            <a:pPr marL="0" indent="0">
              <a:buNone/>
            </a:pPr>
            <a:r>
              <a:rPr lang="en-GB" dirty="0" smtClean="0"/>
              <a:t>In group of 4-5 think of a way to talk of this topic and generate acts of compassion- define your target/ define your main concern/ explain your idea</a:t>
            </a:r>
          </a:p>
          <a:p>
            <a:r>
              <a:rPr lang="en-GB" dirty="0" smtClean="0"/>
              <a:t>You can write a story/game/cartoon</a:t>
            </a:r>
          </a:p>
          <a:p>
            <a:r>
              <a:rPr lang="en-GB" dirty="0" smtClean="0"/>
              <a:t>You can record a short movie</a:t>
            </a:r>
          </a:p>
          <a:p>
            <a:r>
              <a:rPr lang="en-GB" dirty="0" smtClean="0"/>
              <a:t>You can sing a song</a:t>
            </a:r>
          </a:p>
          <a:p>
            <a:r>
              <a:rPr lang="en-GB" dirty="0" smtClean="0"/>
              <a:t>You can create a jingle</a:t>
            </a:r>
          </a:p>
          <a:p>
            <a:r>
              <a:rPr lang="en-GB" dirty="0" smtClean="0"/>
              <a:t>You can create a </a:t>
            </a:r>
            <a:r>
              <a:rPr lang="en-GB" dirty="0" err="1" smtClean="0"/>
              <a:t>questionare</a:t>
            </a:r>
            <a:endParaRPr lang="en-GB" dirty="0" smtClean="0"/>
          </a:p>
          <a:p>
            <a:r>
              <a:rPr lang="en-GB" dirty="0" smtClean="0"/>
              <a:t> you can create a story on Instagram</a:t>
            </a:r>
          </a:p>
          <a:p>
            <a:r>
              <a:rPr lang="en-GB" dirty="0" smtClean="0"/>
              <a:t>you can draw your t-shirt</a:t>
            </a:r>
          </a:p>
          <a:p>
            <a:pPr marL="0" indent="0">
              <a:buNone/>
            </a:pPr>
            <a:endParaRPr lang="en-GB" dirty="0" smtClean="0"/>
          </a:p>
          <a:p>
            <a:pPr marL="0" indent="0">
              <a:buNone/>
            </a:pPr>
            <a:r>
              <a:rPr lang="en-GB" dirty="0" smtClean="0"/>
              <a:t>Each of you need to write a short essay 120-150 words on «Harry Potter’s Saga» and Bullying</a:t>
            </a:r>
          </a:p>
          <a:p>
            <a:r>
              <a:rPr lang="en-GB" dirty="0" smtClean="0"/>
              <a:t>a short introduction on bullying- </a:t>
            </a:r>
          </a:p>
          <a:p>
            <a:r>
              <a:rPr lang="en-GB" dirty="0" smtClean="0"/>
              <a:t>where the theme was mentioned- </a:t>
            </a:r>
          </a:p>
          <a:p>
            <a:r>
              <a:rPr lang="en-GB" dirty="0" smtClean="0"/>
              <a:t>how it was dealt </a:t>
            </a:r>
          </a:p>
          <a:p>
            <a:r>
              <a:rPr lang="en-GB" dirty="0" smtClean="0"/>
              <a:t>a personal conclusion</a:t>
            </a:r>
          </a:p>
          <a:p>
            <a:endParaRPr lang="it-IT" dirty="0"/>
          </a:p>
          <a:p>
            <a:endParaRPr lang="it-IT" dirty="0" smtClean="0"/>
          </a:p>
          <a:p>
            <a:pPr marL="0" indent="0">
              <a:buNone/>
            </a:pPr>
            <a:endParaRPr lang="en-GB" dirty="0"/>
          </a:p>
        </p:txBody>
      </p:sp>
    </p:spTree>
    <p:extLst>
      <p:ext uri="{BB962C8B-B14F-4D97-AF65-F5344CB8AC3E}">
        <p14:creationId xmlns:p14="http://schemas.microsoft.com/office/powerpoint/2010/main" val="318056264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1967</TotalTime>
  <Words>887</Words>
  <Application>Microsoft Office PowerPoint</Application>
  <PresentationFormat>Widescreen</PresentationFormat>
  <Paragraphs>99</Paragraphs>
  <Slides>12</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12</vt:i4>
      </vt:variant>
    </vt:vector>
  </HeadingPairs>
  <TitlesOfParts>
    <vt:vector size="17" baseType="lpstr">
      <vt:lpstr>Arial</vt:lpstr>
      <vt:lpstr>Calibri</vt:lpstr>
      <vt:lpstr>Calibri Light</vt:lpstr>
      <vt:lpstr>Helvetica Neue</vt:lpstr>
      <vt:lpstr>Tema di Office</vt:lpstr>
      <vt:lpstr>Bullying in Harry Potter</vt:lpstr>
      <vt:lpstr>Presentazione standard di PowerPoint</vt:lpstr>
      <vt:lpstr>Which are the main Reasons for Bullying?</vt:lpstr>
      <vt:lpstr>Presentazione standard di PowerPoint</vt:lpstr>
      <vt:lpstr>Being bullied by others</vt:lpstr>
      <vt:lpstr>Harry Potter and the Sorcerer’s Stone. Potter and Dudley</vt:lpstr>
      <vt:lpstr>Presentazione standard di PowerPoint</vt:lpstr>
      <vt:lpstr>Harry Potter vs Draco Malfoy</vt:lpstr>
      <vt:lpstr>Presentazione standard di PowerPoint</vt:lpstr>
      <vt:lpstr>Presentazione standard di PowerPoint</vt:lpstr>
      <vt:lpstr>Presentazione standard di PowerPoint</vt:lpstr>
      <vt:lpstr>Now it’s your turn!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Bullism and cyberbullism</dc:title>
  <dc:creator>Cinzia Tizzi</dc:creator>
  <cp:lastModifiedBy>Cinzia Tizzi</cp:lastModifiedBy>
  <cp:revision>38</cp:revision>
  <dcterms:created xsi:type="dcterms:W3CDTF">2019-10-15T16:46:22Z</dcterms:created>
  <dcterms:modified xsi:type="dcterms:W3CDTF">2020-01-16T15:19:01Z</dcterms:modified>
</cp:coreProperties>
</file>