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61" r:id="rId3"/>
    <p:sldId id="262" r:id="rId4"/>
    <p:sldId id="257" r:id="rId5"/>
    <p:sldId id="260" r:id="rId6"/>
    <p:sldId id="263" r:id="rId7"/>
    <p:sldId id="258" r:id="rId8"/>
    <p:sldId id="259"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2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bg-BG"/>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4B163C-0BCF-42DF-8EEA-220C5C175920}" type="datetimeFigureOut">
              <a:rPr lang="bg-BG" smtClean="0"/>
              <a:t>13.12.2017 г.</a:t>
            </a:fld>
            <a:endParaRPr lang="bg-BG"/>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bg-BG"/>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bg-BG"/>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BF70A4-3639-4904-ABE4-235EA344F3E3}" type="slidenum">
              <a:rPr lang="bg-BG" smtClean="0"/>
              <a:t>‹#›</a:t>
            </a:fld>
            <a:endParaRPr lang="bg-BG"/>
          </a:p>
        </p:txBody>
      </p:sp>
    </p:spTree>
    <p:extLst>
      <p:ext uri="{BB962C8B-B14F-4D97-AF65-F5344CB8AC3E}">
        <p14:creationId xmlns:p14="http://schemas.microsoft.com/office/powerpoint/2010/main" val="2874959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bg-BG" dirty="0"/>
          </a:p>
        </p:txBody>
      </p:sp>
      <p:sp>
        <p:nvSpPr>
          <p:cNvPr id="4" name="Slide Number Placeholder 3"/>
          <p:cNvSpPr>
            <a:spLocks noGrp="1"/>
          </p:cNvSpPr>
          <p:nvPr>
            <p:ph type="sldNum" sz="quarter" idx="10"/>
          </p:nvPr>
        </p:nvSpPr>
        <p:spPr/>
        <p:txBody>
          <a:bodyPr/>
          <a:lstStyle/>
          <a:p>
            <a:fld id="{C4BF70A4-3639-4904-ABE4-235EA344F3E3}" type="slidenum">
              <a:rPr lang="bg-BG" smtClean="0"/>
              <a:t>11</a:t>
            </a:fld>
            <a:endParaRPr lang="bg-BG"/>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12/13/2017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Times New Roman" pitchFamily="18" charset="0"/>
                <a:cs typeface="Times New Roman" pitchFamily="18" charset="0"/>
              </a:rPr>
              <a:t>Christmas Season traditions </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in my country and town</a:t>
            </a:r>
            <a:endParaRPr lang="bg-BG" sz="3600" dirty="0">
              <a:latin typeface="Times New Roman" pitchFamily="18" charset="0"/>
              <a:cs typeface="Times New Roman" pitchFamily="18" charset="0"/>
            </a:endParaRPr>
          </a:p>
        </p:txBody>
      </p:sp>
      <p:pic>
        <p:nvPicPr>
          <p:cNvPr id="4" name="Content Placeholder 3" descr="1-koleda (2).jpg"/>
          <p:cNvPicPr>
            <a:picLocks noGrp="1" noChangeAspect="1"/>
          </p:cNvPicPr>
          <p:nvPr>
            <p:ph idx="1"/>
          </p:nvPr>
        </p:nvPicPr>
        <p:blipFill>
          <a:blip r:embed="rId2" cstate="print"/>
          <a:stretch>
            <a:fillRect/>
          </a:stretch>
        </p:blipFill>
        <p:spPr>
          <a:xfrm>
            <a:off x="1600200" y="2133600"/>
            <a:ext cx="5791200" cy="3425031"/>
          </a:xfrm>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normAutofit/>
          </a:bodyPr>
          <a:lstStyle/>
          <a:p>
            <a:pPr algn="ctr"/>
            <a:r>
              <a:rPr lang="bg-BG" sz="2000" dirty="0" smtClean="0">
                <a:solidFill>
                  <a:schemeClr val="accent6">
                    <a:lumMod val="50000"/>
                  </a:schemeClr>
                </a:solidFill>
              </a:rPr>
              <a:t>As in other countries, a Christmas tree is typically set up and the whole house is decorated. The local name of Santa Claus is Djado Koleda </a:t>
            </a:r>
            <a:r>
              <a:rPr lang="en-US" sz="2000" dirty="0" smtClean="0">
                <a:solidFill>
                  <a:schemeClr val="accent6">
                    <a:lumMod val="50000"/>
                  </a:schemeClr>
                </a:solidFill>
              </a:rPr>
              <a:t/>
            </a:r>
            <a:br>
              <a:rPr lang="en-US" sz="2000" dirty="0" smtClean="0">
                <a:solidFill>
                  <a:schemeClr val="accent6">
                    <a:lumMod val="50000"/>
                  </a:schemeClr>
                </a:solidFill>
              </a:rPr>
            </a:br>
            <a:r>
              <a:rPr lang="bg-BG" sz="2000" dirty="0" smtClean="0">
                <a:solidFill>
                  <a:schemeClr val="accent6">
                    <a:lumMod val="50000"/>
                  </a:schemeClr>
                </a:solidFill>
              </a:rPr>
              <a:t>(or ‘Grandfather Christmas’).</a:t>
            </a:r>
            <a:endParaRPr lang="bg-BG" sz="2000" dirty="0">
              <a:solidFill>
                <a:schemeClr val="accent6">
                  <a:lumMod val="50000"/>
                </a:schemeClr>
              </a:solidFill>
              <a:latin typeface="Times New Roman" pitchFamily="18" charset="0"/>
              <a:cs typeface="Times New Roman" pitchFamily="18" charset="0"/>
            </a:endParaRPr>
          </a:p>
        </p:txBody>
      </p:sp>
      <p:pic>
        <p:nvPicPr>
          <p:cNvPr id="4" name="Content Placeholder 3" descr="2-koleda.jpg"/>
          <p:cNvPicPr>
            <a:picLocks noGrp="1" noChangeAspect="1"/>
          </p:cNvPicPr>
          <p:nvPr>
            <p:ph idx="1"/>
          </p:nvPr>
        </p:nvPicPr>
        <p:blipFill>
          <a:blip r:embed="rId2" cstate="print"/>
          <a:stretch>
            <a:fillRect/>
          </a:stretch>
        </p:blipFill>
        <p:spPr>
          <a:xfrm>
            <a:off x="1645708" y="1935163"/>
            <a:ext cx="5852583" cy="4389437"/>
          </a:xfr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sz="2800" dirty="0" smtClean="0">
                <a:solidFill>
                  <a:schemeClr val="bg2">
                    <a:lumMod val="25000"/>
                  </a:schemeClr>
                </a:solidFill>
                <a:latin typeface="Times New Roman" pitchFamily="18" charset="0"/>
                <a:cs typeface="Times New Roman" pitchFamily="18" charset="0"/>
              </a:rPr>
              <a:t>Christmas Eve</a:t>
            </a:r>
            <a:r>
              <a:rPr lang="en-US" sz="2800" dirty="0" smtClean="0">
                <a:solidFill>
                  <a:schemeClr val="bg2">
                    <a:lumMod val="25000"/>
                  </a:schemeClr>
                </a:solidFill>
                <a:latin typeface="Times New Roman" pitchFamily="18" charset="0"/>
                <a:cs typeface="Times New Roman" pitchFamily="18" charset="0"/>
              </a:rPr>
              <a:t/>
            </a:r>
            <a:br>
              <a:rPr lang="en-US" sz="2800" dirty="0" smtClean="0">
                <a:solidFill>
                  <a:schemeClr val="bg2">
                    <a:lumMod val="25000"/>
                  </a:schemeClr>
                </a:solidFill>
                <a:latin typeface="Times New Roman" pitchFamily="18" charset="0"/>
                <a:cs typeface="Times New Roman" pitchFamily="18" charset="0"/>
              </a:rPr>
            </a:br>
            <a:endParaRPr lang="bg-BG" sz="2800" dirty="0"/>
          </a:p>
        </p:txBody>
      </p:sp>
      <p:sp>
        <p:nvSpPr>
          <p:cNvPr id="3" name="Text Placeholder 2"/>
          <p:cNvSpPr>
            <a:spLocks noGrp="1"/>
          </p:cNvSpPr>
          <p:nvPr>
            <p:ph type="body" idx="2"/>
          </p:nvPr>
        </p:nvSpPr>
        <p:spPr/>
        <p:txBody>
          <a:bodyPr>
            <a:normAutofit/>
          </a:bodyPr>
          <a:lstStyle/>
          <a:p>
            <a:r>
              <a:rPr lang="en-US" sz="2800" dirty="0" smtClean="0">
                <a:latin typeface="Times New Roman" pitchFamily="18" charset="0"/>
                <a:cs typeface="Times New Roman" pitchFamily="18" charset="0"/>
              </a:rPr>
              <a:t>We decorate our houses with pine sticks, tinsels, Christmas lights, but there is also a special place for the family icons – a Holy Image.</a:t>
            </a:r>
            <a:endParaRPr lang="bg-BG" sz="2800" dirty="0">
              <a:latin typeface="Times New Roman" pitchFamily="18" charset="0"/>
              <a:cs typeface="Times New Roman" pitchFamily="18" charset="0"/>
            </a:endParaRPr>
          </a:p>
        </p:txBody>
      </p:sp>
      <p:pic>
        <p:nvPicPr>
          <p:cNvPr id="7" name="Content Placeholder 6" descr="13-12-24-46205_1.jpg"/>
          <p:cNvPicPr>
            <a:picLocks noGrp="1" noChangeAspect="1"/>
          </p:cNvPicPr>
          <p:nvPr>
            <p:ph sz="half" idx="1"/>
          </p:nvPr>
        </p:nvPicPr>
        <p:blipFill>
          <a:blip r:embed="rId2" cstate="print"/>
          <a:stretch>
            <a:fillRect/>
          </a:stretch>
        </p:blipFill>
        <p:spPr>
          <a:xfrm>
            <a:off x="3962400" y="1828800"/>
            <a:ext cx="3978275" cy="3276600"/>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2743200" cy="1162050"/>
          </a:xfrm>
        </p:spPr>
        <p:txBody>
          <a:bodyPr/>
          <a:lstStyle/>
          <a:p>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bg-BG" sz="2800" dirty="0" smtClean="0">
                <a:solidFill>
                  <a:schemeClr val="bg2">
                    <a:lumMod val="25000"/>
                  </a:schemeClr>
                </a:solidFill>
                <a:latin typeface="Times New Roman" pitchFamily="18" charset="0"/>
                <a:cs typeface="Times New Roman" pitchFamily="18" charset="0"/>
              </a:rPr>
              <a:t>Christmas Eve</a:t>
            </a:r>
            <a:r>
              <a:rPr lang="en-US" sz="2800" dirty="0" smtClean="0">
                <a:solidFill>
                  <a:schemeClr val="bg2">
                    <a:lumMod val="25000"/>
                  </a:schemeClr>
                </a:solidFill>
                <a:latin typeface="Times New Roman" pitchFamily="18" charset="0"/>
                <a:cs typeface="Times New Roman" pitchFamily="18" charset="0"/>
              </a:rPr>
              <a:t/>
            </a:r>
            <a:br>
              <a:rPr lang="en-US" sz="2800" dirty="0" smtClean="0">
                <a:solidFill>
                  <a:schemeClr val="bg2">
                    <a:lumMod val="25000"/>
                  </a:schemeClr>
                </a:solidFill>
                <a:latin typeface="Times New Roman" pitchFamily="18" charset="0"/>
                <a:cs typeface="Times New Roman" pitchFamily="18" charset="0"/>
              </a:rPr>
            </a:br>
            <a:endParaRPr lang="bg-BG" dirty="0">
              <a:solidFill>
                <a:schemeClr val="bg2">
                  <a:lumMod val="25000"/>
                </a:schemeClr>
              </a:solidFill>
            </a:endParaRPr>
          </a:p>
        </p:txBody>
      </p:sp>
      <p:sp>
        <p:nvSpPr>
          <p:cNvPr id="3" name="Text Placeholder 2"/>
          <p:cNvSpPr>
            <a:spLocks noGrp="1"/>
          </p:cNvSpPr>
          <p:nvPr>
            <p:ph type="body" idx="2"/>
          </p:nvPr>
        </p:nvSpPr>
        <p:spPr>
          <a:xfrm>
            <a:off x="762000" y="1676400"/>
            <a:ext cx="2743200" cy="4572000"/>
          </a:xfrm>
        </p:spPr>
        <p:txBody>
          <a:bodyPr>
            <a:normAutofit fontScale="92500" lnSpcReduction="20000"/>
          </a:bodyPr>
          <a:lstStyle/>
          <a:p>
            <a:r>
              <a:rPr lang="bg-BG" sz="2600" dirty="0" smtClean="0">
                <a:latin typeface="Times New Roman" pitchFamily="18" charset="0"/>
                <a:cs typeface="Times New Roman" pitchFamily="18" charset="0"/>
              </a:rPr>
              <a:t>In Bulgaria,</a:t>
            </a:r>
            <a:endParaRPr lang="en-US" sz="2600" dirty="0" smtClean="0">
              <a:latin typeface="Times New Roman" pitchFamily="18" charset="0"/>
              <a:cs typeface="Times New Roman" pitchFamily="18" charset="0"/>
            </a:endParaRPr>
          </a:p>
          <a:p>
            <a:r>
              <a:rPr lang="bg-BG" sz="2600" dirty="0" smtClean="0">
                <a:latin typeface="Times New Roman" pitchFamily="18" charset="0"/>
                <a:cs typeface="Times New Roman" pitchFamily="18" charset="0"/>
              </a:rPr>
              <a:t> Christmas (Koleda,</a:t>
            </a:r>
            <a:r>
              <a:rPr lang="en-US" sz="2600" dirty="0" smtClean="0">
                <a:latin typeface="Times New Roman" pitchFamily="18" charset="0"/>
                <a:cs typeface="Times New Roman" pitchFamily="18" charset="0"/>
              </a:rPr>
              <a:t> </a:t>
            </a:r>
            <a:r>
              <a:rPr lang="bg-BG" sz="2600" dirty="0" smtClean="0">
                <a:latin typeface="Times New Roman" pitchFamily="18" charset="0"/>
                <a:cs typeface="Times New Roman" pitchFamily="18" charset="0"/>
              </a:rPr>
              <a:t>or more formally ‘Nativity of Jesus’) is celebrated on 25 December and is preceded by Christmas Eve </a:t>
            </a:r>
            <a:r>
              <a:rPr lang="en-US" sz="2600" dirty="0" smtClean="0">
                <a:latin typeface="Times New Roman" pitchFamily="18" charset="0"/>
                <a:cs typeface="Times New Roman" pitchFamily="18" charset="0"/>
              </a:rPr>
              <a:t>(</a:t>
            </a:r>
            <a:r>
              <a:rPr lang="bg-BG" sz="2600" dirty="0" smtClean="0">
                <a:latin typeface="Times New Roman" pitchFamily="18" charset="0"/>
                <a:cs typeface="Times New Roman" pitchFamily="18" charset="0"/>
              </a:rPr>
              <a:t>Badni vecher). </a:t>
            </a:r>
            <a:endParaRPr lang="en-US" sz="2600" dirty="0" smtClean="0">
              <a:latin typeface="Times New Roman" pitchFamily="18" charset="0"/>
              <a:cs typeface="Times New Roman" pitchFamily="18" charset="0"/>
            </a:endParaRPr>
          </a:p>
          <a:p>
            <a:r>
              <a:rPr lang="bg-BG" sz="2600" dirty="0" smtClean="0">
                <a:latin typeface="Times New Roman" pitchFamily="18" charset="0"/>
                <a:cs typeface="Times New Roman" pitchFamily="18" charset="0"/>
              </a:rPr>
              <a:t>Traditionally, only an odd number of simple dishes are prepared on that evening.</a:t>
            </a:r>
            <a:endParaRPr lang="en-US" sz="2600" dirty="0" smtClean="0">
              <a:latin typeface="Times New Roman" pitchFamily="18" charset="0"/>
              <a:cs typeface="Times New Roman" pitchFamily="18" charset="0"/>
            </a:endParaRPr>
          </a:p>
          <a:p>
            <a:r>
              <a:rPr lang="bg-BG" sz="1900" dirty="0" smtClean="0">
                <a:latin typeface="Times New Roman" pitchFamily="18" charset="0"/>
                <a:cs typeface="Times New Roman" pitchFamily="18" charset="0"/>
              </a:rPr>
              <a:t> </a:t>
            </a:r>
          </a:p>
          <a:p>
            <a:endParaRPr lang="bg-BG" dirty="0"/>
          </a:p>
        </p:txBody>
      </p:sp>
      <p:pic>
        <p:nvPicPr>
          <p:cNvPr id="6" name="Content Placeholder 5" descr="bydni-vecher-1.jpg"/>
          <p:cNvPicPr>
            <a:picLocks noGrp="1" noChangeAspect="1"/>
          </p:cNvPicPr>
          <p:nvPr>
            <p:ph sz="half" idx="1"/>
          </p:nvPr>
        </p:nvPicPr>
        <p:blipFill>
          <a:blip r:embed="rId2" cstate="print"/>
          <a:stretch>
            <a:fillRect/>
          </a:stretch>
        </p:blipFill>
        <p:spPr>
          <a:xfrm>
            <a:off x="3575050" y="1676400"/>
            <a:ext cx="5111750" cy="396240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2057400"/>
          </a:xfrm>
        </p:spPr>
        <p:txBody>
          <a:bodyPr>
            <a:noAutofit/>
          </a:bodyPr>
          <a:lstStyle/>
          <a:p>
            <a:r>
              <a:rPr lang="en-US" sz="2400" dirty="0" smtClean="0">
                <a:solidFill>
                  <a:schemeClr val="bg2">
                    <a:lumMod val="25000"/>
                  </a:schemeClr>
                </a:solidFill>
                <a:latin typeface="Times New Roman" pitchFamily="18" charset="0"/>
                <a:cs typeface="Times New Roman" pitchFamily="18" charset="0"/>
              </a:rPr>
              <a:t>A</a:t>
            </a:r>
            <a:r>
              <a:rPr lang="bg-BG" sz="2400" dirty="0" smtClean="0">
                <a:solidFill>
                  <a:schemeClr val="bg2">
                    <a:lumMod val="25000"/>
                  </a:schemeClr>
                </a:solidFill>
                <a:latin typeface="Times New Roman" pitchFamily="18" charset="0"/>
                <a:cs typeface="Times New Roman" pitchFamily="18" charset="0"/>
              </a:rPr>
              <a:t> traditional round loaf or pita</a:t>
            </a:r>
            <a:r>
              <a:rPr lang="en-US" sz="2400" dirty="0" smtClean="0">
                <a:solidFill>
                  <a:schemeClr val="bg2">
                    <a:lumMod val="25000"/>
                  </a:schemeClr>
                </a:solidFill>
                <a:latin typeface="Times New Roman" pitchFamily="18" charset="0"/>
                <a:cs typeface="Times New Roman" pitchFamily="18" charset="0"/>
              </a:rPr>
              <a:t> is usually the center of the table.</a:t>
            </a:r>
            <a:r>
              <a:rPr lang="bg-BG" sz="2400" dirty="0" smtClean="0">
                <a:solidFill>
                  <a:schemeClr val="bg2">
                    <a:lumMod val="25000"/>
                  </a:schemeClr>
                </a:solidFill>
                <a:latin typeface="Times New Roman" pitchFamily="18" charset="0"/>
                <a:cs typeface="Times New Roman" pitchFamily="18" charset="0"/>
              </a:rPr>
              <a:t> The pita is broken into pieces by the head of the family, and a piece is given to each family member, a valuable possession, and a piece for God. A coin is hidden inside the pita and whoever gets the coin will have luck, health and prosperity in the coming year.</a:t>
            </a:r>
            <a:r>
              <a:rPr lang="bg-BG" sz="2400" dirty="0" smtClean="0"/>
              <a:t/>
            </a:r>
            <a:br>
              <a:rPr lang="bg-BG" sz="2400" dirty="0" smtClean="0"/>
            </a:br>
            <a:endParaRPr lang="bg-BG" sz="2400" dirty="0">
              <a:latin typeface="Times New Roman" pitchFamily="18" charset="0"/>
              <a:cs typeface="Times New Roman" pitchFamily="18" charset="0"/>
            </a:endParaRPr>
          </a:p>
        </p:txBody>
      </p:sp>
      <p:pic>
        <p:nvPicPr>
          <p:cNvPr id="5" name="Content Placeholder 4" descr="images (3).jpg"/>
          <p:cNvPicPr>
            <a:picLocks noGrp="1" noChangeAspect="1"/>
          </p:cNvPicPr>
          <p:nvPr>
            <p:ph sz="half" idx="1"/>
          </p:nvPr>
        </p:nvPicPr>
        <p:blipFill>
          <a:blip r:embed="rId2" cstate="print"/>
          <a:stretch>
            <a:fillRect/>
          </a:stretch>
        </p:blipFill>
        <p:spPr>
          <a:xfrm>
            <a:off x="1166812" y="2590801"/>
            <a:ext cx="2871788" cy="2418556"/>
          </a:xfrm>
        </p:spPr>
      </p:pic>
      <p:pic>
        <p:nvPicPr>
          <p:cNvPr id="8" name="Content Placeholder 7" descr="images (5).jpg"/>
          <p:cNvPicPr>
            <a:picLocks noGrp="1" noChangeAspect="1"/>
          </p:cNvPicPr>
          <p:nvPr>
            <p:ph sz="half" idx="2"/>
          </p:nvPr>
        </p:nvPicPr>
        <p:blipFill>
          <a:blip r:embed="rId3" cstate="print"/>
          <a:stretch>
            <a:fillRect/>
          </a:stretch>
        </p:blipFill>
        <p:spPr>
          <a:xfrm>
            <a:off x="4648200" y="2667000"/>
            <a:ext cx="3048000" cy="2362200"/>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g-BG" sz="2400" dirty="0" smtClean="0">
                <a:solidFill>
                  <a:schemeClr val="bg2">
                    <a:lumMod val="25000"/>
                  </a:schemeClr>
                </a:solidFill>
                <a:latin typeface="Times New Roman" pitchFamily="18" charset="0"/>
                <a:cs typeface="Times New Roman" pitchFamily="18" charset="0"/>
              </a:rPr>
              <a:t>Christmas Eve</a:t>
            </a:r>
            <a:r>
              <a:rPr lang="en-US" sz="2400" dirty="0" smtClean="0">
                <a:solidFill>
                  <a:schemeClr val="bg2">
                    <a:lumMod val="25000"/>
                  </a:schemeClr>
                </a:solidFill>
                <a:latin typeface="Times New Roman" pitchFamily="18" charset="0"/>
                <a:cs typeface="Times New Roman" pitchFamily="18" charset="0"/>
              </a:rPr>
              <a:t/>
            </a:r>
            <a:br>
              <a:rPr lang="en-US" sz="2400" dirty="0" smtClean="0">
                <a:solidFill>
                  <a:schemeClr val="bg2">
                    <a:lumMod val="25000"/>
                  </a:schemeClr>
                </a:solidFill>
                <a:latin typeface="Times New Roman" pitchFamily="18" charset="0"/>
                <a:cs typeface="Times New Roman" pitchFamily="18" charset="0"/>
              </a:rPr>
            </a:br>
            <a:endParaRPr lang="bg-BG" dirty="0"/>
          </a:p>
        </p:txBody>
      </p:sp>
      <p:sp>
        <p:nvSpPr>
          <p:cNvPr id="3" name="Text Placeholder 2"/>
          <p:cNvSpPr>
            <a:spLocks noGrp="1"/>
          </p:cNvSpPr>
          <p:nvPr>
            <p:ph type="body" idx="2"/>
          </p:nvPr>
        </p:nvSpPr>
        <p:spPr/>
        <p:txBody>
          <a:bodyPr>
            <a:normAutofit/>
          </a:bodyPr>
          <a:lstStyle/>
          <a:p>
            <a:r>
              <a:rPr lang="en-US" sz="2800" dirty="0" smtClean="0">
                <a:solidFill>
                  <a:srgbClr val="C00000"/>
                </a:solidFill>
                <a:latin typeface="Times New Roman" pitchFamily="18" charset="0"/>
                <a:cs typeface="Times New Roman" pitchFamily="18" charset="0"/>
              </a:rPr>
              <a:t>After the dinner everyone has to choose a whole walnut. Then we brake it, and if it is full and fresh, our year will be rich and </a:t>
            </a:r>
            <a:r>
              <a:rPr lang="en-US" sz="2800" dirty="0" err="1" smtClean="0">
                <a:solidFill>
                  <a:srgbClr val="C00000"/>
                </a:solidFill>
                <a:latin typeface="Times New Roman" pitchFamily="18" charset="0"/>
                <a:cs typeface="Times New Roman" pitchFamily="18" charset="0"/>
              </a:rPr>
              <a:t>healty</a:t>
            </a:r>
            <a:r>
              <a:rPr lang="en-US" sz="2800" dirty="0" smtClean="0">
                <a:solidFill>
                  <a:srgbClr val="C00000"/>
                </a:solidFill>
                <a:latin typeface="Times New Roman" pitchFamily="18" charset="0"/>
                <a:cs typeface="Times New Roman" pitchFamily="18" charset="0"/>
              </a:rPr>
              <a:t>!</a:t>
            </a:r>
            <a:endParaRPr lang="bg-BG" sz="2800" dirty="0">
              <a:solidFill>
                <a:srgbClr val="C00000"/>
              </a:solidFill>
              <a:latin typeface="Times New Roman" pitchFamily="18" charset="0"/>
              <a:cs typeface="Times New Roman" pitchFamily="18" charset="0"/>
            </a:endParaRPr>
          </a:p>
        </p:txBody>
      </p:sp>
      <p:pic>
        <p:nvPicPr>
          <p:cNvPr id="5" name="Content Placeholder 4" descr="christmas eve.jpg"/>
          <p:cNvPicPr>
            <a:picLocks noGrp="1" noChangeAspect="1"/>
          </p:cNvPicPr>
          <p:nvPr>
            <p:ph sz="half" idx="1"/>
          </p:nvPr>
        </p:nvPicPr>
        <p:blipFill>
          <a:blip r:embed="rId2" cstate="print"/>
          <a:stretch>
            <a:fillRect/>
          </a:stretch>
        </p:blipFill>
        <p:spPr>
          <a:xfrm>
            <a:off x="3581400" y="1828800"/>
            <a:ext cx="5080000" cy="340360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bg-BG" sz="2800" dirty="0" smtClean="0">
                <a:latin typeface="Times New Roman" pitchFamily="18" charset="0"/>
                <a:cs typeface="Times New Roman" pitchFamily="18" charset="0"/>
              </a:rPr>
              <a:t>Christmas Eve</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endParaRPr lang="bg-BG" dirty="0"/>
          </a:p>
        </p:txBody>
      </p:sp>
      <p:sp>
        <p:nvSpPr>
          <p:cNvPr id="3" name="Text Placeholder 2"/>
          <p:cNvSpPr>
            <a:spLocks noGrp="1"/>
          </p:cNvSpPr>
          <p:nvPr>
            <p:ph type="body" idx="2"/>
          </p:nvPr>
        </p:nvSpPr>
        <p:spPr/>
        <p:txBody>
          <a:bodyPr>
            <a:noAutofit/>
          </a:bodyPr>
          <a:lstStyle/>
          <a:p>
            <a:r>
              <a:rPr lang="bg-BG" sz="2400" dirty="0" smtClean="0">
                <a:latin typeface="Times New Roman" pitchFamily="18" charset="0"/>
                <a:cs typeface="Times New Roman" pitchFamily="18" charset="0"/>
              </a:rPr>
              <a:t>On that day, a Badnik (which comes from the word ‘future’), namely a log from a young, strong oak tree is brought into the house and placed in the fire. The Badnik is a symbol of people’s hope that the night will bring prosperity to the home in the future.</a:t>
            </a:r>
            <a:endParaRPr lang="bg-BG" sz="2400" dirty="0"/>
          </a:p>
        </p:txBody>
      </p:sp>
      <p:pic>
        <p:nvPicPr>
          <p:cNvPr id="5" name="Content Placeholder 4" descr="32.jpeg"/>
          <p:cNvPicPr>
            <a:picLocks noGrp="1" noChangeAspect="1"/>
          </p:cNvPicPr>
          <p:nvPr>
            <p:ph sz="half" idx="1"/>
          </p:nvPr>
        </p:nvPicPr>
        <p:blipFill>
          <a:blip r:embed="rId2" cstate="print"/>
          <a:stretch>
            <a:fillRect/>
          </a:stretch>
        </p:blipFill>
        <p:spPr>
          <a:xfrm>
            <a:off x="3886200" y="1981200"/>
            <a:ext cx="4038599" cy="358140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2000" dirty="0" smtClean="0">
                <a:solidFill>
                  <a:schemeClr val="bg2">
                    <a:lumMod val="25000"/>
                  </a:schemeClr>
                </a:solidFill>
                <a:latin typeface="Times New Roman" pitchFamily="18" charset="0"/>
                <a:cs typeface="Times New Roman" pitchFamily="18" charset="0"/>
              </a:rPr>
              <a:t>One of</a:t>
            </a:r>
            <a:r>
              <a:rPr lang="bg-BG" sz="2000" dirty="0" smtClean="0">
                <a:solidFill>
                  <a:schemeClr val="bg2">
                    <a:lumMod val="25000"/>
                  </a:schemeClr>
                </a:solidFill>
                <a:latin typeface="Times New Roman" pitchFamily="18" charset="0"/>
                <a:cs typeface="Times New Roman" pitchFamily="18" charset="0"/>
              </a:rPr>
              <a:t> the Bulgarian Christmas traditions is koleduvane. It involves men carollers (koledari) visiting the neighbouring houses from midnight on Christmas Eve, singing carols to wish health, happiness and prosperity.</a:t>
            </a:r>
            <a:r>
              <a:rPr lang="en-US" sz="2000" dirty="0" smtClean="0">
                <a:solidFill>
                  <a:schemeClr val="bg2">
                    <a:lumMod val="25000"/>
                  </a:schemeClr>
                </a:solidFill>
                <a:latin typeface="Times New Roman" pitchFamily="18" charset="0"/>
                <a:cs typeface="Times New Roman" pitchFamily="18" charset="0"/>
              </a:rPr>
              <a:t>Everyone is waiting for them!</a:t>
            </a:r>
            <a:endParaRPr lang="bg-BG" sz="2000" dirty="0">
              <a:solidFill>
                <a:schemeClr val="bg2">
                  <a:lumMod val="25000"/>
                </a:schemeClr>
              </a:solidFill>
              <a:latin typeface="Times New Roman" pitchFamily="18" charset="0"/>
              <a:cs typeface="Times New Roman" pitchFamily="18" charset="0"/>
            </a:endParaRPr>
          </a:p>
        </p:txBody>
      </p:sp>
      <p:pic>
        <p:nvPicPr>
          <p:cNvPr id="6" name="Content Placeholder 5" descr="IMG_5669.jpg"/>
          <p:cNvPicPr>
            <a:picLocks noGrp="1" noChangeAspect="1"/>
          </p:cNvPicPr>
          <p:nvPr>
            <p:ph sz="half" idx="2"/>
          </p:nvPr>
        </p:nvPicPr>
        <p:blipFill>
          <a:blip r:embed="rId2" cstate="print"/>
          <a:stretch>
            <a:fillRect/>
          </a:stretch>
        </p:blipFill>
        <p:spPr>
          <a:xfrm>
            <a:off x="4648200" y="2209800"/>
            <a:ext cx="4038600" cy="3810000"/>
          </a:xfrm>
        </p:spPr>
      </p:pic>
      <p:pic>
        <p:nvPicPr>
          <p:cNvPr id="12" name="Content Placeholder 11" descr="b0abd3520737ca696495ac25e48509d9.jpg"/>
          <p:cNvPicPr>
            <a:picLocks noGrp="1" noChangeAspect="1"/>
          </p:cNvPicPr>
          <p:nvPr>
            <p:ph sz="half" idx="1"/>
          </p:nvPr>
        </p:nvPicPr>
        <p:blipFill>
          <a:blip r:embed="rId3" cstate="print"/>
          <a:stretch>
            <a:fillRect/>
          </a:stretch>
        </p:blipFill>
        <p:spPr>
          <a:xfrm>
            <a:off x="457200" y="2438400"/>
            <a:ext cx="3962400" cy="33528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solidFill>
                  <a:srgbClr val="FF0000"/>
                </a:solidFill>
                <a:latin typeface="Times New Roman" pitchFamily="18" charset="0"/>
                <a:cs typeface="Times New Roman" pitchFamily="18" charset="0"/>
              </a:rPr>
              <a:t>On Christmas Day all members of the family gather together and celebrate Christmas. The Christmas table have to be rich and  there are two traditional meals: cabbage </a:t>
            </a:r>
            <a:r>
              <a:rPr lang="en-US" sz="2000" dirty="0" err="1" smtClean="0">
                <a:solidFill>
                  <a:srgbClr val="FF0000"/>
                </a:solidFill>
                <a:latin typeface="Times New Roman" pitchFamily="18" charset="0"/>
                <a:cs typeface="Times New Roman" pitchFamily="18" charset="0"/>
              </a:rPr>
              <a:t>sarma</a:t>
            </a:r>
            <a:r>
              <a:rPr lang="en-US" sz="2000" dirty="0" smtClean="0">
                <a:solidFill>
                  <a:srgbClr val="FF0000"/>
                </a:solidFill>
                <a:latin typeface="Times New Roman" pitchFamily="18" charset="0"/>
                <a:cs typeface="Times New Roman" pitchFamily="18" charset="0"/>
              </a:rPr>
              <a:t> with meat and roasted pork.</a:t>
            </a:r>
            <a:endParaRPr lang="bg-BG" sz="2000" dirty="0">
              <a:solidFill>
                <a:srgbClr val="FF0000"/>
              </a:solidFill>
              <a:latin typeface="Times New Roman" pitchFamily="18" charset="0"/>
              <a:cs typeface="Times New Roman" pitchFamily="18" charset="0"/>
            </a:endParaRPr>
          </a:p>
        </p:txBody>
      </p:sp>
      <p:sp>
        <p:nvSpPr>
          <p:cNvPr id="3" name="Text Placeholder 2"/>
          <p:cNvSpPr>
            <a:spLocks noGrp="1"/>
          </p:cNvSpPr>
          <p:nvPr>
            <p:ph type="body" idx="1"/>
          </p:nvPr>
        </p:nvSpPr>
        <p:spPr/>
        <p:txBody>
          <a:bodyPr/>
          <a:lstStyle/>
          <a:p>
            <a:endParaRPr lang="bg-BG" dirty="0"/>
          </a:p>
        </p:txBody>
      </p:sp>
      <p:sp>
        <p:nvSpPr>
          <p:cNvPr id="4" name="Text Placeholder 3"/>
          <p:cNvSpPr>
            <a:spLocks noGrp="1"/>
          </p:cNvSpPr>
          <p:nvPr>
            <p:ph type="body" sz="half" idx="3"/>
          </p:nvPr>
        </p:nvSpPr>
        <p:spPr/>
        <p:txBody>
          <a:bodyPr/>
          <a:lstStyle/>
          <a:p>
            <a:endParaRPr lang="bg-BG" dirty="0"/>
          </a:p>
        </p:txBody>
      </p:sp>
      <p:pic>
        <p:nvPicPr>
          <p:cNvPr id="8" name="Content Placeholder 7" descr="IMG_3135.JPG"/>
          <p:cNvPicPr>
            <a:picLocks noGrp="1" noChangeAspect="1"/>
          </p:cNvPicPr>
          <p:nvPr>
            <p:ph sz="quarter" idx="2"/>
          </p:nvPr>
        </p:nvPicPr>
        <p:blipFill>
          <a:blip r:embed="rId2" cstate="print"/>
          <a:stretch>
            <a:fillRect/>
          </a:stretch>
        </p:blipFill>
        <p:spPr>
          <a:xfrm>
            <a:off x="457200" y="2895600"/>
            <a:ext cx="4040188" cy="3057327"/>
          </a:xfrm>
        </p:spPr>
      </p:pic>
      <p:pic>
        <p:nvPicPr>
          <p:cNvPr id="7" name="Content Placeholder 6" descr="prasence_500.jpg"/>
          <p:cNvPicPr>
            <a:picLocks noGrp="1" noChangeAspect="1"/>
          </p:cNvPicPr>
          <p:nvPr>
            <p:ph sz="quarter" idx="4"/>
          </p:nvPr>
        </p:nvPicPr>
        <p:blipFill>
          <a:blip r:embed="rId3" cstate="print"/>
          <a:stretch>
            <a:fillRect/>
          </a:stretch>
        </p:blipFill>
        <p:spPr>
          <a:xfrm>
            <a:off x="4648200" y="2895600"/>
            <a:ext cx="4041775" cy="3044609"/>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Christmas Day</a:t>
            </a:r>
            <a:br>
              <a:rPr lang="en-US" dirty="0" smtClean="0">
                <a:solidFill>
                  <a:srgbClr val="FF0000"/>
                </a:solidFill>
              </a:rPr>
            </a:br>
            <a:endParaRPr lang="bg-BG" dirty="0">
              <a:solidFill>
                <a:srgbClr val="FF0000"/>
              </a:solidFill>
            </a:endParaRPr>
          </a:p>
        </p:txBody>
      </p:sp>
      <p:sp>
        <p:nvSpPr>
          <p:cNvPr id="3" name="Text Placeholder 2"/>
          <p:cNvSpPr>
            <a:spLocks noGrp="1"/>
          </p:cNvSpPr>
          <p:nvPr>
            <p:ph type="body" idx="2"/>
          </p:nvPr>
        </p:nvSpPr>
        <p:spPr/>
        <p:txBody>
          <a:bodyPr>
            <a:normAutofit/>
          </a:bodyPr>
          <a:lstStyle/>
          <a:p>
            <a:r>
              <a:rPr lang="en-US" sz="2000" dirty="0" smtClean="0">
                <a:latin typeface="Times New Roman" pitchFamily="18" charset="0"/>
                <a:cs typeface="Times New Roman" pitchFamily="18" charset="0"/>
              </a:rPr>
              <a:t>On the table are served </a:t>
            </a:r>
            <a:r>
              <a:rPr lang="en-US" sz="2000" dirty="0" err="1" smtClean="0">
                <a:latin typeface="Times New Roman" pitchFamily="18" charset="0"/>
                <a:cs typeface="Times New Roman" pitchFamily="18" charset="0"/>
              </a:rPr>
              <a:t>traditionaly</a:t>
            </a:r>
            <a:r>
              <a:rPr lang="en-US" sz="2000" dirty="0" smtClean="0">
                <a:latin typeface="Times New Roman" pitchFamily="18" charset="0"/>
                <a:cs typeface="Times New Roman" pitchFamily="18" charset="0"/>
              </a:rPr>
              <a:t> red wine – usually homemade, and typical Bulgarian spirit – </a:t>
            </a:r>
            <a:r>
              <a:rPr lang="en-US" sz="2000" dirty="0" err="1" smtClean="0">
                <a:latin typeface="Times New Roman" pitchFamily="18" charset="0"/>
                <a:cs typeface="Times New Roman" pitchFamily="18" charset="0"/>
              </a:rPr>
              <a:t>rakia</a:t>
            </a:r>
            <a:r>
              <a:rPr lang="en-US" sz="2000" dirty="0" smtClean="0">
                <a:latin typeface="Times New Roman" pitchFamily="18" charset="0"/>
                <a:cs typeface="Times New Roman" pitchFamily="18" charset="0"/>
              </a:rPr>
              <a:t>.</a:t>
            </a:r>
            <a:endParaRPr lang="bg-BG" sz="2000" dirty="0">
              <a:latin typeface="Times New Roman" pitchFamily="18" charset="0"/>
              <a:cs typeface="Times New Roman" pitchFamily="18" charset="0"/>
            </a:endParaRPr>
          </a:p>
        </p:txBody>
      </p:sp>
      <p:pic>
        <p:nvPicPr>
          <p:cNvPr id="5" name="Content Placeholder 4" descr="wine-0301p226-m.jpg"/>
          <p:cNvPicPr>
            <a:picLocks noGrp="1" noChangeAspect="1"/>
          </p:cNvPicPr>
          <p:nvPr>
            <p:ph sz="half" idx="1"/>
          </p:nvPr>
        </p:nvPicPr>
        <p:blipFill>
          <a:blip r:embed="rId2" cstate="print"/>
          <a:stretch>
            <a:fillRect/>
          </a:stretch>
        </p:blipFill>
        <p:spPr>
          <a:xfrm>
            <a:off x="3844925" y="1676400"/>
            <a:ext cx="4572000" cy="45720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Christmas Day</a:t>
            </a:r>
            <a:br>
              <a:rPr lang="en-US" dirty="0" smtClean="0">
                <a:solidFill>
                  <a:srgbClr val="FF0000"/>
                </a:solidFill>
              </a:rPr>
            </a:br>
            <a:endParaRPr lang="bg-BG" dirty="0"/>
          </a:p>
        </p:txBody>
      </p:sp>
      <p:sp>
        <p:nvSpPr>
          <p:cNvPr id="3" name="Text Placeholder 2"/>
          <p:cNvSpPr>
            <a:spLocks noGrp="1"/>
          </p:cNvSpPr>
          <p:nvPr>
            <p:ph type="body" idx="2"/>
          </p:nvPr>
        </p:nvSpPr>
        <p:spPr/>
        <p:txBody>
          <a:bodyPr>
            <a:normAutofit/>
          </a:bodyPr>
          <a:lstStyle/>
          <a:p>
            <a:r>
              <a:rPr lang="en-US" sz="2400" dirty="0" smtClean="0">
                <a:latin typeface="Times New Roman" pitchFamily="18" charset="0"/>
                <a:cs typeface="Times New Roman" pitchFamily="18" charset="0"/>
              </a:rPr>
              <a:t>The dessert is delicious baked  pumpkin  with honey and cinnamon, baklava or pumpkin pie. </a:t>
            </a:r>
            <a:endParaRPr lang="bg-BG" sz="2400" dirty="0">
              <a:latin typeface="Times New Roman" pitchFamily="18" charset="0"/>
              <a:cs typeface="Times New Roman" pitchFamily="18" charset="0"/>
            </a:endParaRPr>
          </a:p>
        </p:txBody>
      </p:sp>
      <p:pic>
        <p:nvPicPr>
          <p:cNvPr id="5" name="Content Placeholder 4" descr="56df698063c80f284e6ef351e2fe4462.jpg"/>
          <p:cNvPicPr>
            <a:picLocks noGrp="1" noChangeAspect="1"/>
          </p:cNvPicPr>
          <p:nvPr>
            <p:ph sz="half" idx="1"/>
          </p:nvPr>
        </p:nvPicPr>
        <p:blipFill>
          <a:blip r:embed="rId3" cstate="print"/>
          <a:stretch>
            <a:fillRect/>
          </a:stretch>
        </p:blipFill>
        <p:spPr>
          <a:xfrm>
            <a:off x="4114800" y="1676400"/>
            <a:ext cx="3597275" cy="340042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600" i="1" dirty="0" smtClean="0">
                <a:solidFill>
                  <a:srgbClr val="FF0000"/>
                </a:solidFill>
                <a:latin typeface="Times New Roman" pitchFamily="18" charset="0"/>
                <a:cs typeface="Times New Roman" pitchFamily="18" charset="0"/>
              </a:rPr>
              <a:t>Merry Christmas and a very Happy New Year from </a:t>
            </a:r>
            <a:r>
              <a:rPr lang="en-US" sz="2600" i="1" dirty="0" smtClean="0">
                <a:solidFill>
                  <a:srgbClr val="FF0000"/>
                </a:solidFill>
                <a:latin typeface="Times New Roman" pitchFamily="18" charset="0"/>
                <a:cs typeface="Times New Roman" pitchFamily="18" charset="0"/>
              </a:rPr>
              <a:t>5‘d’ </a:t>
            </a:r>
            <a:r>
              <a:rPr lang="en-US" sz="2600" i="1" dirty="0" smtClean="0">
                <a:solidFill>
                  <a:srgbClr val="FF0000"/>
                </a:solidFill>
                <a:latin typeface="Times New Roman" pitchFamily="18" charset="0"/>
                <a:cs typeface="Times New Roman" pitchFamily="18" charset="0"/>
              </a:rPr>
              <a:t>class</a:t>
            </a:r>
            <a:endParaRPr lang="bg-BG" sz="2600" i="1" dirty="0">
              <a:solidFill>
                <a:srgbClr val="FF0000"/>
              </a:solidFill>
              <a:latin typeface="Times New Roman" pitchFamily="18" charset="0"/>
              <a:cs typeface="Times New Roman" pitchFamily="18" charset="0"/>
            </a:endParaRPr>
          </a:p>
        </p:txBody>
      </p:sp>
      <p:pic>
        <p:nvPicPr>
          <p:cNvPr id="4" name="Content Placeholder 3" descr="15ow7e1.jpg"/>
          <p:cNvPicPr>
            <a:picLocks noGrp="1" noChangeAspect="1"/>
          </p:cNvPicPr>
          <p:nvPr>
            <p:ph idx="1"/>
          </p:nvPr>
        </p:nvPicPr>
        <p:blipFill>
          <a:blip r:embed="rId2" cstate="print"/>
          <a:stretch>
            <a:fillRect/>
          </a:stretch>
        </p:blipFill>
        <p:spPr>
          <a:xfrm>
            <a:off x="1600200" y="1981200"/>
            <a:ext cx="6096000" cy="4190999"/>
          </a:xfrm>
        </p:spPr>
      </p:pic>
    </p:spTree>
  </p:cSld>
  <p:clrMapOvr>
    <a:masterClrMapping/>
  </p:clrMapOvr>
  <p:transition spd="slow">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63</TotalTime>
  <Words>402</Words>
  <Application>Microsoft Office PowerPoint</Application>
  <PresentationFormat>On-screen Show (4:3)</PresentationFormat>
  <Paragraphs>22</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Christmas Season traditions  in my country and town</vt:lpstr>
      <vt:lpstr>As in other countries, a Christmas tree is typically set up and the whole house is decorated. The local name of Santa Claus is Djado Koleda  (or ‘Grandfather Christmas’).</vt:lpstr>
      <vt:lpstr>Christmas Eve </vt:lpstr>
      <vt:lpstr>    Christmas Eve </vt:lpstr>
      <vt:lpstr>A traditional round loaf or pita is usually the center of the table. The pita is broken into pieces by the head of the family, and a piece is given to each family member, a valuable possession, and a piece for God. A coin is hidden inside the pita and whoever gets the coin will have luck, health and prosperity in the coming year. </vt:lpstr>
      <vt:lpstr>Christmas Eve </vt:lpstr>
      <vt:lpstr>Christmas Eve </vt:lpstr>
      <vt:lpstr>One of the Bulgarian Christmas traditions is koleduvane. It involves men carollers (koledari) visiting the neighbouring houses from midnight on Christmas Eve, singing carols to wish health, happiness and prosperity.Everyone is waiting for them!</vt:lpstr>
      <vt:lpstr>On Christmas Day all members of the family gather together and celebrate Christmas. The Christmas table have to be rich and  there are two traditional meals: cabbage sarma with meat and roasted pork.</vt:lpstr>
      <vt:lpstr>Christmas Day </vt:lpstr>
      <vt:lpstr>Christmas Day </vt:lpstr>
      <vt:lpstr>Merry Christmas and a very Happy New Year from 5‘d’ class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Christmas Season traditions  in my country and town</dc:title>
  <dc:creator>Stela</dc:creator>
  <cp:lastModifiedBy>Stela</cp:lastModifiedBy>
  <cp:revision>12</cp:revision>
  <dcterms:created xsi:type="dcterms:W3CDTF">2006-08-16T00:00:00Z</dcterms:created>
  <dcterms:modified xsi:type="dcterms:W3CDTF">2017-12-13T09:35:55Z</dcterms:modified>
</cp:coreProperties>
</file>