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notesSlides/notesSlide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302" r:id="rId6"/>
    <p:sldId id="262" r:id="rId7"/>
    <p:sldId id="285" r:id="rId8"/>
  </p:sldIdLst>
  <p:sldSz cx="9144000" cy="5143500" type="screen16x9"/>
  <p:notesSz cx="6858000" cy="9144000"/>
  <p:embeddedFontLst>
    <p:embeddedFont>
      <p:font typeface="Ubuntu" charset="0"/>
      <p:regular r:id="rId10"/>
      <p:bold r:id="rId11"/>
      <p:italic r:id="rId12"/>
      <p:boldItalic r:id="rId13"/>
    </p:embeddedFont>
    <p:embeddedFont>
      <p:font typeface="Josefin Slab" charset="0"/>
      <p:regular r:id="rId14"/>
      <p:bold r:id="rId15"/>
      <p:italic r:id="rId16"/>
      <p:boldItalic r:id="rId17"/>
    </p:embeddedFont>
    <p:embeddedFont>
      <p:font typeface="Josefin Slab Thin" charset="0"/>
      <p:regular r:id="rId18"/>
      <p:bold r:id="rId19"/>
      <p:italic r:id="rId20"/>
      <p:boldItalic r:id="rId21"/>
    </p:embeddedFont>
    <p:embeddedFont>
      <p:font typeface="Arvo" charset="0"/>
      <p:regular r:id="rId22"/>
      <p:bold r:id="rId23"/>
      <p:italic r:id="rId24"/>
      <p:boldItalic r:id="rId25"/>
    </p:embeddedFont>
    <p:embeddedFont>
      <p:font typeface="Ubuntu Medium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791ECFC9-C034-4773-831C-BB24225C20DF}">
  <a:tblStyle styleId="{791ECFC9-C034-4773-831C-BB24225C20D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36" Type="http://schemas.openxmlformats.org/officeDocument/2006/relationships/customXml" Target="../customXml/item3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9028826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de7457949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de7457949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de7457949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de7457949_0_1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4523b52df0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4523b52df0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2" name="Google Shape;8952;g4c944e3e76_0_82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53" name="Google Shape;8953;g4c944e3e76_0_82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de7457949_0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3de7457949_0_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3de7457949_0_7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0" name="Google Shape;660;g3de7457949_0_7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1178500" y="-9975"/>
            <a:ext cx="3393600" cy="51435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358800" y="1531850"/>
            <a:ext cx="7679400" cy="143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DEBA"/>
              </a:buClr>
              <a:buSzPts val="7200"/>
              <a:buFont typeface="Ubuntu"/>
              <a:buNone/>
              <a:defRPr sz="7200" b="1">
                <a:solidFill>
                  <a:srgbClr val="00DEBA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358794" y="2846353"/>
            <a:ext cx="7137600" cy="57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TITLE_1_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0" y="-52850"/>
            <a:ext cx="4572000" cy="51963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1167450" y="1183650"/>
            <a:ext cx="7976700" cy="143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DEBA"/>
              </a:buClr>
              <a:buSzPts val="5500"/>
              <a:buFont typeface="Ubuntu"/>
              <a:buNone/>
              <a:defRPr sz="5500" b="1">
                <a:solidFill>
                  <a:srgbClr val="00DEBA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1665921" y="2434025"/>
            <a:ext cx="3446100" cy="57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728147" y="2495825"/>
            <a:ext cx="937800" cy="4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3" hasCustomPrompt="1"/>
          </p:nvPr>
        </p:nvSpPr>
        <p:spPr>
          <a:xfrm>
            <a:off x="728147" y="3004523"/>
            <a:ext cx="937800" cy="4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8" name="Google Shape;18;p3"/>
          <p:cNvSpPr txBox="1">
            <a:spLocks noGrp="1"/>
          </p:cNvSpPr>
          <p:nvPr>
            <p:ph type="title" idx="4" hasCustomPrompt="1"/>
          </p:nvPr>
        </p:nvSpPr>
        <p:spPr>
          <a:xfrm>
            <a:off x="728147" y="3484369"/>
            <a:ext cx="937800" cy="4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9" name="Google Shape;19;p3"/>
          <p:cNvSpPr txBox="1">
            <a:spLocks noGrp="1"/>
          </p:cNvSpPr>
          <p:nvPr>
            <p:ph type="title" idx="5" hasCustomPrompt="1"/>
          </p:nvPr>
        </p:nvSpPr>
        <p:spPr>
          <a:xfrm>
            <a:off x="728147" y="3986452"/>
            <a:ext cx="937800" cy="4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>
                <a:solidFill>
                  <a:srgbClr val="FFFFFF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6"/>
          </p:nvPr>
        </p:nvSpPr>
        <p:spPr>
          <a:xfrm>
            <a:off x="1665921" y="2942722"/>
            <a:ext cx="3446100" cy="57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7"/>
          </p:nvPr>
        </p:nvSpPr>
        <p:spPr>
          <a:xfrm>
            <a:off x="1665921" y="3422568"/>
            <a:ext cx="3446100" cy="57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ubTitle" idx="8"/>
          </p:nvPr>
        </p:nvSpPr>
        <p:spPr>
          <a:xfrm>
            <a:off x="1665921" y="3924651"/>
            <a:ext cx="3446100" cy="57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slide">
  <p:cSld name="CUSTOM">
    <p:bg>
      <p:bgPr>
        <a:solidFill>
          <a:srgbClr val="434343"/>
        </a:solid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/>
          <p:nvPr/>
        </p:nvSpPr>
        <p:spPr>
          <a:xfrm>
            <a:off x="990600" y="909600"/>
            <a:ext cx="7162800" cy="3324300"/>
          </a:xfrm>
          <a:prstGeom prst="rect">
            <a:avLst/>
          </a:prstGeom>
          <a:solidFill>
            <a:srgbClr val="00DEB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1609050" y="1249825"/>
            <a:ext cx="5925900" cy="20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 Medium"/>
                <a:ea typeface="Ubuntu Medium"/>
                <a:cs typeface="Ubuntu Medium"/>
                <a:sym typeface="Ubuntu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300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1294050" y="3353525"/>
            <a:ext cx="6555900" cy="57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b="1" i="1">
                <a:solidFill>
                  <a:srgbClr val="434343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&amp; Image slide">
  <p:cSld name="TITLE_AND_BODY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/>
          <p:nvPr/>
        </p:nvSpPr>
        <p:spPr>
          <a:xfrm>
            <a:off x="0" y="-10900"/>
            <a:ext cx="4572000" cy="5154300"/>
          </a:xfrm>
          <a:prstGeom prst="rect">
            <a:avLst/>
          </a:prstGeom>
          <a:solidFill>
            <a:srgbClr val="00DEB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title"/>
          </p:nvPr>
        </p:nvSpPr>
        <p:spPr>
          <a:xfrm>
            <a:off x="-1553975" y="1788750"/>
            <a:ext cx="7655100" cy="10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Font typeface="Ubuntu"/>
              <a:buNone/>
              <a:defRPr sz="6000"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ubTitle" idx="1"/>
          </p:nvPr>
        </p:nvSpPr>
        <p:spPr>
          <a:xfrm>
            <a:off x="683025" y="2650000"/>
            <a:ext cx="3206100" cy="25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80">
          <p15:clr>
            <a:srgbClr val="F9AD4C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2 columns slide" type="twoColTx">
  <p:cSld name="TITLE_AND_TWO_COLUMNS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DEB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8FE0CD"/>
              </a:solidFill>
            </a:endParaRPr>
          </a:p>
        </p:txBody>
      </p:sp>
      <p:sp>
        <p:nvSpPr>
          <p:cNvPr id="62" name="Google Shape;62;p12"/>
          <p:cNvSpPr/>
          <p:nvPr/>
        </p:nvSpPr>
        <p:spPr>
          <a:xfrm>
            <a:off x="4572000" y="-9975"/>
            <a:ext cx="4572000" cy="51534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title"/>
          </p:nvPr>
        </p:nvSpPr>
        <p:spPr>
          <a:xfrm>
            <a:off x="1043000" y="954725"/>
            <a:ext cx="3525600" cy="644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2400"/>
              <a:buFont typeface="Ubuntu"/>
              <a:buNone/>
              <a:defRPr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subTitle" idx="1"/>
          </p:nvPr>
        </p:nvSpPr>
        <p:spPr>
          <a:xfrm>
            <a:off x="1042990" y="2256390"/>
            <a:ext cx="3206100" cy="25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666666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2"/>
          </p:nvPr>
        </p:nvSpPr>
        <p:spPr>
          <a:xfrm>
            <a:off x="1043000" y="1598818"/>
            <a:ext cx="3206100" cy="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Ubuntu Medium"/>
                <a:ea typeface="Ubuntu Medium"/>
                <a:cs typeface="Ubuntu Medium"/>
                <a:sym typeface="Ubuntu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subTitle" idx="3"/>
          </p:nvPr>
        </p:nvSpPr>
        <p:spPr>
          <a:xfrm>
            <a:off x="4904564" y="2256390"/>
            <a:ext cx="3206100" cy="25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ubTitle" idx="4"/>
          </p:nvPr>
        </p:nvSpPr>
        <p:spPr>
          <a:xfrm>
            <a:off x="4904574" y="1598818"/>
            <a:ext cx="3206100" cy="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Ubuntu Medium"/>
                <a:ea typeface="Ubuntu Medium"/>
                <a:cs typeface="Ubuntu Medium"/>
                <a:sym typeface="Ubuntu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subtitle with image">
  <p:cSld name="CUSTOM_2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1"/>
          <p:cNvSpPr/>
          <p:nvPr/>
        </p:nvSpPr>
        <p:spPr>
          <a:xfrm>
            <a:off x="990600" y="909600"/>
            <a:ext cx="7162800" cy="3324300"/>
          </a:xfrm>
          <a:prstGeom prst="rect">
            <a:avLst/>
          </a:prstGeom>
          <a:solidFill>
            <a:srgbClr val="00DEB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title"/>
          </p:nvPr>
        </p:nvSpPr>
        <p:spPr>
          <a:xfrm>
            <a:off x="1974650" y="2969050"/>
            <a:ext cx="5234400" cy="9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400">
                <a:latin typeface="Josefin Slab Thin"/>
                <a:ea typeface="Josefin Slab Thin"/>
                <a:cs typeface="Josefin Slab Thin"/>
                <a:sym typeface="Josefin Slab Thi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latin typeface="Josefin Slab Thin"/>
                <a:ea typeface="Josefin Slab Thin"/>
                <a:cs typeface="Josefin Slab Thin"/>
                <a:sym typeface="Josefin Slab Thin"/>
              </a:defRPr>
            </a:lvl9pPr>
          </a:lstStyle>
          <a:p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title" idx="2"/>
          </p:nvPr>
        </p:nvSpPr>
        <p:spPr>
          <a:xfrm>
            <a:off x="532050" y="1630450"/>
            <a:ext cx="8079900" cy="1338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EFD67E"/>
              </a:buClr>
              <a:buSzPts val="7200"/>
              <a:buFont typeface="Ubuntu"/>
              <a:buNone/>
              <a:defRPr sz="7200" b="1">
                <a:solidFill>
                  <a:srgbClr val="EFD67E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noFill/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Ubuntu"/>
              <a:buNone/>
              <a:defRPr sz="2400" b="1">
                <a:solidFill>
                  <a:srgbClr val="434343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Arvo"/>
              <a:buNone/>
              <a:defRPr sz="2400">
                <a:solidFill>
                  <a:srgbClr val="434343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Josefin Slab Thin"/>
              <a:buChar char="●"/>
              <a:defRPr sz="16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Josefin Slab Thin"/>
              <a:buChar char="○"/>
              <a:defRPr sz="16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2pPr>
            <a:lvl3pPr marL="1371600" lvl="2" indent="-3238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Josefin Slab Thin"/>
              <a:buChar char="■"/>
              <a:defRPr sz="15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3pPr>
            <a:lvl4pPr marL="1828800" lvl="3" indent="-3238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Josefin Slab Thin"/>
              <a:buChar char="●"/>
              <a:defRPr sz="15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Josefin Slab Thin"/>
              <a:buChar char="○"/>
              <a:defRPr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Josefin Slab Thin"/>
              <a:buChar char="■"/>
              <a:defRPr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6pPr>
            <a:lvl7pPr marL="3200400" lvl="6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Josefin Slab Thin"/>
              <a:buChar char="●"/>
              <a:defRPr sz="13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7pPr>
            <a:lvl8pPr marL="3657600" lvl="7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Josefin Slab Thin"/>
              <a:buChar char="○"/>
              <a:defRPr sz="13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Josefin Slab Thin"/>
              <a:buChar char="■"/>
              <a:defRPr sz="1200">
                <a:solidFill>
                  <a:srgbClr val="999999"/>
                </a:solidFill>
                <a:latin typeface="Josefin Slab Thin"/>
                <a:ea typeface="Josefin Slab Thin"/>
                <a:cs typeface="Josefin Slab Thin"/>
                <a:sym typeface="Josefin Slab Thin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4" r:id="rId3"/>
    <p:sldLayoutId id="2147483656" r:id="rId4"/>
    <p:sldLayoutId id="2147483658" r:id="rId5"/>
    <p:sldLayoutId id="2147483667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>
            <a:spLocks noGrp="1"/>
          </p:cNvSpPr>
          <p:nvPr>
            <p:ph type="ctrTitle"/>
          </p:nvPr>
        </p:nvSpPr>
        <p:spPr>
          <a:xfrm>
            <a:off x="1043608" y="267494"/>
            <a:ext cx="3645248" cy="83731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4800" dirty="0" err="1" smtClean="0"/>
              <a:t>Квагга</a:t>
            </a:r>
            <a:endParaRPr sz="4800" dirty="0"/>
          </a:p>
        </p:txBody>
      </p:sp>
      <p:sp>
        <p:nvSpPr>
          <p:cNvPr id="161" name="Google Shape;161;p27"/>
          <p:cNvSpPr txBox="1">
            <a:spLocks noGrp="1"/>
          </p:cNvSpPr>
          <p:nvPr>
            <p:ph type="subTitle" idx="1"/>
          </p:nvPr>
        </p:nvSpPr>
        <p:spPr>
          <a:xfrm>
            <a:off x="971600" y="4011910"/>
            <a:ext cx="3861276" cy="57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/>
            <a:r>
              <a:rPr lang="bg-BG" dirty="0" smtClean="0"/>
              <a:t>Подготвила: </a:t>
            </a:r>
            <a:r>
              <a:rPr lang="bg-BG" dirty="0"/>
              <a:t>Филипа </a:t>
            </a:r>
            <a:r>
              <a:rPr lang="bg-BG" dirty="0" smtClean="0"/>
              <a:t>Добрева 7ж</a:t>
            </a:r>
            <a:endParaRPr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64273"/>
            <a:ext cx="4876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0"/>
      <p:bldP spid="16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8"/>
          <p:cNvSpPr txBox="1">
            <a:spLocks noGrp="1"/>
          </p:cNvSpPr>
          <p:nvPr>
            <p:ph type="subTitle" idx="1"/>
          </p:nvPr>
        </p:nvSpPr>
        <p:spPr>
          <a:xfrm>
            <a:off x="971600" y="2139702"/>
            <a:ext cx="3206100" cy="7920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-RU" dirty="0"/>
              <a:t>. </a:t>
            </a:r>
            <a:endParaRPr dirty="0"/>
          </a:p>
        </p:txBody>
      </p:sp>
      <p:sp>
        <p:nvSpPr>
          <p:cNvPr id="168" name="Google Shape;168;p28"/>
          <p:cNvSpPr txBox="1">
            <a:spLocks noGrp="1"/>
          </p:cNvSpPr>
          <p:nvPr>
            <p:ph type="title"/>
          </p:nvPr>
        </p:nvSpPr>
        <p:spPr>
          <a:xfrm>
            <a:off x="4695334" y="369014"/>
            <a:ext cx="4279567" cy="396392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1600" dirty="0"/>
              <a:t>Я очень люблю отдыхать на </a:t>
            </a:r>
            <a:r>
              <a:rPr lang="ru-RU" sz="1600" dirty="0" smtClean="0"/>
              <a:t>природе -ходить </a:t>
            </a:r>
            <a:r>
              <a:rPr lang="ru-RU" sz="1600" dirty="0"/>
              <a:t>в </a:t>
            </a:r>
            <a:r>
              <a:rPr lang="ru-RU" sz="1600" dirty="0" smtClean="0"/>
              <a:t>лес и фотографировать. </a:t>
            </a:r>
            <a:r>
              <a:rPr lang="ru-RU" sz="1600" dirty="0" smtClean="0"/>
              <a:t>Но </a:t>
            </a:r>
            <a:r>
              <a:rPr lang="ru-RU" sz="1600" dirty="0"/>
              <a:t>в последнее время мы так загрязнили моря и реки, леса и степи, что становится страшно за будущие поколения. В данное время много говорят об охране природы. В школах ввели предмет экологию. Люди в погоне за престижностью и деньгами истребили многочисленных видов животных, некоторые виды которых уже невозможно восстановить, или же остались единицы у некоторых ценителей </a:t>
            </a:r>
            <a:r>
              <a:rPr lang="ru-RU" sz="1600" dirty="0" smtClean="0"/>
              <a:t>природы.</a:t>
            </a:r>
            <a:endParaRPr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478"/>
            <a:ext cx="2664296" cy="177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07654"/>
            <a:ext cx="2556284" cy="1701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378816"/>
            <a:ext cx="2567061" cy="1665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343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9"/>
          <p:cNvSpPr txBox="1">
            <a:spLocks noGrp="1"/>
          </p:cNvSpPr>
          <p:nvPr>
            <p:ph type="subTitle" idx="1"/>
          </p:nvPr>
        </p:nvSpPr>
        <p:spPr>
          <a:xfrm>
            <a:off x="1115616" y="1131590"/>
            <a:ext cx="4295098" cy="28803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ru-RU" sz="1600" dirty="0" err="1"/>
              <a:t>Ква́гга</a:t>
            </a:r>
            <a:r>
              <a:rPr lang="ru-RU" sz="1600" dirty="0"/>
              <a:t>, или </a:t>
            </a:r>
            <a:r>
              <a:rPr lang="ru-RU" sz="1600" dirty="0" err="1"/>
              <a:t>степна́я</a:t>
            </a:r>
            <a:r>
              <a:rPr lang="ru-RU" sz="1600" dirty="0"/>
              <a:t> </a:t>
            </a:r>
            <a:r>
              <a:rPr lang="ru-RU" sz="1600" dirty="0" err="1"/>
              <a:t>зе́бра</a:t>
            </a:r>
            <a:r>
              <a:rPr lang="ru-RU" sz="1600" dirty="0"/>
              <a:t> - подвид </a:t>
            </a:r>
            <a:r>
              <a:rPr lang="ru-RU" sz="1600" dirty="0" err="1"/>
              <a:t>бурчелловой</a:t>
            </a:r>
            <a:r>
              <a:rPr lang="ru-RU" sz="1600" dirty="0"/>
              <a:t> зебры. </a:t>
            </a:r>
            <a:r>
              <a:rPr lang="ru-RU" sz="1600" dirty="0" err="1"/>
              <a:t>Квагга</a:t>
            </a:r>
            <a:r>
              <a:rPr lang="ru-RU" sz="1600" dirty="0"/>
              <a:t> была широко распространена на относительно ограниченной территории, но затем стала постепенно вымирать в результате неконтролируемой охоты. Последняя дикая особь </a:t>
            </a:r>
            <a:r>
              <a:rPr lang="ru-RU" sz="1600" dirty="0" err="1"/>
              <a:t>квагги</a:t>
            </a:r>
            <a:r>
              <a:rPr lang="ru-RU" sz="1600" dirty="0"/>
              <a:t> умерла в 1878 году, а, содержавшаяся в Амстердамском зоопарке последняя </a:t>
            </a:r>
            <a:r>
              <a:rPr lang="ru-RU" sz="1600" dirty="0" err="1"/>
              <a:t>квагга</a:t>
            </a:r>
            <a:r>
              <a:rPr lang="ru-RU" sz="1600" dirty="0"/>
              <a:t> в мире, — 13 августа 1883 года. </a:t>
            </a:r>
          </a:p>
          <a:p>
            <a:pPr marL="0" lvl="0" indent="0" algn="ctr">
              <a:spcBef>
                <a:spcPts val="600"/>
              </a:spcBef>
              <a:buClr>
                <a:schemeClr val="dk1"/>
              </a:buClr>
              <a:buSzPts val="1100"/>
            </a:pPr>
            <a:endParaRPr lang="ru-RU" sz="2000" dirty="0"/>
          </a:p>
          <a:p>
            <a:pPr marL="0" lvl="0" indent="0" algn="ctr">
              <a:spcBef>
                <a:spcPts val="600"/>
              </a:spcBef>
              <a:buClr>
                <a:schemeClr val="dk1"/>
              </a:buClr>
              <a:buSzPts val="1100"/>
            </a:pPr>
            <a:endParaRPr sz="2000" dirty="0"/>
          </a:p>
        </p:txBody>
      </p:sp>
      <p:sp>
        <p:nvSpPr>
          <p:cNvPr id="173" name="Google Shape;173;p29"/>
          <p:cNvSpPr txBox="1">
            <a:spLocks noGrp="1"/>
          </p:cNvSpPr>
          <p:nvPr>
            <p:ph type="subTitle" idx="2"/>
          </p:nvPr>
        </p:nvSpPr>
        <p:spPr>
          <a:xfrm>
            <a:off x="2771800" y="1131590"/>
            <a:ext cx="3205942" cy="280003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endParaRPr lang="ru-RU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611560" y="195486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Сейчас Я хочу </a:t>
            </a:r>
            <a:r>
              <a:rPr lang="ru-RU" sz="2000" b="1" u="sng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покозать</a:t>
            </a:r>
            <a:r>
              <a: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вам пропавшее животное – </a:t>
            </a:r>
            <a:r>
              <a:rPr lang="ru-RU" sz="2000" b="1" u="sng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квагга</a:t>
            </a:r>
            <a:r>
              <a: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09491"/>
            <a:ext cx="2021210" cy="130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9343"/>
            <a:ext cx="2088232" cy="1420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0"/>
          <p:cNvSpPr txBox="1">
            <a:spLocks noGrp="1"/>
          </p:cNvSpPr>
          <p:nvPr>
            <p:ph type="ctrTitle"/>
          </p:nvPr>
        </p:nvSpPr>
        <p:spPr>
          <a:xfrm>
            <a:off x="323528" y="411510"/>
            <a:ext cx="3960440" cy="374441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buClr>
                <a:srgbClr val="000000"/>
              </a:buClr>
              <a:buSzPts val="1100"/>
            </a:pPr>
            <a:r>
              <a:rPr lang="ru-RU" sz="1900" dirty="0"/>
              <a:t>В среднем взрослые </a:t>
            </a:r>
            <a:r>
              <a:rPr lang="ru-RU" sz="1900" dirty="0" err="1"/>
              <a:t>квагги</a:t>
            </a:r>
            <a:r>
              <a:rPr lang="ru-RU" sz="1900" dirty="0"/>
              <a:t> достигали 2,57 м в длину и 1,25—1,35 м в высоту в холке при весе от 250 до 300 </a:t>
            </a:r>
            <a:r>
              <a:rPr lang="ru-RU" sz="1900" dirty="0" smtClean="0"/>
              <a:t>кг. </a:t>
            </a:r>
            <a:r>
              <a:rPr lang="ru-RU" sz="1900" dirty="0"/>
              <a:t>Расцветка шерсти </a:t>
            </a:r>
            <a:r>
              <a:rPr lang="ru-RU" sz="1900" dirty="0" err="1"/>
              <a:t>квагги</a:t>
            </a:r>
            <a:r>
              <a:rPr lang="ru-RU" sz="1900" dirty="0"/>
              <a:t> была уникальной среди лошадиных — спереди она была похожа на такую у современных зебр, но сзади больше напоминала расцветку диких </a:t>
            </a:r>
            <a:r>
              <a:rPr lang="ru-RU" sz="1900" dirty="0" smtClean="0"/>
              <a:t>лошадей.</a:t>
            </a:r>
            <a:endParaRPr sz="1900" b="1" dirty="0">
              <a:solidFill>
                <a:srgbClr val="00DEBA"/>
              </a:solidFill>
              <a:sym typeface="Ubuntu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058" y="3697098"/>
            <a:ext cx="2177501" cy="12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741" y="123478"/>
            <a:ext cx="2044452" cy="152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lus 9"/>
          <p:cNvSpPr/>
          <p:nvPr/>
        </p:nvSpPr>
        <p:spPr>
          <a:xfrm>
            <a:off x="6444208" y="1594243"/>
            <a:ext cx="576064" cy="648072"/>
          </a:xfrm>
          <a:prstGeom prst="math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Equal 10"/>
          <p:cNvSpPr/>
          <p:nvPr/>
        </p:nvSpPr>
        <p:spPr>
          <a:xfrm>
            <a:off x="5148064" y="4047914"/>
            <a:ext cx="864096" cy="504056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287" y="2105204"/>
            <a:ext cx="1726341" cy="1293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8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55576" y="195486"/>
            <a:ext cx="7632848" cy="307153"/>
          </a:xfrm>
        </p:spPr>
        <p:txBody>
          <a:bodyPr/>
          <a:lstStyle/>
          <a:p>
            <a:r>
              <a:rPr lang="bg-BG" sz="2800" u="sng" dirty="0" smtClean="0">
                <a:solidFill>
                  <a:schemeClr val="bg1"/>
                </a:solidFill>
              </a:rPr>
              <a:t>Проект </a:t>
            </a:r>
            <a:r>
              <a:rPr lang="bg-BG" sz="2800" u="sng" dirty="0" err="1">
                <a:solidFill>
                  <a:schemeClr val="bg1"/>
                </a:solidFill>
              </a:rPr>
              <a:t>восстановления</a:t>
            </a:r>
            <a:r>
              <a:rPr lang="bg-BG" sz="2800" u="sng" dirty="0">
                <a:solidFill>
                  <a:schemeClr val="bg1"/>
                </a:solidFill>
              </a:rPr>
              <a:t> </a:t>
            </a:r>
            <a:r>
              <a:rPr lang="bg-BG" sz="2800" u="sng" dirty="0" err="1">
                <a:solidFill>
                  <a:schemeClr val="bg1"/>
                </a:solidFill>
              </a:rPr>
              <a:t>квагг</a:t>
            </a:r>
            <a:endParaRPr lang="en-US" sz="2800" u="sng" dirty="0">
              <a:solidFill>
                <a:schemeClr val="bg1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 idx="2"/>
          </p:nvPr>
        </p:nvSpPr>
        <p:spPr>
          <a:xfrm>
            <a:off x="1403648" y="1048223"/>
            <a:ext cx="6315139" cy="2468601"/>
          </a:xfrm>
        </p:spPr>
        <p:txBody>
          <a:bodyPr/>
          <a:lstStyle/>
          <a:p>
            <a:r>
              <a:rPr lang="ru-RU" sz="1600" dirty="0"/>
              <a:t>В 1987 году был запущен проект восстановления </a:t>
            </a:r>
            <a:r>
              <a:rPr lang="ru-RU" sz="1600" dirty="0" err="1"/>
              <a:t>квагг</a:t>
            </a:r>
            <a:r>
              <a:rPr lang="ru-RU" sz="1600" dirty="0"/>
              <a:t> как биологического </a:t>
            </a:r>
            <a:r>
              <a:rPr lang="ru-RU" sz="1600" dirty="0" smtClean="0"/>
              <a:t>подвида. Проект </a:t>
            </a:r>
            <a:r>
              <a:rPr lang="ru-RU" sz="1600" dirty="0"/>
              <a:t>организован при участии экспертов — зоологов, селекционеров, ветеринаров и генетиков. Для проекта было отобрано 19 экземпляров зебры из Намибии и Южной Африки, отличавшихся уменьшенным количеством полосок на задней части тела. На основе этой популяции были </a:t>
            </a:r>
            <a:r>
              <a:rPr lang="ru-RU" sz="1600" dirty="0" smtClean="0"/>
              <a:t>выведены девять </a:t>
            </a:r>
            <a:r>
              <a:rPr lang="ru-RU" sz="1600" dirty="0"/>
              <a:t>животных, которых поместили для наблюдения в парк </a:t>
            </a:r>
            <a:r>
              <a:rPr lang="ru-RU" sz="1600" dirty="0" err="1"/>
              <a:t>Этоша</a:t>
            </a:r>
            <a:r>
              <a:rPr lang="ru-RU" sz="1600" dirty="0"/>
              <a:t>, </a:t>
            </a:r>
            <a:r>
              <a:rPr lang="ru-RU" sz="1600" dirty="0" smtClean="0"/>
              <a:t>Намибия</a:t>
            </a:r>
            <a:r>
              <a:rPr lang="ru-RU" sz="1600" dirty="0"/>
              <a:t>.</a:t>
            </a:r>
            <a:endParaRPr lang="en-US" sz="1600" dirty="0"/>
          </a:p>
        </p:txBody>
      </p:sp>
      <p:sp>
        <p:nvSpPr>
          <p:cNvPr id="8955" name="Google Shape;8955;p73"/>
          <p:cNvSpPr txBox="1">
            <a:spLocks noGrp="1"/>
          </p:cNvSpPr>
          <p:nvPr>
            <p:ph type="sldNum" idx="4294967295"/>
          </p:nvPr>
        </p:nvSpPr>
        <p:spPr>
          <a:xfrm>
            <a:off x="8594725" y="4749800"/>
            <a:ext cx="549275" cy="39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5</a:t>
            </a:fld>
            <a:endParaRPr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702" y="3291830"/>
            <a:ext cx="29432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35845"/>
            <a:ext cx="2331343" cy="1551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3"/>
          <p:cNvSpPr txBox="1">
            <a:spLocks noGrp="1"/>
          </p:cNvSpPr>
          <p:nvPr>
            <p:ph type="title"/>
          </p:nvPr>
        </p:nvSpPr>
        <p:spPr>
          <a:xfrm>
            <a:off x="467544" y="1152099"/>
            <a:ext cx="3525600" cy="259228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ru-RU" sz="1600" dirty="0"/>
              <a:t>20 января 2005 года на свет появился представитель третьего поколения </a:t>
            </a:r>
            <a:r>
              <a:rPr lang="ru-RU" sz="1600" dirty="0" err="1"/>
              <a:t>квагги</a:t>
            </a:r>
            <a:r>
              <a:rPr lang="ru-RU" sz="1600" dirty="0"/>
              <a:t> — жеребец Генри, который настолько похож на типичную </a:t>
            </a:r>
            <a:r>
              <a:rPr lang="ru-RU" sz="1600" dirty="0" err="1"/>
              <a:t>кваггу</a:t>
            </a:r>
            <a:r>
              <a:rPr lang="ru-RU" sz="1600" dirty="0"/>
              <a:t>, что некоторые эксперты уверены, что он даже более похож на </a:t>
            </a:r>
            <a:r>
              <a:rPr lang="ru-RU" sz="1600" dirty="0" err="1"/>
              <a:t>кваггу</a:t>
            </a:r>
            <a:r>
              <a:rPr lang="ru-RU" sz="1600" dirty="0"/>
              <a:t>, чем некоторые музейные экспонаты этого </a:t>
            </a:r>
            <a:r>
              <a:rPr lang="ru-RU" sz="1600" dirty="0" smtClean="0"/>
              <a:t>животного.</a:t>
            </a:r>
            <a:endParaRPr sz="1600" b="1" dirty="0">
              <a:sym typeface="Ubuntu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73447"/>
            <a:ext cx="2952328" cy="2749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>
            <a:alpha val="0"/>
          </a:srgbClr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" name="Google Shape;662;p56"/>
          <p:cNvPicPr preferRelativeResize="0"/>
          <p:nvPr/>
        </p:nvPicPr>
        <p:blipFill rotWithShape="1">
          <a:blip r:embed="rId3">
            <a:alphaModFix/>
          </a:blip>
          <a:srcRect r="41224"/>
          <a:stretch/>
        </p:blipFill>
        <p:spPr>
          <a:xfrm flipH="1">
            <a:off x="4572002" y="-24975"/>
            <a:ext cx="4571998" cy="5186374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56"/>
          <p:cNvSpPr txBox="1">
            <a:spLocks noGrp="1"/>
          </p:cNvSpPr>
          <p:nvPr>
            <p:ph type="ctrTitle"/>
          </p:nvPr>
        </p:nvSpPr>
        <p:spPr>
          <a:xfrm>
            <a:off x="395536" y="1635646"/>
            <a:ext cx="5400600" cy="143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bg-BG" sz="3600" dirty="0" err="1" smtClean="0"/>
              <a:t>Спасибо</a:t>
            </a:r>
            <a:r>
              <a:rPr lang="bg-BG" sz="3600" dirty="0" smtClean="0"/>
              <a:t> за внимание!</a:t>
            </a:r>
            <a:endParaRPr sz="3600" b="1" dirty="0">
              <a:solidFill>
                <a:srgbClr val="00DEBA"/>
              </a:solidFill>
              <a:sym typeface="Ubuntu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" grpId="0"/>
    </p:bldLst>
  </p:timing>
</p:sld>
</file>

<file path=ppt/theme/theme1.xml><?xml version="1.0" encoding="utf-8"?>
<a:theme xmlns:a="http://schemas.openxmlformats.org/drawingml/2006/main" name="Minimal Min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7FD9FBE8C903A4980681FBF9D0BFD7F" ma:contentTypeVersion="11" ma:contentTypeDescription="Създаване на нов документ" ma:contentTypeScope="" ma:versionID="1c23bdf54916a95b329f2d9f7b031b31">
  <xsd:schema xmlns:xsd="http://www.w3.org/2001/XMLSchema" xmlns:xs="http://www.w3.org/2001/XMLSchema" xmlns:p="http://schemas.microsoft.com/office/2006/metadata/properties" xmlns:ns2="b0a3bcef-c04d-46c9-b63b-30cac49f6d61" targetNamespace="http://schemas.microsoft.com/office/2006/metadata/properties" ma:root="true" ma:fieldsID="ee84f2a7fce13bedcf62fd39fc3ad688" ns2:_="">
    <xsd:import namespace="b0a3bcef-c04d-46c9-b63b-30cac49f6d6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a3bcef-c04d-46c9-b63b-30cac49f6d61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0a3bcef-c04d-46c9-b63b-30cac49f6d61" xsi:nil="true"/>
  </documentManagement>
</p:properties>
</file>

<file path=customXml/itemProps1.xml><?xml version="1.0" encoding="utf-8"?>
<ds:datastoreItem xmlns:ds="http://schemas.openxmlformats.org/officeDocument/2006/customXml" ds:itemID="{D7514D00-8855-4720-AFD1-4140E4B15BC4}"/>
</file>

<file path=customXml/itemProps2.xml><?xml version="1.0" encoding="utf-8"?>
<ds:datastoreItem xmlns:ds="http://schemas.openxmlformats.org/officeDocument/2006/customXml" ds:itemID="{53ABC1D9-E5C0-468B-8DE2-430EEECDB374}"/>
</file>

<file path=customXml/itemProps3.xml><?xml version="1.0" encoding="utf-8"?>
<ds:datastoreItem xmlns:ds="http://schemas.openxmlformats.org/officeDocument/2006/customXml" ds:itemID="{AC29C443-C15E-4540-965E-19771AB406F2}"/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317</Words>
  <Application>Microsoft Office PowerPoint</Application>
  <PresentationFormat>On-screen Show (16:9)</PresentationFormat>
  <Paragraphs>12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Ubuntu</vt:lpstr>
      <vt:lpstr>Josefin Slab</vt:lpstr>
      <vt:lpstr>Josefin Slab Thin</vt:lpstr>
      <vt:lpstr>Arvo</vt:lpstr>
      <vt:lpstr>Ubuntu Medium</vt:lpstr>
      <vt:lpstr>Minimal Mint</vt:lpstr>
      <vt:lpstr>Квагга</vt:lpstr>
      <vt:lpstr>Я очень люблю отдыхать на природе -ходить в лес и фотографировать. Но в последнее время мы так загрязнили моря и реки, леса и степи, что становится страшно за будущие поколения. В данное время много говорят об охране природы. В школах ввели предмет экологию. Люди в погоне за престижностью и деньгами истребили многочисленных видов животных, некоторые виды которых уже невозможно восстановить, или же остались единицы у некоторых ценителей природы.</vt:lpstr>
      <vt:lpstr>PowerPoint Presentation</vt:lpstr>
      <vt:lpstr>В среднем взрослые квагги достигали 2,57 м в длину и 1,25—1,35 м в высоту в холке при весе от 250 до 300 кг. Расцветка шерсти квагги была уникальной среди лошадиных — спереди она была похожа на такую у современных зебр, но сзади больше напоминала расцветку диких лошадей.</vt:lpstr>
      <vt:lpstr>Проект восстановления квагг</vt:lpstr>
      <vt:lpstr>20 января 2005 года на свет появился представитель третьего поколения квагги — жеребец Генри, который настолько похож на типичную кваггу, что некоторые эксперты уверены, что он даже более похож на кваггу, чем некоторые музейные экспонаты этого животного.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Квагга</dc:title>
  <dc:creator>User</dc:creator>
  <cp:lastModifiedBy>User</cp:lastModifiedBy>
  <cp:revision>13</cp:revision>
  <dcterms:modified xsi:type="dcterms:W3CDTF">2021-02-27T11:25:54Z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0x01010097FD9FBE8C903A4980681FBF9D0BFD7F</vt:lpwstr>
  </property>
</Properties>
</file>