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2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9144000" cy="5143500" type="screen16x9"/>
  <p:notesSz cx="6858000" cy="9144000"/>
  <p:embeddedFontLst>
    <p:embeddedFont>
      <p:font typeface="Lexend Deca Light" panose="020B0604020202020204" charset="0"/>
      <p:regular r:id="rId24"/>
      <p:bold r:id="rId2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12" d="100"/>
          <a:sy n="112" d="100"/>
        </p:scale>
        <p:origin x="366" y="9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2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158210485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35d96d2f4dd_2_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35d96d2f4dd_2_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1381526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g35d9c889e2c_0_5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1" name="Google Shape;61;g35d9c889e2c_0_5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0024483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g35d96d2f4dd_2_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8" name="Google Shape;68;g35d96d2f4dd_2_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9693172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g35da55f3c4c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4" name="Google Shape;74;g35da55f3c4c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1811286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g35d96d2f4dd_2_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2" name="Google Shape;92;g35d96d2f4dd_2_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86582442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g35d96d2f4dd_2_5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" name="Google Shape;104;g35d96d2f4dd_2_5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1394148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g35d9c889e2c_0_7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1" name="Google Shape;111;g35d9c889e2c_0_7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39114318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g35d96d2f4dd_2_7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0" name="Google Shape;120;g35d96d2f4dd_2_7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14508792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g35d9c889e2c_0_6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2" name="Google Shape;132;g35d9c889e2c_0_6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5565054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g35d96d2f4dd_2_9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8" name="Google Shape;138;g35d96d2f4dd_2_9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37949391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g35d96d2f4dd_2_9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5" name="Google Shape;145;g35d96d2f4dd_2_9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86952829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g35d96d2f4dd_2_10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2" name="Google Shape;152;g35d96d2f4dd_2_10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2897736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g35d96d2f4dd_2_1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9" name="Google Shape;159;g35d96d2f4dd_2_1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92659010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g35d96d2f4dd_2_1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6" name="Google Shape;166;g35d96d2f4dd_2_1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97820772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g35d96d2f4dd_2_1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3" name="Google Shape;173;g35d96d2f4dd_2_1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00031425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g35d9c889e2c_0_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0" name="Google Shape;180;g35d9c889e2c_0_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77226603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g35d9c889e2c_0_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7" name="Google Shape;187;g35d9c889e2c_0_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57673063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g35d9c889e2c_0_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4" name="Google Shape;194;g35d9c889e2c_0_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9168358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g35d9c889e2c_0_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1" name="Google Shape;201;g35d9c889e2c_0_2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666085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g35d9c889e2c_0_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8" name="Google Shape;208;g35d9c889e2c_0_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36776342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g35d9c889e2c_0_6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9" name="Google Shape;219;g35d9c889e2c_0_6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4930802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bg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bg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bg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bg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bg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bg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bg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bg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bg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bg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bg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bg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Relationship Id="rId5" Type="http://schemas.openxmlformats.org/officeDocument/2006/relationships/hyperlink" Target="https://www.mrrb.bg/bg/infrastruktura-br-i-programi/programi-za-teritorialno-sutrudnichestvo-2021-2027/interreg-vi-s-interreg-evropa-2021-2027/" TargetMode="External"/><Relationship Id="rId4" Type="http://schemas.openxmlformats.org/officeDocument/2006/relationships/hyperlink" Target="https://www.interregeurope.eu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>
            <a:spLocks noGrp="1"/>
          </p:cNvSpPr>
          <p:nvPr>
            <p:ph type="subTitle" idx="1"/>
          </p:nvPr>
        </p:nvSpPr>
        <p:spPr>
          <a:xfrm>
            <a:off x="421800" y="1690850"/>
            <a:ext cx="8300400" cy="1979700"/>
          </a:xfrm>
          <a:prstGeom prst="rect">
            <a:avLst/>
          </a:prstGeom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605"/>
              <a:buNone/>
            </a:pPr>
            <a:r>
              <a:rPr lang="bg" sz="226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</a:t>
            </a:r>
            <a:r>
              <a:rPr lang="bg" sz="246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драве и устойчивост: психическо овластяване на новото поколение младежи </a:t>
            </a:r>
            <a:endParaRPr sz="2460" b="1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ctr" rtl="0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SzPts val="605"/>
              <a:buNone/>
            </a:pPr>
            <a:r>
              <a:rPr lang="bg" sz="226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</a:t>
            </a:r>
            <a:r>
              <a:rPr lang="bg" sz="226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ealth </a:t>
            </a:r>
            <a:r>
              <a:rPr lang="bg" sz="226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</a:t>
            </a:r>
            <a:r>
              <a:rPr lang="bg" sz="226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nd </a:t>
            </a:r>
            <a:r>
              <a:rPr lang="bg" sz="226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</a:t>
            </a:r>
            <a:r>
              <a:rPr lang="bg" sz="226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esilience </a:t>
            </a:r>
            <a:r>
              <a:rPr lang="bg" sz="226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</a:t>
            </a:r>
            <a:r>
              <a:rPr lang="bg" sz="226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ental Empowerment </a:t>
            </a:r>
            <a:r>
              <a:rPr lang="bg" sz="226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</a:t>
            </a:r>
            <a:r>
              <a:rPr lang="bg" sz="226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 </a:t>
            </a:r>
            <a:r>
              <a:rPr lang="bg" sz="226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</a:t>
            </a:r>
            <a:r>
              <a:rPr lang="bg" sz="226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ew </a:t>
            </a:r>
            <a:r>
              <a:rPr lang="bg" sz="226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Y</a:t>
            </a:r>
            <a:r>
              <a:rPr lang="bg" sz="226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outh </a:t>
            </a:r>
            <a:endParaRPr sz="226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ctr" rtl="0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SzPts val="605"/>
              <a:buNone/>
            </a:pPr>
            <a:r>
              <a:rPr lang="bg" sz="216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Акроним: </a:t>
            </a:r>
            <a:r>
              <a:rPr lang="bg" sz="216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HARMONY</a:t>
            </a:r>
            <a:endParaRPr sz="2160" b="1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605"/>
              <a:buFont typeface="Arial"/>
              <a:buNone/>
            </a:pPr>
            <a:endParaRPr sz="166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ctr" rtl="0">
              <a:lnSpc>
                <a:spcPct val="80000"/>
              </a:lnSpc>
              <a:spcBef>
                <a:spcPts val="1200"/>
              </a:spcBef>
              <a:spcAft>
                <a:spcPts val="0"/>
              </a:spcAft>
              <a:buSzPts val="605"/>
              <a:buNone/>
            </a:pPr>
            <a:endParaRPr sz="825"/>
          </a:p>
        </p:txBody>
      </p:sp>
      <p:pic>
        <p:nvPicPr>
          <p:cNvPr id="55" name="Google Shape;55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15975" y="120000"/>
            <a:ext cx="4458049" cy="1108200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56" name="Google Shape;56;p13"/>
          <p:cNvSpPr txBox="1"/>
          <p:nvPr/>
        </p:nvSpPr>
        <p:spPr>
          <a:xfrm>
            <a:off x="4839625" y="120000"/>
            <a:ext cx="3198600" cy="1108200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E2A4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bg" sz="1500">
                <a:solidFill>
                  <a:srgbClr val="000000"/>
                </a:solidFill>
              </a:rPr>
              <a:t>МИНИСТЕРСТВО НА ОБРАЗОВАНИЕТО И НАУКАТА</a:t>
            </a:r>
            <a:endParaRPr sz="1500">
              <a:solidFill>
                <a:srgbClr val="000000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bg" sz="1500">
                <a:solidFill>
                  <a:srgbClr val="000000"/>
                </a:solidFill>
              </a:rPr>
              <a:t>РЕГИОНАЛНО УПРАВЛЕНИЕ НА ОБРАЗОВАНИЕТО - ВАРНА</a:t>
            </a:r>
            <a:endParaRPr sz="700">
              <a:latin typeface="Lexend Deca Light"/>
              <a:ea typeface="Lexend Deca Light"/>
              <a:cs typeface="Lexend Deca Light"/>
              <a:sym typeface="Lexend Deca Light"/>
            </a:endParaRPr>
          </a:p>
        </p:txBody>
      </p:sp>
      <p:pic>
        <p:nvPicPr>
          <p:cNvPr id="57" name="Google Shape;57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131775" y="120000"/>
            <a:ext cx="923475" cy="843275"/>
          </a:xfrm>
          <a:prstGeom prst="rect">
            <a:avLst/>
          </a:prstGeom>
          <a:noFill/>
          <a:ln>
            <a:noFill/>
          </a:ln>
        </p:spPr>
      </p:pic>
      <p:sp>
        <p:nvSpPr>
          <p:cNvPr id="58" name="Google Shape;58;p13"/>
          <p:cNvSpPr txBox="1"/>
          <p:nvPr/>
        </p:nvSpPr>
        <p:spPr>
          <a:xfrm>
            <a:off x="466925" y="3911150"/>
            <a:ext cx="2975100" cy="738900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bg" sz="18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Начало: 01.05.2025 г.</a:t>
            </a:r>
            <a:endParaRPr sz="1800" b="1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bg" sz="18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Край: 31.07.2029 г.</a:t>
            </a:r>
            <a:endParaRPr sz="1800" b="1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4"/>
          <p:cNvSpPr txBox="1">
            <a:spLocks noGrp="1"/>
          </p:cNvSpPr>
          <p:nvPr>
            <p:ph type="title"/>
          </p:nvPr>
        </p:nvSpPr>
        <p:spPr>
          <a:xfrm>
            <a:off x="697450" y="155050"/>
            <a:ext cx="7599900" cy="900600"/>
          </a:xfrm>
          <a:prstGeom prst="rect">
            <a:avLst/>
          </a:prstGeom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bg" sz="2320" b="1">
                <a:latin typeface="Times New Roman"/>
                <a:ea typeface="Times New Roman"/>
                <a:cs typeface="Times New Roman"/>
                <a:sym typeface="Times New Roman"/>
              </a:rPr>
              <a:t>Проект на програма на ЕС за междурегионално сътрудничество</a:t>
            </a:r>
            <a:r>
              <a:rPr lang="bg" sz="2320"/>
              <a:t> </a:t>
            </a:r>
            <a:r>
              <a:rPr lang="bg" sz="2320" b="1">
                <a:latin typeface="Times New Roman"/>
                <a:ea typeface="Times New Roman"/>
                <a:cs typeface="Times New Roman"/>
                <a:sym typeface="Times New Roman"/>
              </a:rPr>
              <a:t>Interreg Europe</a:t>
            </a:r>
            <a:endParaRPr sz="2320" b="1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4" name="Google Shape;64;p14"/>
          <p:cNvSpPr txBox="1">
            <a:spLocks noGrp="1"/>
          </p:cNvSpPr>
          <p:nvPr>
            <p:ph type="body" idx="1"/>
          </p:nvPr>
        </p:nvSpPr>
        <p:spPr>
          <a:xfrm>
            <a:off x="186000" y="1005100"/>
            <a:ext cx="3111900" cy="446700"/>
          </a:xfrm>
          <a:prstGeom prst="rect">
            <a:avLst/>
          </a:prstGeom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rmAutofit fontScale="40000" lnSpcReduction="20000"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bg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Приоритетни области:</a:t>
            </a:r>
            <a:endParaRPr b="1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5" name="Google Shape;65;p14"/>
          <p:cNvPicPr preferRelativeResize="0"/>
          <p:nvPr/>
        </p:nvPicPr>
        <p:blipFill rotWithShape="1">
          <a:blip r:embed="rId3">
            <a:alphaModFix/>
          </a:blip>
          <a:srcRect r="2047"/>
          <a:stretch/>
        </p:blipFill>
        <p:spPr>
          <a:xfrm>
            <a:off x="118625" y="1516575"/>
            <a:ext cx="8956826" cy="3176875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" name="Google Shape;70;p15" title="Без име.png"/>
          <p:cNvPicPr preferRelativeResize="0"/>
          <p:nvPr/>
        </p:nvPicPr>
        <p:blipFill rotWithShape="1">
          <a:blip r:embed="rId3">
            <a:alphaModFix/>
          </a:blip>
          <a:srcRect t="-678" b="7784"/>
          <a:stretch/>
        </p:blipFill>
        <p:spPr>
          <a:xfrm>
            <a:off x="4047225" y="403412"/>
            <a:ext cx="5096775" cy="4336675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71" name="Google Shape;71;p15"/>
          <p:cNvSpPr txBox="1"/>
          <p:nvPr/>
        </p:nvSpPr>
        <p:spPr>
          <a:xfrm>
            <a:off x="41925" y="284725"/>
            <a:ext cx="3875700" cy="4657800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bg" sz="19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Партньорски организации:</a:t>
            </a:r>
            <a:endParaRPr b="1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bg" sz="12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1.</a:t>
            </a:r>
            <a:r>
              <a:rPr lang="bg" sz="13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</a:t>
            </a:r>
            <a:r>
              <a:rPr lang="bg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Община Мурсия - Испания </a:t>
            </a:r>
            <a:endParaRPr b="1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bg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2. Национална агенция на младежта – Тирана, Албания</a:t>
            </a:r>
            <a:endParaRPr b="1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bg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3. Министерство на културата, младежта и медиите - Брюксел, Белгия</a:t>
            </a:r>
            <a:endParaRPr b="1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bg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4. Министерство на здравеопазването – Вилнюс, Литва</a:t>
            </a:r>
            <a:endParaRPr b="1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bg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5. Министерство на здравеопазването – Сараево, Босна и Херцеговина</a:t>
            </a:r>
            <a:endParaRPr b="1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bg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6. Регионален съвет на Нормандия – Кан, Франция</a:t>
            </a:r>
            <a:endParaRPr b="1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bg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7.  Институт за спорта и младежта – Лисабон, Португалия</a:t>
            </a:r>
            <a:endParaRPr b="1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bg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8.  Регионално управление на образованието – Варна, България</a:t>
            </a:r>
            <a:endParaRPr b="1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bg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9. Университет за приложни изкуства – Хелзинки, Финландия</a:t>
            </a:r>
            <a:endParaRPr sz="1600" b="1">
              <a:solidFill>
                <a:schemeClr val="dk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16"/>
          <p:cNvSpPr txBox="1">
            <a:spLocks noGrp="1"/>
          </p:cNvSpPr>
          <p:nvPr>
            <p:ph type="title"/>
          </p:nvPr>
        </p:nvSpPr>
        <p:spPr>
          <a:xfrm>
            <a:off x="311700" y="104625"/>
            <a:ext cx="3324900" cy="547500"/>
          </a:xfrm>
          <a:prstGeom prst="rect">
            <a:avLst/>
          </a:prstGeom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bg" sz="2020" b="1">
                <a:latin typeface="Times New Roman"/>
                <a:ea typeface="Times New Roman"/>
                <a:cs typeface="Times New Roman"/>
                <a:sym typeface="Times New Roman"/>
              </a:rPr>
              <a:t>Заинтересовани страни</a:t>
            </a:r>
            <a:endParaRPr sz="2020" b="1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77" name="Google Shape;77;p16"/>
          <p:cNvSpPr txBox="1">
            <a:spLocks noGrp="1"/>
          </p:cNvSpPr>
          <p:nvPr>
            <p:ph type="body" idx="1"/>
          </p:nvPr>
        </p:nvSpPr>
        <p:spPr>
          <a:xfrm>
            <a:off x="164375" y="767375"/>
            <a:ext cx="8711100" cy="3772800"/>
          </a:xfrm>
          <a:prstGeom prst="rect">
            <a:avLst/>
          </a:prstGeom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bg" sz="15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Всеки партньор по проекта има право да включи до 12 заинтересовани страни в проектните дейности. РУО - Варна включи следните образователни институции:</a:t>
            </a:r>
            <a:endParaRPr sz="1500" b="1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bg" sz="15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      Медицински университет “Проф. д-р Параскев Стоянов”- Варна</a:t>
            </a:r>
            <a:endParaRPr sz="1500" b="1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bg" sz="15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       Варненски свободен университет “Черноризец Храбър”</a:t>
            </a:r>
            <a:endParaRPr sz="1500" b="1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bg" sz="15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       Община - Варна</a:t>
            </a:r>
            <a:endParaRPr sz="1500" b="1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bg" sz="15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       Регионален център за подкрепа процеса на приобщаващото образование</a:t>
            </a:r>
            <a:endParaRPr sz="1500" b="1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bg" sz="15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       ЦПЛР - Общински детски комплекс</a:t>
            </a:r>
            <a:endParaRPr sz="1500" b="1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bg" sz="15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       СУ “Гео Милев”</a:t>
            </a:r>
            <a:endParaRPr sz="1500" b="1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bg" sz="15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       СУЕО “Ал. С. Пушкин”</a:t>
            </a:r>
            <a:endParaRPr sz="1500" b="1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bg" sz="15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       ОУ “П. Р. Славейков”</a:t>
            </a:r>
            <a:endParaRPr sz="1500" b="1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bg" sz="15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       ОУ “Добри Чинтулов”</a:t>
            </a:r>
            <a:endParaRPr sz="1500" b="1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bg" sz="15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       ОУ “Захари Стоянов”</a:t>
            </a:r>
            <a:endParaRPr sz="1500" b="1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bg" sz="15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       VII СУ “Найден Геров”</a:t>
            </a:r>
            <a:endParaRPr sz="1500" b="1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bg" sz="15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       ПГКМКС “Акад. Благовест Сендов”</a:t>
            </a:r>
            <a:endParaRPr sz="1500" b="1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pic>
        <p:nvPicPr>
          <p:cNvPr id="78" name="Google Shape;78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23898" y="1552260"/>
            <a:ext cx="535190" cy="235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79" name="Google Shape;79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23917" y="2001168"/>
            <a:ext cx="543900" cy="262138"/>
          </a:xfrm>
          <a:prstGeom prst="rect">
            <a:avLst/>
          </a:prstGeom>
          <a:noFill/>
          <a:ln>
            <a:noFill/>
          </a:ln>
        </p:spPr>
      </p:pic>
      <p:pic>
        <p:nvPicPr>
          <p:cNvPr id="80" name="Google Shape;80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06438" y="1767744"/>
            <a:ext cx="543920" cy="235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81" name="Google Shape;81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06438" y="2423659"/>
            <a:ext cx="543920" cy="235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82" name="Google Shape;82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23897" y="2256690"/>
            <a:ext cx="543920" cy="173385"/>
          </a:xfrm>
          <a:prstGeom prst="rect">
            <a:avLst/>
          </a:prstGeom>
          <a:noFill/>
          <a:ln>
            <a:noFill/>
          </a:ln>
        </p:spPr>
      </p:pic>
      <p:pic>
        <p:nvPicPr>
          <p:cNvPr id="83" name="Google Shape;83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06438" y="2641692"/>
            <a:ext cx="578157" cy="235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84" name="Google Shape;84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40675" y="3146157"/>
            <a:ext cx="543920" cy="235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85" name="Google Shape;85;p16"/>
          <p:cNvPicPr preferRelativeResize="0"/>
          <p:nvPr/>
        </p:nvPicPr>
        <p:blipFill rotWithShape="1">
          <a:blip r:embed="rId3">
            <a:alphaModFix/>
          </a:blip>
          <a:srcRect t="-21430" b="21430"/>
          <a:stretch/>
        </p:blipFill>
        <p:spPr>
          <a:xfrm>
            <a:off x="723897" y="2826816"/>
            <a:ext cx="560698" cy="235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86" name="Google Shape;86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26330" y="3328544"/>
            <a:ext cx="543920" cy="235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87" name="Google Shape;87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26330" y="3565412"/>
            <a:ext cx="543920" cy="235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88" name="Google Shape;88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40675" y="3793500"/>
            <a:ext cx="543920" cy="235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89" name="Google Shape;89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55020" y="4026425"/>
            <a:ext cx="543920" cy="2353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7"/>
          <p:cNvSpPr txBox="1">
            <a:spLocks noGrp="1"/>
          </p:cNvSpPr>
          <p:nvPr>
            <p:ph type="title"/>
          </p:nvPr>
        </p:nvSpPr>
        <p:spPr>
          <a:xfrm>
            <a:off x="-43225" y="169450"/>
            <a:ext cx="2275200" cy="439500"/>
          </a:xfrm>
          <a:prstGeom prst="rect">
            <a:avLst/>
          </a:prstGeom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bg" sz="1890" b="1">
                <a:solidFill>
                  <a:srgbClr val="1F1F1F"/>
                </a:solidFill>
                <a:highlight>
                  <a:srgbClr val="F8F9FA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Цели на проекта</a:t>
            </a:r>
            <a:r>
              <a:rPr lang="bg" sz="2090" b="1">
                <a:solidFill>
                  <a:srgbClr val="1F1F1F"/>
                </a:solidFill>
                <a:highlight>
                  <a:srgbClr val="F8F9FA"/>
                </a:highlight>
              </a:rPr>
              <a:t>:</a:t>
            </a:r>
            <a:endParaRPr sz="2090" b="1">
              <a:solidFill>
                <a:srgbClr val="1F1F1F"/>
              </a:solidFill>
              <a:highlight>
                <a:srgbClr val="F8F9FA"/>
              </a:highlight>
            </a:endParaRPr>
          </a:p>
          <a:p>
            <a:pPr marL="0" marR="38100" lvl="0" indent="0" algn="l" rtl="0">
              <a:lnSpc>
                <a:spcPct val="128571"/>
              </a:lnSpc>
              <a:spcBef>
                <a:spcPts val="0"/>
              </a:spcBef>
              <a:spcAft>
                <a:spcPts val="0"/>
              </a:spcAft>
              <a:buSzPts val="990"/>
              <a:buNone/>
            </a:pPr>
            <a:endParaRPr sz="1790">
              <a:solidFill>
                <a:srgbClr val="1F1F1F"/>
              </a:solidFill>
              <a:highlight>
                <a:srgbClr val="F8F9FA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990"/>
              <a:buNone/>
            </a:pPr>
            <a:endParaRPr sz="242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5" name="Google Shape;95;p17"/>
          <p:cNvSpPr txBox="1"/>
          <p:nvPr/>
        </p:nvSpPr>
        <p:spPr>
          <a:xfrm>
            <a:off x="128375" y="695375"/>
            <a:ext cx="8860800" cy="1375800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38100" lvl="0" indent="0" algn="l" rtl="0">
              <a:lnSpc>
                <a:spcPct val="1285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bg" sz="1666" b="1">
                <a:solidFill>
                  <a:srgbClr val="1F1F1F"/>
                </a:solidFill>
                <a:highlight>
                  <a:srgbClr val="F8F9FA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Обща цел:</a:t>
            </a:r>
            <a:endParaRPr sz="1666" b="1">
              <a:solidFill>
                <a:srgbClr val="1F1F1F"/>
              </a:solidFill>
              <a:highlight>
                <a:srgbClr val="F8F9FA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38100" lvl="0" indent="0" algn="l" rtl="0">
              <a:lnSpc>
                <a:spcPct val="1285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bg" sz="1566" b="1">
                <a:solidFill>
                  <a:srgbClr val="1F1F1F"/>
                </a:solidFill>
                <a:highlight>
                  <a:srgbClr val="F8F9FA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Подобряване на  обществените политики, свързани с психичното здраве на младите хора чрез холистичен, съвместен и базиран на общността подход, който насърчава ранното откриване, превенцията и достъпa до услуги за подкрепа, съобразени с реалните нужди на младите хора.</a:t>
            </a:r>
            <a:endParaRPr sz="1800" b="1">
              <a:solidFill>
                <a:schemeClr val="dk2"/>
              </a:solidFill>
            </a:endParaRPr>
          </a:p>
        </p:txBody>
      </p:sp>
      <p:pic>
        <p:nvPicPr>
          <p:cNvPr id="96" name="Google Shape;96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9125" y="3154200"/>
            <a:ext cx="543920" cy="235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97" name="Google Shape;97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9125" y="3370250"/>
            <a:ext cx="543920" cy="235350"/>
          </a:xfrm>
          <a:prstGeom prst="rect">
            <a:avLst/>
          </a:prstGeom>
          <a:noFill/>
          <a:ln>
            <a:noFill/>
          </a:ln>
        </p:spPr>
      </p:pic>
      <p:sp>
        <p:nvSpPr>
          <p:cNvPr id="98" name="Google Shape;98;p17"/>
          <p:cNvSpPr txBox="1"/>
          <p:nvPr/>
        </p:nvSpPr>
        <p:spPr>
          <a:xfrm>
            <a:off x="632625" y="3052825"/>
            <a:ext cx="7146300" cy="1602900"/>
          </a:xfrm>
          <a:prstGeom prst="rect">
            <a:avLst/>
          </a:prstGeom>
          <a:noFill/>
          <a:ln w="9525" cap="flat" cmpd="sng">
            <a:solidFill>
              <a:srgbClr val="F8F9FA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38100" lvl="0" indent="0" algn="l" rtl="0">
              <a:lnSpc>
                <a:spcPct val="128571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bg" sz="1500" b="1">
                <a:solidFill>
                  <a:srgbClr val="1F1F1F"/>
                </a:solidFill>
                <a:highlight>
                  <a:srgbClr val="F8F9FA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Междурегионален обмен</a:t>
            </a:r>
            <a:endParaRPr sz="1500" b="1">
              <a:solidFill>
                <a:srgbClr val="1F1F1F"/>
              </a:solidFill>
              <a:highlight>
                <a:srgbClr val="F8F9FA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38100" lvl="0" indent="0" algn="l" rtl="0">
              <a:lnSpc>
                <a:spcPct val="1285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bg" sz="1500" b="1">
                <a:solidFill>
                  <a:srgbClr val="1F1F1F"/>
                </a:solidFill>
                <a:highlight>
                  <a:srgbClr val="F8F9FA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Участие в проектиране и внедряване на регионални решения</a:t>
            </a:r>
            <a:endParaRPr sz="1500" b="1">
              <a:solidFill>
                <a:srgbClr val="1F1F1F"/>
              </a:solidFill>
              <a:highlight>
                <a:srgbClr val="F8F9FA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38100" lvl="0" indent="0" algn="l" rtl="0">
              <a:lnSpc>
                <a:spcPct val="1285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bg" sz="1500" b="1">
                <a:solidFill>
                  <a:srgbClr val="1F1F1F"/>
                </a:solidFill>
                <a:highlight>
                  <a:srgbClr val="F8F9FA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Цялостен подход, базиран на общността</a:t>
            </a:r>
            <a:endParaRPr sz="1500" b="1">
              <a:solidFill>
                <a:srgbClr val="1F1F1F"/>
              </a:solidFill>
              <a:highlight>
                <a:srgbClr val="F8F9FA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38100" lvl="0" indent="0" algn="l" rtl="0">
              <a:lnSpc>
                <a:spcPct val="1285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bg" sz="1500" b="1">
                <a:solidFill>
                  <a:srgbClr val="1F1F1F"/>
                </a:solidFill>
                <a:highlight>
                  <a:srgbClr val="F8F9FA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Привеждане на политиките в съответствие със стратегиите на ЕС за психичното здраве и младежта</a:t>
            </a:r>
            <a:endParaRPr sz="1800" b="1">
              <a:solidFill>
                <a:schemeClr val="dk2"/>
              </a:solidFill>
            </a:endParaRPr>
          </a:p>
        </p:txBody>
      </p:sp>
      <p:pic>
        <p:nvPicPr>
          <p:cNvPr id="99" name="Google Shape;99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9125" y="3969275"/>
            <a:ext cx="543920" cy="235350"/>
          </a:xfrm>
          <a:prstGeom prst="rect">
            <a:avLst/>
          </a:prstGeom>
          <a:noFill/>
          <a:ln>
            <a:noFill/>
          </a:ln>
        </p:spPr>
      </p:pic>
      <p:sp>
        <p:nvSpPr>
          <p:cNvPr id="100" name="Google Shape;100;p17"/>
          <p:cNvSpPr txBox="1"/>
          <p:nvPr/>
        </p:nvSpPr>
        <p:spPr>
          <a:xfrm>
            <a:off x="632625" y="2611550"/>
            <a:ext cx="25431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bg" sz="16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Специфични цели:</a:t>
            </a:r>
            <a:endParaRPr sz="1600" b="1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01" name="Google Shape;101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9125" y="3729300"/>
            <a:ext cx="583500" cy="2353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8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4412700" cy="84810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bg" sz="2244" b="1">
                <a:latin typeface="Times New Roman"/>
                <a:ea typeface="Times New Roman"/>
                <a:cs typeface="Times New Roman"/>
                <a:sym typeface="Times New Roman"/>
              </a:rPr>
              <a:t>Продължителност на проекта:  4 години</a:t>
            </a:r>
            <a:endParaRPr sz="2244" b="1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7" name="Google Shape;107;p18"/>
          <p:cNvSpPr txBox="1">
            <a:spLocks noGrp="1"/>
          </p:cNvSpPr>
          <p:nvPr>
            <p:ph type="body" idx="1"/>
          </p:nvPr>
        </p:nvSpPr>
        <p:spPr>
          <a:xfrm>
            <a:off x="311700" y="1365300"/>
            <a:ext cx="4585500" cy="2744700"/>
          </a:xfrm>
          <a:prstGeom prst="rect">
            <a:avLst/>
          </a:prstGeom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marR="38100" lvl="0" indent="0" algn="l" rtl="0">
              <a:lnSpc>
                <a:spcPct val="1285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bg" sz="1591" b="1">
                <a:solidFill>
                  <a:srgbClr val="1F1F1F"/>
                </a:solidFill>
                <a:highlight>
                  <a:srgbClr val="F8F9FA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Основна фаза: </a:t>
            </a:r>
            <a:endParaRPr sz="1591" b="1">
              <a:solidFill>
                <a:srgbClr val="1F1F1F"/>
              </a:solidFill>
              <a:highlight>
                <a:srgbClr val="F8F9FA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38100" lvl="0" indent="0" algn="l" rtl="0">
              <a:lnSpc>
                <a:spcPct val="1285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bg" sz="1591" b="1">
                <a:solidFill>
                  <a:srgbClr val="1F1F1F"/>
                </a:solidFill>
                <a:highlight>
                  <a:srgbClr val="F8F9FA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3 години - Идентифициране на добри практики, междурегионално обучение, тренинги, семинари и др.</a:t>
            </a:r>
            <a:endParaRPr sz="1591" b="1">
              <a:solidFill>
                <a:srgbClr val="1F1F1F"/>
              </a:solidFill>
              <a:highlight>
                <a:srgbClr val="F8F9FA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38100" lvl="0" indent="0" algn="l" rtl="0">
              <a:lnSpc>
                <a:spcPct val="128571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591" b="1">
              <a:solidFill>
                <a:srgbClr val="1F1F1F"/>
              </a:solidFill>
              <a:highlight>
                <a:srgbClr val="F8F9FA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38100" lvl="0" indent="0" algn="l" rtl="0">
              <a:lnSpc>
                <a:spcPct val="1285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bg" sz="1591" b="1">
                <a:solidFill>
                  <a:srgbClr val="1F1F1F"/>
                </a:solidFill>
                <a:highlight>
                  <a:srgbClr val="F8F9FA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Последваща фаза: </a:t>
            </a:r>
            <a:endParaRPr sz="1591" b="1">
              <a:solidFill>
                <a:srgbClr val="1F1F1F"/>
              </a:solidFill>
              <a:highlight>
                <a:srgbClr val="F8F9FA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38100" lvl="0" indent="0" algn="l" rtl="0">
              <a:lnSpc>
                <a:spcPct val="1285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bg" sz="1591" b="1">
                <a:solidFill>
                  <a:srgbClr val="1F1F1F"/>
                </a:solidFill>
                <a:highlight>
                  <a:srgbClr val="F8F9FA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1 година - Проследяване на резултатите от обмяната на опит</a:t>
            </a:r>
            <a:endParaRPr sz="1591" b="1">
              <a:solidFill>
                <a:srgbClr val="1F1F1F"/>
              </a:solidFill>
              <a:highlight>
                <a:srgbClr val="F8F9FA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108" name="Google Shape;108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782000" y="445025"/>
            <a:ext cx="4300649" cy="4042476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19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2438700" cy="572700"/>
          </a:xfrm>
          <a:prstGeom prst="rect">
            <a:avLst/>
          </a:prstGeom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bg" sz="2020" b="1">
                <a:latin typeface="Times New Roman"/>
                <a:ea typeface="Times New Roman"/>
                <a:cs typeface="Times New Roman"/>
                <a:sym typeface="Times New Roman"/>
              </a:rPr>
              <a:t>Мениджмънт</a:t>
            </a:r>
            <a:endParaRPr sz="2020" b="1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14" name="Google Shape;114;p19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7820100" cy="2914200"/>
          </a:xfrm>
          <a:prstGeom prst="rect">
            <a:avLst/>
          </a:prstGeom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bg" sz="15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Цялостното управление на HARMONY е структурирано и се характеризира с ясни роли между партньорските организации:</a:t>
            </a:r>
            <a:endParaRPr sz="1500" b="1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bg" sz="15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    Водещ партньор (LP) - Община Мурсия, Испания</a:t>
            </a:r>
            <a:endParaRPr sz="1500" b="1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bg" sz="15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    Партньори по проекта (PP) - Всички партньорски организации</a:t>
            </a:r>
            <a:endParaRPr sz="1500" b="1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r>
              <a:rPr lang="bg" sz="15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    Партньор - консултант (AP) -  </a:t>
            </a:r>
            <a:r>
              <a:rPr lang="bg" sz="14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Университет за приложни изкуства – Хелзинки, Финландия</a:t>
            </a:r>
            <a:r>
              <a:rPr lang="bg" sz="15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</a:t>
            </a:r>
            <a:endParaRPr sz="2100" b="1"/>
          </a:p>
        </p:txBody>
      </p:sp>
      <p:pic>
        <p:nvPicPr>
          <p:cNvPr id="115" name="Google Shape;115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1700" y="1927450"/>
            <a:ext cx="543920" cy="235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6" name="Google Shape;116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1700" y="2335225"/>
            <a:ext cx="543920" cy="235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7" name="Google Shape;117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1700" y="2743000"/>
            <a:ext cx="543920" cy="2353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20"/>
          <p:cNvSpPr txBox="1">
            <a:spLocks noGrp="1"/>
          </p:cNvSpPr>
          <p:nvPr>
            <p:ph type="title"/>
          </p:nvPr>
        </p:nvSpPr>
        <p:spPr>
          <a:xfrm>
            <a:off x="311700" y="306350"/>
            <a:ext cx="3144900" cy="389100"/>
          </a:xfrm>
          <a:prstGeom prst="rect">
            <a:avLst/>
          </a:prstGeom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891"/>
              <a:buNone/>
            </a:pPr>
            <a:r>
              <a:rPr lang="bg" sz="1968" b="1"/>
              <a:t>Проектни дейности:</a:t>
            </a:r>
            <a:endParaRPr sz="1968" b="1"/>
          </a:p>
        </p:txBody>
      </p:sp>
      <p:sp>
        <p:nvSpPr>
          <p:cNvPr id="123" name="Google Shape;123;p20"/>
          <p:cNvSpPr txBox="1">
            <a:spLocks noGrp="1"/>
          </p:cNvSpPr>
          <p:nvPr>
            <p:ph type="body" idx="1"/>
          </p:nvPr>
        </p:nvSpPr>
        <p:spPr>
          <a:xfrm>
            <a:off x="311700" y="769725"/>
            <a:ext cx="8520600" cy="3798900"/>
          </a:xfrm>
          <a:prstGeom prst="rect">
            <a:avLst/>
          </a:prstGeom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rmAutofit fontScale="25000" lnSpcReduction="2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bg"/>
              <a:t>                                   </a:t>
            </a:r>
            <a:r>
              <a:rPr lang="bg" sz="2600"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bg" sz="5652" b="1">
                <a:solidFill>
                  <a:srgbClr val="1F1F1F"/>
                </a:solidFill>
                <a:highlight>
                  <a:srgbClr val="F8F9FA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Първоначални регионални проучвания</a:t>
            </a:r>
            <a:endParaRPr sz="5652" b="1">
              <a:solidFill>
                <a:srgbClr val="1F1F1F"/>
              </a:solidFill>
              <a:highlight>
                <a:srgbClr val="F8F9FA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bg" sz="5652" b="1">
                <a:solidFill>
                  <a:srgbClr val="1F1F1F"/>
                </a:solidFill>
                <a:highlight>
                  <a:srgbClr val="F8F9FA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              </a:t>
            </a:r>
            <a:r>
              <a:rPr lang="bg" sz="5600" b="1">
                <a:solidFill>
                  <a:srgbClr val="1F1F1F"/>
                </a:solidFill>
                <a:highlight>
                  <a:srgbClr val="F8F9FA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Идентифициране, подбор и трансфер на добри практики между участващите региони: държавна политика за психичното здраве на младежите, пристрастяване към социални медии,  емоционални и поведенчески разстройства, уязвими младежки групи, координация между различни териториални участници, ранно откриване и профилактика.</a:t>
            </a:r>
            <a:endParaRPr sz="5600" b="1">
              <a:solidFill>
                <a:srgbClr val="1F1F1F"/>
              </a:solidFill>
              <a:highlight>
                <a:srgbClr val="F8F9FA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bg" sz="5519" b="1">
                <a:solidFill>
                  <a:srgbClr val="1F1F1F"/>
                </a:solidFill>
                <a:highlight>
                  <a:srgbClr val="F8F9FA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               </a:t>
            </a:r>
            <a:r>
              <a:rPr lang="bg" sz="5621" b="1">
                <a:solidFill>
                  <a:srgbClr val="1F1F1F"/>
                </a:solidFill>
                <a:highlight>
                  <a:srgbClr val="F8F9FA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Създаване на местни учебни групи ("Playgrounds") 1 среща на семестър за улесняване на адаптирането към добри практики на местно ниво и валидирането на предложените решения.</a:t>
            </a:r>
            <a:endParaRPr sz="5621" b="1">
              <a:solidFill>
                <a:srgbClr val="1F1F1F"/>
              </a:solidFill>
              <a:highlight>
                <a:srgbClr val="F8F9FA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bg" sz="5519" b="1">
                <a:solidFill>
                  <a:srgbClr val="1F1F1F"/>
                </a:solidFill>
                <a:highlight>
                  <a:srgbClr val="F8F9FA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               </a:t>
            </a:r>
            <a:r>
              <a:rPr lang="bg" sz="5600" b="1">
                <a:solidFill>
                  <a:srgbClr val="1F1F1F"/>
                </a:solidFill>
                <a:highlight>
                  <a:srgbClr val="F8F9FA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Организиране на междурегионални семинари за обучение</a:t>
            </a:r>
            <a:endParaRPr sz="5600" b="1">
              <a:solidFill>
                <a:srgbClr val="1F1F1F"/>
              </a:solidFill>
              <a:highlight>
                <a:srgbClr val="F8F9FA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bg" sz="5519" b="1">
                <a:solidFill>
                  <a:srgbClr val="1F1F1F"/>
                </a:solidFill>
                <a:highlight>
                  <a:srgbClr val="F8F9FA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               </a:t>
            </a:r>
            <a:r>
              <a:rPr lang="bg" sz="5736" b="1">
                <a:solidFill>
                  <a:srgbClr val="1F1F1F"/>
                </a:solidFill>
                <a:highlight>
                  <a:srgbClr val="F8F9FA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Срещи и проучвателни посещения с цел задълбочено проучване на инициативите за младежкото психично здраве и оценка кой опит може да бъде прехвърлен и приложен в местния контекст.</a:t>
            </a:r>
            <a:endParaRPr sz="5736" b="1">
              <a:solidFill>
                <a:srgbClr val="1F1F1F"/>
              </a:solidFill>
              <a:highlight>
                <a:srgbClr val="F8F9FA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bg" sz="5519" b="1">
                <a:solidFill>
                  <a:srgbClr val="1F1F1F"/>
                </a:solidFill>
                <a:highlight>
                  <a:srgbClr val="F8F9FA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                </a:t>
            </a:r>
            <a:r>
              <a:rPr lang="bg" sz="5615" b="1">
                <a:solidFill>
                  <a:srgbClr val="1F1F1F"/>
                </a:solidFill>
                <a:highlight>
                  <a:srgbClr val="F8F9FA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Стартиране на процеса за подобряване на инструментите на публични политики, свързани с психичното здраве на младежите, научени поуки и добри практики, съобразени с местните реалности.</a:t>
            </a:r>
            <a:endParaRPr sz="5615" b="1">
              <a:solidFill>
                <a:srgbClr val="1F1F1F"/>
              </a:solidFill>
              <a:highlight>
                <a:srgbClr val="F8F9FA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 sz="1454" b="1">
              <a:solidFill>
                <a:srgbClr val="1F1F1F"/>
              </a:solidFill>
              <a:highlight>
                <a:srgbClr val="F8F9FA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bg" sz="1654" b="1">
                <a:solidFill>
                  <a:srgbClr val="1F1F1F"/>
                </a:solidFill>
                <a:highlight>
                  <a:srgbClr val="F8F9FA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                                  </a:t>
            </a:r>
            <a:endParaRPr sz="1354" b="1">
              <a:solidFill>
                <a:srgbClr val="1F1F1F"/>
              </a:solidFill>
              <a:highlight>
                <a:srgbClr val="F8F9FA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 sz="1400" b="1">
              <a:solidFill>
                <a:srgbClr val="1F1F1F"/>
              </a:solidFill>
              <a:highlight>
                <a:srgbClr val="F8F9FA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bg" sz="1400" b="1">
                <a:solidFill>
                  <a:srgbClr val="1F1F1F"/>
                </a:solidFill>
                <a:highlight>
                  <a:srgbClr val="F8F9FA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              </a:t>
            </a:r>
            <a:endParaRPr sz="1400" b="1">
              <a:solidFill>
                <a:srgbClr val="1F1F1F"/>
              </a:solidFill>
              <a:highlight>
                <a:srgbClr val="F8F9FA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124" name="Google Shape;124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82725" y="769725"/>
            <a:ext cx="543920" cy="235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5" name="Google Shape;125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18750" y="1129775"/>
            <a:ext cx="543920" cy="235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6" name="Google Shape;126;p2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47575" y="2099438"/>
            <a:ext cx="543920" cy="235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7" name="Google Shape;127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7575" y="2670200"/>
            <a:ext cx="543920" cy="235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8" name="Google Shape;128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7575" y="3040288"/>
            <a:ext cx="543920" cy="235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9" name="Google Shape;129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90800" y="3814100"/>
            <a:ext cx="543920" cy="2353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21"/>
          <p:cNvSpPr txBox="1">
            <a:spLocks noGrp="1"/>
          </p:cNvSpPr>
          <p:nvPr>
            <p:ph type="title"/>
          </p:nvPr>
        </p:nvSpPr>
        <p:spPr>
          <a:xfrm>
            <a:off x="311700" y="387375"/>
            <a:ext cx="3202500" cy="572700"/>
          </a:xfrm>
          <a:prstGeom prst="rect">
            <a:avLst/>
          </a:prstGeom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just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bg" sz="1800" b="1">
                <a:latin typeface="Times New Roman"/>
                <a:ea typeface="Times New Roman"/>
                <a:cs typeface="Times New Roman"/>
                <a:sym typeface="Times New Roman"/>
              </a:rPr>
              <a:t>Политически инструменти</a:t>
            </a:r>
            <a:endParaRPr sz="3400" b="1"/>
          </a:p>
        </p:txBody>
      </p:sp>
      <p:sp>
        <p:nvSpPr>
          <p:cNvPr id="135" name="Google Shape;135;p2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2500"/>
          </a:bodyPr>
          <a:lstStyle/>
          <a:p>
            <a:pPr marL="0" lvl="0" indent="0" algn="just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bg" sz="15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Политическите инструменти са свързани с целите на проекта и са изброени в различните държави.</a:t>
            </a:r>
            <a:endParaRPr sz="1500" b="1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just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bg" sz="15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 България – Наредбата за приобщаващо образование, с фокус върху върху общата и допълнителната подкрепа за личностното развитие на учениците, в зависимост от техните потребности. Целта и на двата вида подкрепа, представяна в политическия инструмент е психичното здраве и устойчивост на младите хора за успешното им включване в училище и социалния живот. </a:t>
            </a:r>
            <a:endParaRPr sz="1500" b="1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just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bg" sz="15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Първи в България Център за позитивно образование, създаден от ВСУ, в партньорство с РУО - Варна и Община Варна, с фокус върху благоденствието на училищните общности.</a:t>
            </a:r>
            <a:endParaRPr sz="1500" b="1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just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bg" sz="15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Популяризиране и споделяне на добър опит от позитивното образование, което успешно се прилага в някои образователни институции в област Варна. </a:t>
            </a:r>
            <a:endParaRPr sz="1500" b="1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22"/>
          <p:cNvSpPr txBox="1">
            <a:spLocks noGrp="1"/>
          </p:cNvSpPr>
          <p:nvPr>
            <p:ph type="title"/>
          </p:nvPr>
        </p:nvSpPr>
        <p:spPr>
          <a:xfrm>
            <a:off x="254075" y="212700"/>
            <a:ext cx="3512100" cy="511500"/>
          </a:xfrm>
          <a:prstGeom prst="rect">
            <a:avLst/>
          </a:prstGeom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bg" sz="2020" b="1">
                <a:latin typeface="Times New Roman"/>
                <a:ea typeface="Times New Roman"/>
                <a:cs typeface="Times New Roman"/>
                <a:sym typeface="Times New Roman"/>
              </a:rPr>
              <a:t>Основна фаза - 1 Семестър</a:t>
            </a:r>
            <a:endParaRPr sz="2020" b="1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41" name="Google Shape;141;p22"/>
          <p:cNvSpPr txBox="1">
            <a:spLocks noGrp="1"/>
          </p:cNvSpPr>
          <p:nvPr>
            <p:ph type="body" idx="1"/>
          </p:nvPr>
        </p:nvSpPr>
        <p:spPr>
          <a:xfrm>
            <a:off x="254075" y="803400"/>
            <a:ext cx="8807100" cy="3753300"/>
          </a:xfrm>
          <a:prstGeom prst="rect">
            <a:avLst/>
          </a:prstGeom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238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1F1F1F"/>
              </a:buClr>
              <a:buSzPts val="1500"/>
              <a:buFont typeface="Times New Roman"/>
              <a:buChar char="●"/>
            </a:pPr>
            <a:r>
              <a:rPr lang="bg" sz="1500" b="1">
                <a:solidFill>
                  <a:srgbClr val="1F1F1F"/>
                </a:solidFill>
                <a:highlight>
                  <a:srgbClr val="F8F9FA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Първа среща в Мурсия и транснационално представяне (3–4 юни)</a:t>
            </a:r>
            <a:endParaRPr sz="1500" b="1">
              <a:solidFill>
                <a:srgbClr val="1F1F1F"/>
              </a:solidFill>
              <a:highlight>
                <a:srgbClr val="F8F9FA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238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1F1F1F"/>
              </a:buClr>
              <a:buSzPts val="1500"/>
              <a:buFont typeface="Times New Roman"/>
              <a:buChar char="●"/>
            </a:pPr>
            <a:r>
              <a:rPr lang="bg" sz="1500" b="1">
                <a:solidFill>
                  <a:srgbClr val="1F1F1F"/>
                </a:solidFill>
                <a:highlight>
                  <a:srgbClr val="F8F9FA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Състав на проектните екипи и запознаване с техническия персонал</a:t>
            </a:r>
            <a:endParaRPr sz="1500" b="1">
              <a:solidFill>
                <a:srgbClr val="1F1F1F"/>
              </a:solidFill>
              <a:highlight>
                <a:srgbClr val="F8F9FA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238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1F1F1F"/>
              </a:buClr>
              <a:buSzPts val="1500"/>
              <a:buFont typeface="Times New Roman"/>
              <a:buChar char="●"/>
            </a:pPr>
            <a:r>
              <a:rPr lang="bg" sz="1500" b="1">
                <a:solidFill>
                  <a:srgbClr val="1F1F1F"/>
                </a:solidFill>
                <a:highlight>
                  <a:srgbClr val="F8F9FA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Създаване и първа среща на местни ключови групи от заинтересовани страни („Playgrounds“)</a:t>
            </a:r>
            <a:endParaRPr sz="1500" b="1">
              <a:solidFill>
                <a:srgbClr val="1F1F1F"/>
              </a:solidFill>
              <a:highlight>
                <a:srgbClr val="F8F9FA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238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1F1F1F"/>
              </a:buClr>
              <a:buSzPts val="1500"/>
              <a:buFont typeface="Times New Roman"/>
              <a:buChar char="●"/>
            </a:pPr>
            <a:r>
              <a:rPr lang="bg" sz="1500" b="1">
                <a:solidFill>
                  <a:srgbClr val="1F1F1F"/>
                </a:solidFill>
                <a:highlight>
                  <a:srgbClr val="F8F9FA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Регионални проучвания за младежкото психично здраве</a:t>
            </a:r>
            <a:endParaRPr sz="1500" b="1">
              <a:solidFill>
                <a:srgbClr val="1F1F1F"/>
              </a:solidFill>
              <a:highlight>
                <a:srgbClr val="F8F9FA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238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1F1F1F"/>
              </a:buClr>
              <a:buSzPts val="1500"/>
              <a:buFont typeface="Times New Roman"/>
              <a:buChar char="●"/>
            </a:pPr>
            <a:r>
              <a:rPr lang="bg" sz="1500" b="1">
                <a:solidFill>
                  <a:srgbClr val="1F1F1F"/>
                </a:solidFill>
                <a:highlight>
                  <a:srgbClr val="F8F9FA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 лого + уебсайт + PPT шаблон</a:t>
            </a:r>
            <a:endParaRPr sz="1500" b="1">
              <a:solidFill>
                <a:srgbClr val="1F1F1F"/>
              </a:solidFill>
              <a:highlight>
                <a:srgbClr val="F8F9FA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238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1F1F1F"/>
              </a:buClr>
              <a:buSzPts val="1500"/>
              <a:buFont typeface="Times New Roman"/>
              <a:buChar char="●"/>
            </a:pPr>
            <a:r>
              <a:rPr lang="bg" sz="1500" b="1">
                <a:solidFill>
                  <a:srgbClr val="1F1F1F"/>
                </a:solidFill>
                <a:highlight>
                  <a:srgbClr val="F8F9FA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 Разработване на Комуникационна стратегия</a:t>
            </a:r>
            <a:endParaRPr sz="1500" b="1">
              <a:solidFill>
                <a:srgbClr val="1F1F1F"/>
              </a:solidFill>
              <a:highlight>
                <a:srgbClr val="F8F9FA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238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1F1F1F"/>
              </a:buClr>
              <a:buSzPts val="1500"/>
              <a:buFont typeface="Times New Roman"/>
              <a:buChar char="●"/>
            </a:pPr>
            <a:r>
              <a:rPr lang="bg" sz="1500" b="1">
                <a:solidFill>
                  <a:srgbClr val="1F1F1F"/>
                </a:solidFill>
                <a:highlight>
                  <a:srgbClr val="F8F9FA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 Локални стартиращи събития</a:t>
            </a:r>
            <a:endParaRPr sz="1500" b="1">
              <a:solidFill>
                <a:srgbClr val="1F1F1F"/>
              </a:solidFill>
              <a:highlight>
                <a:srgbClr val="F8F9FA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238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1F1F1F"/>
              </a:buClr>
              <a:buSzPts val="1500"/>
              <a:buFont typeface="Times New Roman"/>
              <a:buChar char="●"/>
            </a:pPr>
            <a:r>
              <a:rPr lang="bg" sz="1500" b="1">
                <a:solidFill>
                  <a:srgbClr val="1F1F1F"/>
                </a:solidFill>
                <a:highlight>
                  <a:srgbClr val="F8F9FA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 Избор на основното послание на проекта и представителен образ</a:t>
            </a:r>
            <a:endParaRPr sz="1500" b="1">
              <a:solidFill>
                <a:srgbClr val="1F1F1F"/>
              </a:solidFill>
              <a:highlight>
                <a:srgbClr val="F8F9FA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238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1F1F1F"/>
              </a:buClr>
              <a:buSzPts val="1500"/>
              <a:buFont typeface="Times New Roman"/>
              <a:buChar char="●"/>
            </a:pPr>
            <a:r>
              <a:rPr lang="bg" sz="1500" b="1">
                <a:solidFill>
                  <a:srgbClr val="1F1F1F"/>
                </a:solidFill>
                <a:highlight>
                  <a:srgbClr val="F8F9FA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 Публикуване на институционални уебсайтове</a:t>
            </a:r>
            <a:endParaRPr sz="1500" b="1">
              <a:solidFill>
                <a:srgbClr val="1F1F1F"/>
              </a:solidFill>
              <a:highlight>
                <a:srgbClr val="F8F9FA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238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1F1F1F"/>
              </a:buClr>
              <a:buSzPts val="1500"/>
              <a:buFont typeface="Times New Roman"/>
              <a:buChar char="●"/>
            </a:pPr>
            <a:r>
              <a:rPr lang="bg" sz="1500" b="1">
                <a:solidFill>
                  <a:srgbClr val="1F1F1F"/>
                </a:solidFill>
                <a:highlight>
                  <a:srgbClr val="F8F9FA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 Създаване на профили в социалните медии</a:t>
            </a:r>
            <a:endParaRPr sz="1500" b="1">
              <a:solidFill>
                <a:srgbClr val="1F1F1F"/>
              </a:solidFill>
              <a:highlight>
                <a:srgbClr val="F8F9FA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238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1F1F1F"/>
              </a:buClr>
              <a:buSzPts val="1500"/>
              <a:buFont typeface="Times New Roman"/>
              <a:buChar char="●"/>
            </a:pPr>
            <a:r>
              <a:rPr lang="bg" sz="1500" b="1">
                <a:solidFill>
                  <a:srgbClr val="1F1F1F"/>
                </a:solidFill>
                <a:highlight>
                  <a:srgbClr val="F8F9FA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 1-ви бюлетин</a:t>
            </a:r>
            <a:endParaRPr sz="1500" b="1">
              <a:solidFill>
                <a:srgbClr val="1F1F1F"/>
              </a:solidFill>
              <a:highlight>
                <a:srgbClr val="F8F9FA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38100" lvl="0" indent="-323850" algn="l" rtl="0">
              <a:lnSpc>
                <a:spcPct val="108571"/>
              </a:lnSpc>
              <a:spcBef>
                <a:spcPts val="0"/>
              </a:spcBef>
              <a:spcAft>
                <a:spcPts val="0"/>
              </a:spcAft>
              <a:buClr>
                <a:srgbClr val="1F1F1F"/>
              </a:buClr>
              <a:buSzPts val="1500"/>
              <a:buFont typeface="Times New Roman"/>
              <a:buChar char="●"/>
            </a:pPr>
            <a:r>
              <a:rPr lang="bg" sz="1500" b="1">
                <a:solidFill>
                  <a:srgbClr val="1F1F1F"/>
                </a:solidFill>
                <a:highlight>
                  <a:srgbClr val="F8F9FA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 1 подкаст на партньор, създаден от млади хора</a:t>
            </a:r>
            <a:endParaRPr sz="1500" b="1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42" name="Google Shape;142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195275" y="1775900"/>
            <a:ext cx="1764925" cy="1203050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23"/>
          <p:cNvSpPr txBox="1">
            <a:spLocks noGrp="1"/>
          </p:cNvSpPr>
          <p:nvPr>
            <p:ph type="title"/>
          </p:nvPr>
        </p:nvSpPr>
        <p:spPr>
          <a:xfrm>
            <a:off x="311700" y="68625"/>
            <a:ext cx="3404100" cy="511500"/>
          </a:xfrm>
          <a:prstGeom prst="rect">
            <a:avLst/>
          </a:prstGeom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90"/>
              <a:buFont typeface="Arial"/>
              <a:buNone/>
            </a:pPr>
            <a:r>
              <a:rPr lang="bg" sz="2020" b="1">
                <a:latin typeface="Times New Roman"/>
                <a:ea typeface="Times New Roman"/>
                <a:cs typeface="Times New Roman"/>
                <a:sym typeface="Times New Roman"/>
              </a:rPr>
              <a:t>Основна фаза - 2 Семестър</a:t>
            </a:r>
            <a:endParaRPr sz="3300"/>
          </a:p>
        </p:txBody>
      </p:sp>
      <p:sp>
        <p:nvSpPr>
          <p:cNvPr id="148" name="Google Shape;148;p23"/>
          <p:cNvSpPr txBox="1">
            <a:spLocks noGrp="1"/>
          </p:cNvSpPr>
          <p:nvPr>
            <p:ph type="body" idx="1"/>
          </p:nvPr>
        </p:nvSpPr>
        <p:spPr>
          <a:xfrm>
            <a:off x="311700" y="861025"/>
            <a:ext cx="8763900" cy="3707700"/>
          </a:xfrm>
          <a:prstGeom prst="rect">
            <a:avLst/>
          </a:prstGeom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302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1F1F1F"/>
              </a:buClr>
              <a:buSzPts val="1600"/>
              <a:buFont typeface="Times New Roman"/>
              <a:buChar char="●"/>
            </a:pPr>
            <a:r>
              <a:rPr lang="bg" sz="1582" b="1">
                <a:solidFill>
                  <a:srgbClr val="1F1F1F"/>
                </a:solidFill>
                <a:highlight>
                  <a:srgbClr val="F8F9FA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bg" sz="1500" b="1">
                <a:solidFill>
                  <a:srgbClr val="1F1F1F"/>
                </a:solidFill>
                <a:highlight>
                  <a:srgbClr val="F8F9FA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Избор на 1–2 добри практики на партньор: Как  институциите се отнасят към психичното здраве на младежите, особено след COVID пандемията</a:t>
            </a:r>
            <a:endParaRPr sz="1500" b="1">
              <a:solidFill>
                <a:srgbClr val="1F1F1F"/>
              </a:solidFill>
              <a:highlight>
                <a:srgbClr val="F8F9FA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238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F1F"/>
              </a:buClr>
              <a:buSzPts val="1500"/>
              <a:buFont typeface="Times New Roman"/>
              <a:buChar char="●"/>
            </a:pPr>
            <a:r>
              <a:rPr lang="bg" sz="1500" b="1">
                <a:solidFill>
                  <a:srgbClr val="1F1F1F"/>
                </a:solidFill>
                <a:highlight>
                  <a:srgbClr val="F8F9FA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Среща на местната група на заинтересованите страни</a:t>
            </a:r>
            <a:endParaRPr sz="1500" b="1">
              <a:solidFill>
                <a:srgbClr val="1F1F1F"/>
              </a:solidFill>
              <a:highlight>
                <a:srgbClr val="F8F9FA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238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F1F"/>
              </a:buClr>
              <a:buSzPts val="1500"/>
              <a:buFont typeface="Times New Roman"/>
              <a:buChar char="●"/>
            </a:pPr>
            <a:r>
              <a:rPr lang="bg" sz="1500" b="1">
                <a:solidFill>
                  <a:srgbClr val="1F1F1F"/>
                </a:solidFill>
                <a:highlight>
                  <a:srgbClr val="F8F9FA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1-ви междурегионален учебен семинар – Нормандия (месец 10)</a:t>
            </a:r>
            <a:endParaRPr sz="1500" b="1">
              <a:solidFill>
                <a:srgbClr val="1F1F1F"/>
              </a:solidFill>
              <a:highlight>
                <a:srgbClr val="F8F9FA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238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F1F"/>
              </a:buClr>
              <a:buSzPts val="1500"/>
              <a:buFont typeface="Times New Roman"/>
              <a:buChar char="●"/>
            </a:pPr>
            <a:r>
              <a:rPr lang="bg" sz="1500" b="1">
                <a:solidFill>
                  <a:srgbClr val="1F1F1F"/>
                </a:solidFill>
                <a:highlight>
                  <a:srgbClr val="F8F9FA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2-ра транснационална среща по проекта + учебно посещение</a:t>
            </a:r>
            <a:endParaRPr sz="1500" b="1">
              <a:solidFill>
                <a:srgbClr val="1F1F1F"/>
              </a:solidFill>
              <a:highlight>
                <a:srgbClr val="F8F9FA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238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F1F"/>
              </a:buClr>
              <a:buSzPts val="1500"/>
              <a:buFont typeface="Times New Roman"/>
              <a:buChar char="●"/>
            </a:pPr>
            <a:r>
              <a:rPr lang="bg" sz="1500" b="1">
                <a:solidFill>
                  <a:srgbClr val="1F1F1F"/>
                </a:solidFill>
                <a:highlight>
                  <a:srgbClr val="F8F9FA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1 кратко видео, представящо проекта</a:t>
            </a:r>
            <a:endParaRPr sz="1500" b="1">
              <a:solidFill>
                <a:srgbClr val="1F1F1F"/>
              </a:solidFill>
              <a:highlight>
                <a:srgbClr val="F8F9FA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238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F1F"/>
              </a:buClr>
              <a:buSzPts val="1500"/>
              <a:buFont typeface="Times New Roman"/>
              <a:buChar char="●"/>
            </a:pPr>
            <a:r>
              <a:rPr lang="bg" sz="1500" b="1">
                <a:solidFill>
                  <a:srgbClr val="1F1F1F"/>
                </a:solidFill>
                <a:highlight>
                  <a:srgbClr val="F8F9FA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1 инфографика с ключови изводи от междурегионалното обучение</a:t>
            </a:r>
            <a:endParaRPr sz="1500" b="1">
              <a:solidFill>
                <a:srgbClr val="1F1F1F"/>
              </a:solidFill>
              <a:highlight>
                <a:srgbClr val="F8F9FA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238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F1F"/>
              </a:buClr>
              <a:buSzPts val="1500"/>
              <a:buFont typeface="Times New Roman"/>
              <a:buChar char="●"/>
            </a:pPr>
            <a:r>
              <a:rPr lang="bg" sz="1500" b="1">
                <a:solidFill>
                  <a:srgbClr val="1F1F1F"/>
                </a:solidFill>
                <a:highlight>
                  <a:srgbClr val="F8F9FA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2-ри бюлетин</a:t>
            </a:r>
            <a:endParaRPr sz="1500" b="1">
              <a:solidFill>
                <a:srgbClr val="1F1F1F"/>
              </a:solidFill>
              <a:highlight>
                <a:srgbClr val="F8F9FA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238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F1F"/>
              </a:buClr>
              <a:buSzPts val="1500"/>
              <a:buFont typeface="Times New Roman"/>
              <a:buChar char="●"/>
            </a:pPr>
            <a:r>
              <a:rPr lang="bg" sz="1500" b="1">
                <a:solidFill>
                  <a:srgbClr val="1F1F1F"/>
                </a:solidFill>
                <a:highlight>
                  <a:srgbClr val="F8F9FA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Актуализация на уебсайта на проекта</a:t>
            </a:r>
            <a:endParaRPr sz="1500" b="1">
              <a:solidFill>
                <a:srgbClr val="1F1F1F"/>
              </a:solidFill>
              <a:highlight>
                <a:srgbClr val="F8F9FA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238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F1F"/>
              </a:buClr>
              <a:buSzPts val="1500"/>
              <a:buFont typeface="Times New Roman"/>
              <a:buChar char="●"/>
            </a:pPr>
            <a:r>
              <a:rPr lang="bg" sz="1500" b="1">
                <a:solidFill>
                  <a:srgbClr val="1F1F1F"/>
                </a:solidFill>
                <a:highlight>
                  <a:srgbClr val="F8F9FA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12 публикации в социалните медии</a:t>
            </a:r>
            <a:endParaRPr sz="1500" b="1">
              <a:solidFill>
                <a:srgbClr val="1F1F1F"/>
              </a:solidFill>
              <a:highlight>
                <a:srgbClr val="F8F9FA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38100" lvl="0" indent="-3238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F1F"/>
              </a:buClr>
              <a:buSzPts val="1500"/>
              <a:buFont typeface="Times New Roman"/>
              <a:buChar char="●"/>
            </a:pPr>
            <a:r>
              <a:rPr lang="bg" sz="1500" b="1">
                <a:solidFill>
                  <a:srgbClr val="1F1F1F"/>
                </a:solidFill>
                <a:highlight>
                  <a:srgbClr val="F8F9FA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1 подкаст на партньор, създаден от млади хора на националния им език</a:t>
            </a:r>
            <a:endParaRPr sz="1500" b="1">
              <a:solidFill>
                <a:srgbClr val="1F1F1F"/>
              </a:solidFill>
              <a:highlight>
                <a:srgbClr val="F8F9FA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800"/>
              </a:spcBef>
              <a:spcAft>
                <a:spcPts val="1200"/>
              </a:spcAft>
              <a:buSzPts val="358"/>
              <a:buNone/>
            </a:pPr>
            <a:endParaRPr sz="585" b="1"/>
          </a:p>
        </p:txBody>
      </p:sp>
      <p:pic>
        <p:nvPicPr>
          <p:cNvPr id="149" name="Google Shape;149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261897" y="1760425"/>
            <a:ext cx="1813700" cy="1204100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24"/>
          <p:cNvSpPr txBox="1">
            <a:spLocks noGrp="1"/>
          </p:cNvSpPr>
          <p:nvPr>
            <p:ph type="title"/>
          </p:nvPr>
        </p:nvSpPr>
        <p:spPr>
          <a:xfrm>
            <a:off x="311700" y="133450"/>
            <a:ext cx="3447300" cy="497100"/>
          </a:xfrm>
          <a:prstGeom prst="rect">
            <a:avLst/>
          </a:prstGeom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bg" sz="1920" b="1">
                <a:latin typeface="Times New Roman"/>
                <a:ea typeface="Times New Roman"/>
                <a:cs typeface="Times New Roman"/>
                <a:sym typeface="Times New Roman"/>
              </a:rPr>
              <a:t>Основна фаза - 3 Семестър</a:t>
            </a:r>
            <a:endParaRPr sz="3200"/>
          </a:p>
        </p:txBody>
      </p:sp>
      <p:sp>
        <p:nvSpPr>
          <p:cNvPr id="155" name="Google Shape;155;p24"/>
          <p:cNvSpPr txBox="1">
            <a:spLocks noGrp="1"/>
          </p:cNvSpPr>
          <p:nvPr>
            <p:ph type="body" idx="1"/>
          </p:nvPr>
        </p:nvSpPr>
        <p:spPr>
          <a:xfrm>
            <a:off x="340525" y="793325"/>
            <a:ext cx="8520600" cy="3468000"/>
          </a:xfrm>
          <a:prstGeom prst="rect">
            <a:avLst/>
          </a:prstGeom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23850" algn="l" rtl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Clr>
                <a:srgbClr val="1F1F1F"/>
              </a:buClr>
              <a:buSzPts val="1500"/>
              <a:buFont typeface="Times New Roman"/>
              <a:buChar char="●"/>
            </a:pPr>
            <a:r>
              <a:rPr lang="bg" sz="1500" b="1">
                <a:solidFill>
                  <a:srgbClr val="1F1F1F"/>
                </a:solidFill>
                <a:highlight>
                  <a:srgbClr val="F8F9FA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Избор на 1–2 добри практики на партньор. Пристрастяване към социалните медии: изкривено самовъзприемане и възприемане на социалната реалност. Роля на медиите. Емоционални и поведенчески разстройства: сексуално насилие и тормоз, стрес и социална тревожност</a:t>
            </a:r>
            <a:endParaRPr sz="1500" b="1">
              <a:solidFill>
                <a:srgbClr val="1F1F1F"/>
              </a:solidFill>
              <a:highlight>
                <a:srgbClr val="F8F9FA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23850" algn="l" rtl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Clr>
                <a:srgbClr val="1F1F1F"/>
              </a:buClr>
              <a:buSzPts val="1500"/>
              <a:buFont typeface="Times New Roman"/>
              <a:buChar char="●"/>
            </a:pPr>
            <a:r>
              <a:rPr lang="bg" sz="1500" b="1">
                <a:solidFill>
                  <a:srgbClr val="1F1F1F"/>
                </a:solidFill>
                <a:highlight>
                  <a:srgbClr val="F8F9FA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Срещи на местни групи заинтересовани страни</a:t>
            </a:r>
            <a:endParaRPr sz="1500" b="1">
              <a:solidFill>
                <a:srgbClr val="1F1F1F"/>
              </a:solidFill>
              <a:highlight>
                <a:srgbClr val="F8F9FA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23850" algn="l" rtl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Clr>
                <a:srgbClr val="1F1F1F"/>
              </a:buClr>
              <a:buSzPts val="1500"/>
              <a:buFont typeface="Times New Roman"/>
              <a:buChar char="●"/>
            </a:pPr>
            <a:r>
              <a:rPr lang="bg" sz="1500" b="1">
                <a:solidFill>
                  <a:srgbClr val="1F1F1F"/>
                </a:solidFill>
                <a:highlight>
                  <a:srgbClr val="F8F9FA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2-ри междурегионален семинар за обучение – Литва (месец 16)</a:t>
            </a:r>
            <a:endParaRPr sz="1500" b="1">
              <a:solidFill>
                <a:srgbClr val="1F1F1F"/>
              </a:solidFill>
              <a:highlight>
                <a:srgbClr val="F8F9FA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23850" algn="l" rtl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Clr>
                <a:srgbClr val="1F1F1F"/>
              </a:buClr>
              <a:buSzPts val="1500"/>
              <a:buFont typeface="Times New Roman"/>
              <a:buChar char="●"/>
            </a:pPr>
            <a:r>
              <a:rPr lang="bg" sz="1500" b="1">
                <a:solidFill>
                  <a:srgbClr val="1F1F1F"/>
                </a:solidFill>
                <a:highlight>
                  <a:srgbClr val="F8F9FA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3-та транснационална проектна среща + 2-ро учебно посещение – Литва</a:t>
            </a:r>
            <a:endParaRPr sz="1500" b="1">
              <a:solidFill>
                <a:srgbClr val="1F1F1F"/>
              </a:solidFill>
              <a:highlight>
                <a:srgbClr val="F8F9FA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23850" algn="l" rtl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Clr>
                <a:srgbClr val="1F1F1F"/>
              </a:buClr>
              <a:buSzPts val="1500"/>
              <a:buFont typeface="Times New Roman"/>
              <a:buChar char="●"/>
            </a:pPr>
            <a:r>
              <a:rPr lang="bg" sz="1500" b="1">
                <a:solidFill>
                  <a:srgbClr val="1F1F1F"/>
                </a:solidFill>
                <a:highlight>
                  <a:srgbClr val="F8F9FA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3-ти бюлетин</a:t>
            </a:r>
            <a:endParaRPr sz="1500" b="1">
              <a:solidFill>
                <a:srgbClr val="1F1F1F"/>
              </a:solidFill>
              <a:highlight>
                <a:srgbClr val="F8F9FA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23850" algn="l" rtl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Clr>
                <a:srgbClr val="1F1F1F"/>
              </a:buClr>
              <a:buSzPts val="1500"/>
              <a:buFont typeface="Times New Roman"/>
              <a:buChar char="●"/>
            </a:pPr>
            <a:r>
              <a:rPr lang="bg" sz="1500" b="1">
                <a:solidFill>
                  <a:srgbClr val="1F1F1F"/>
                </a:solidFill>
                <a:highlight>
                  <a:srgbClr val="F8F9FA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Актуализация на уебсайта</a:t>
            </a:r>
            <a:endParaRPr sz="1500" b="1">
              <a:solidFill>
                <a:srgbClr val="1F1F1F"/>
              </a:solidFill>
              <a:highlight>
                <a:srgbClr val="F8F9FA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23850" algn="l" rtl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Clr>
                <a:srgbClr val="1F1F1F"/>
              </a:buClr>
              <a:buSzPts val="1500"/>
              <a:buFont typeface="Times New Roman"/>
              <a:buChar char="●"/>
            </a:pPr>
            <a:r>
              <a:rPr lang="bg" sz="1500" b="1">
                <a:solidFill>
                  <a:srgbClr val="1F1F1F"/>
                </a:solidFill>
                <a:highlight>
                  <a:srgbClr val="F8F9FA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12 публикации в социалните медии</a:t>
            </a:r>
            <a:endParaRPr sz="1500" b="1">
              <a:solidFill>
                <a:srgbClr val="1F1F1F"/>
              </a:solidFill>
              <a:highlight>
                <a:srgbClr val="F8F9FA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23850" algn="l" rtl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Clr>
                <a:srgbClr val="1F1F1F"/>
              </a:buClr>
              <a:buSzPts val="1500"/>
              <a:buFont typeface="Times New Roman"/>
              <a:buChar char="●"/>
            </a:pPr>
            <a:r>
              <a:rPr lang="bg" sz="1500" b="1">
                <a:solidFill>
                  <a:srgbClr val="1F1F1F"/>
                </a:solidFill>
                <a:highlight>
                  <a:srgbClr val="F8F9FA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Обхват на медиите</a:t>
            </a:r>
            <a:endParaRPr sz="1500" b="1">
              <a:solidFill>
                <a:srgbClr val="1F1F1F"/>
              </a:solidFill>
              <a:highlight>
                <a:srgbClr val="F8F9FA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23850" algn="l" rtl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Clr>
                <a:srgbClr val="1F1F1F"/>
              </a:buClr>
              <a:buSzPts val="1500"/>
              <a:buFont typeface="Times New Roman"/>
              <a:buChar char="●"/>
            </a:pPr>
            <a:r>
              <a:rPr lang="bg" sz="1500" b="1">
                <a:solidFill>
                  <a:srgbClr val="1F1F1F"/>
                </a:solidFill>
                <a:highlight>
                  <a:srgbClr val="F8F9FA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1 подкаст на партньор</a:t>
            </a:r>
            <a:endParaRPr sz="1500" b="1">
              <a:solidFill>
                <a:srgbClr val="1F1F1F"/>
              </a:solidFill>
              <a:highlight>
                <a:srgbClr val="F8F9FA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38100" lvl="0" indent="-323850" algn="l" rtl="0">
              <a:lnSpc>
                <a:spcPct val="108571"/>
              </a:lnSpc>
              <a:spcBef>
                <a:spcPts val="0"/>
              </a:spcBef>
              <a:spcAft>
                <a:spcPts val="0"/>
              </a:spcAft>
              <a:buClr>
                <a:srgbClr val="1F1F1F"/>
              </a:buClr>
              <a:buSzPts val="1500"/>
              <a:buFont typeface="Times New Roman"/>
              <a:buChar char="●"/>
            </a:pPr>
            <a:r>
              <a:rPr lang="bg" sz="1500" b="1">
                <a:solidFill>
                  <a:srgbClr val="1F1F1F"/>
                </a:solidFill>
                <a:highlight>
                  <a:srgbClr val="F8F9FA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Участие в събития на Платформата за обучение по политики</a:t>
            </a:r>
            <a:endParaRPr sz="1500" b="1">
              <a:solidFill>
                <a:srgbClr val="1F1F1F"/>
              </a:solidFill>
              <a:highlight>
                <a:srgbClr val="F8F9FA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0" algn="l" rtl="0">
              <a:lnSpc>
                <a:spcPct val="95000"/>
              </a:lnSpc>
              <a:spcBef>
                <a:spcPts val="0"/>
              </a:spcBef>
              <a:spcAft>
                <a:spcPts val="1200"/>
              </a:spcAft>
              <a:buNone/>
            </a:pPr>
            <a:endParaRPr sz="1500" b="1"/>
          </a:p>
        </p:txBody>
      </p:sp>
      <p:pic>
        <p:nvPicPr>
          <p:cNvPr id="156" name="Google Shape;156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957550" y="2523400"/>
            <a:ext cx="1836425" cy="1104425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25"/>
          <p:cNvSpPr txBox="1">
            <a:spLocks noGrp="1"/>
          </p:cNvSpPr>
          <p:nvPr>
            <p:ph type="title"/>
          </p:nvPr>
        </p:nvSpPr>
        <p:spPr>
          <a:xfrm>
            <a:off x="311700" y="83025"/>
            <a:ext cx="3937200" cy="547500"/>
          </a:xfrm>
          <a:prstGeom prst="rect">
            <a:avLst/>
          </a:prstGeom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bg" sz="2020" b="1">
                <a:latin typeface="Times New Roman"/>
                <a:ea typeface="Times New Roman"/>
                <a:cs typeface="Times New Roman"/>
                <a:sym typeface="Times New Roman"/>
              </a:rPr>
              <a:t>Основна фаза - 4 Семестър</a:t>
            </a:r>
            <a:endParaRPr sz="3300"/>
          </a:p>
        </p:txBody>
      </p:sp>
      <p:sp>
        <p:nvSpPr>
          <p:cNvPr id="162" name="Google Shape;162;p25"/>
          <p:cNvSpPr txBox="1">
            <a:spLocks noGrp="1"/>
          </p:cNvSpPr>
          <p:nvPr>
            <p:ph type="body" idx="1"/>
          </p:nvPr>
        </p:nvSpPr>
        <p:spPr>
          <a:xfrm>
            <a:off x="311700" y="817800"/>
            <a:ext cx="8520600" cy="3750900"/>
          </a:xfrm>
          <a:prstGeom prst="rect">
            <a:avLst/>
          </a:prstGeom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40"/>
              <a:buNone/>
            </a:pPr>
            <a:r>
              <a:rPr lang="bg" sz="1540" b="1">
                <a:solidFill>
                  <a:srgbClr val="1F1F1F"/>
                </a:solidFill>
                <a:highlight>
                  <a:srgbClr val="F8F9FA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• Избор на 1 добра практика на партньор: Психично здраве в уязвими младежки групи</a:t>
            </a:r>
            <a:endParaRPr sz="1540" b="1">
              <a:solidFill>
                <a:srgbClr val="1F1F1F"/>
              </a:solidFill>
              <a:highlight>
                <a:srgbClr val="F8F9FA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440"/>
              <a:buNone/>
            </a:pPr>
            <a:r>
              <a:rPr lang="bg" sz="1540" b="1">
                <a:solidFill>
                  <a:srgbClr val="1F1F1F"/>
                </a:solidFill>
                <a:highlight>
                  <a:srgbClr val="F8F9FA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• Среща на местни групи заинтересовани страни</a:t>
            </a:r>
            <a:endParaRPr sz="1540" b="1">
              <a:solidFill>
                <a:srgbClr val="1F1F1F"/>
              </a:solidFill>
              <a:highlight>
                <a:srgbClr val="F8F9FA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440"/>
              <a:buNone/>
            </a:pPr>
            <a:r>
              <a:rPr lang="bg" sz="1540" b="1">
                <a:solidFill>
                  <a:srgbClr val="1F1F1F"/>
                </a:solidFill>
                <a:highlight>
                  <a:srgbClr val="F8F9FA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• 3-ти междурегионален учебен семинар – Лисабон (месец 22)</a:t>
            </a:r>
            <a:endParaRPr sz="1540" b="1">
              <a:solidFill>
                <a:srgbClr val="1F1F1F"/>
              </a:solidFill>
              <a:highlight>
                <a:srgbClr val="F8F9FA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440"/>
              <a:buNone/>
            </a:pPr>
            <a:r>
              <a:rPr lang="bg" sz="1540" b="1">
                <a:solidFill>
                  <a:srgbClr val="1F1F1F"/>
                </a:solidFill>
                <a:highlight>
                  <a:srgbClr val="F8F9FA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• 4-та транснационална проектна среща + 3-то учебно посещение – Лисабон</a:t>
            </a:r>
            <a:endParaRPr sz="1540" b="1">
              <a:solidFill>
                <a:srgbClr val="1F1F1F"/>
              </a:solidFill>
              <a:highlight>
                <a:srgbClr val="F8F9FA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440"/>
              <a:buNone/>
            </a:pPr>
            <a:r>
              <a:rPr lang="bg" sz="1540" b="1">
                <a:solidFill>
                  <a:srgbClr val="1F1F1F"/>
                </a:solidFill>
                <a:highlight>
                  <a:srgbClr val="F8F9FA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• Вътрешни срещи на местно/регионално ниво</a:t>
            </a:r>
            <a:endParaRPr sz="1540" b="1">
              <a:solidFill>
                <a:srgbClr val="1F1F1F"/>
              </a:solidFill>
              <a:highlight>
                <a:srgbClr val="F8F9FA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440"/>
              <a:buNone/>
            </a:pPr>
            <a:r>
              <a:rPr lang="bg" sz="1540" b="1">
                <a:solidFill>
                  <a:srgbClr val="1F1F1F"/>
                </a:solidFill>
                <a:highlight>
                  <a:srgbClr val="F8F9FA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 • 4-ти бюлетин</a:t>
            </a:r>
            <a:endParaRPr sz="1540" b="1">
              <a:solidFill>
                <a:srgbClr val="1F1F1F"/>
              </a:solidFill>
              <a:highlight>
                <a:srgbClr val="F8F9FA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440"/>
              <a:buNone/>
            </a:pPr>
            <a:r>
              <a:rPr lang="bg" sz="1540" b="1">
                <a:solidFill>
                  <a:srgbClr val="1F1F1F"/>
                </a:solidFill>
                <a:highlight>
                  <a:srgbClr val="F8F9FA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• Актуализация на уебсайта</a:t>
            </a:r>
            <a:endParaRPr sz="1540" b="1">
              <a:solidFill>
                <a:srgbClr val="1F1F1F"/>
              </a:solidFill>
              <a:highlight>
                <a:srgbClr val="F8F9FA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440"/>
              <a:buNone/>
            </a:pPr>
            <a:r>
              <a:rPr lang="bg" sz="1540" b="1">
                <a:solidFill>
                  <a:srgbClr val="1F1F1F"/>
                </a:solidFill>
                <a:highlight>
                  <a:srgbClr val="F8F9FA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• 12 публикации в социалните медии</a:t>
            </a:r>
            <a:endParaRPr sz="1540" b="1">
              <a:solidFill>
                <a:srgbClr val="1F1F1F"/>
              </a:solidFill>
              <a:highlight>
                <a:srgbClr val="F8F9FA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440"/>
              <a:buNone/>
            </a:pPr>
            <a:r>
              <a:rPr lang="bg" sz="1540" b="1">
                <a:solidFill>
                  <a:srgbClr val="1F1F1F"/>
                </a:solidFill>
                <a:highlight>
                  <a:srgbClr val="F8F9FA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•  Обхват на медиите</a:t>
            </a:r>
            <a:endParaRPr sz="1540" b="1">
              <a:solidFill>
                <a:srgbClr val="1F1F1F"/>
              </a:solidFill>
              <a:highlight>
                <a:srgbClr val="F8F9FA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440"/>
              <a:buNone/>
            </a:pPr>
            <a:r>
              <a:rPr lang="bg" sz="1540" b="1">
                <a:solidFill>
                  <a:srgbClr val="1F1F1F"/>
                </a:solidFill>
                <a:highlight>
                  <a:srgbClr val="F8F9FA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• 1 подкаст на партньор</a:t>
            </a:r>
            <a:endParaRPr sz="1540" b="1">
              <a:solidFill>
                <a:srgbClr val="1F1F1F"/>
              </a:solidFill>
              <a:highlight>
                <a:srgbClr val="F8F9FA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38100" lvl="0" indent="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440"/>
              <a:buFont typeface="Arial"/>
              <a:buNone/>
            </a:pPr>
            <a:r>
              <a:rPr lang="bg" sz="1540" b="1">
                <a:solidFill>
                  <a:srgbClr val="1F1F1F"/>
                </a:solidFill>
                <a:highlight>
                  <a:srgbClr val="F8F9FA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 • Участие в събития на Платформата за обучение по политики</a:t>
            </a:r>
            <a:endParaRPr sz="1540" b="1">
              <a:solidFill>
                <a:srgbClr val="1F1F1F"/>
              </a:solidFill>
              <a:highlight>
                <a:srgbClr val="F8F9FA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lnSpc>
                <a:spcPct val="100000"/>
              </a:lnSpc>
              <a:spcBef>
                <a:spcPts val="800"/>
              </a:spcBef>
              <a:spcAft>
                <a:spcPts val="800"/>
              </a:spcAft>
              <a:buSzPts val="440"/>
              <a:buNone/>
            </a:pPr>
            <a:endParaRPr sz="720" b="1"/>
          </a:p>
        </p:txBody>
      </p:sp>
      <p:pic>
        <p:nvPicPr>
          <p:cNvPr id="163" name="Google Shape;163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584275" y="2460275"/>
            <a:ext cx="2027200" cy="1231850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26"/>
          <p:cNvSpPr txBox="1">
            <a:spLocks noGrp="1"/>
          </p:cNvSpPr>
          <p:nvPr>
            <p:ph type="title"/>
          </p:nvPr>
        </p:nvSpPr>
        <p:spPr>
          <a:xfrm>
            <a:off x="358875" y="147850"/>
            <a:ext cx="3738600" cy="518700"/>
          </a:xfrm>
          <a:prstGeom prst="rect">
            <a:avLst/>
          </a:prstGeom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bg" sz="2020" b="1">
                <a:latin typeface="Times New Roman"/>
                <a:ea typeface="Times New Roman"/>
                <a:cs typeface="Times New Roman"/>
                <a:sym typeface="Times New Roman"/>
              </a:rPr>
              <a:t>Основна фаза - 5 Семестър</a:t>
            </a:r>
            <a:endParaRPr sz="3300"/>
          </a:p>
        </p:txBody>
      </p:sp>
      <p:sp>
        <p:nvSpPr>
          <p:cNvPr id="169" name="Google Shape;169;p26"/>
          <p:cNvSpPr txBox="1">
            <a:spLocks noGrp="1"/>
          </p:cNvSpPr>
          <p:nvPr>
            <p:ph type="body" idx="1"/>
          </p:nvPr>
        </p:nvSpPr>
        <p:spPr>
          <a:xfrm>
            <a:off x="311700" y="933075"/>
            <a:ext cx="8520600" cy="3321000"/>
          </a:xfrm>
          <a:prstGeom prst="rect">
            <a:avLst/>
          </a:prstGeom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523"/>
              <a:buNone/>
            </a:pPr>
            <a:r>
              <a:rPr lang="bg" sz="1597" b="1">
                <a:solidFill>
                  <a:srgbClr val="1F1F1F"/>
                </a:solidFill>
                <a:highlight>
                  <a:srgbClr val="F8F9FA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• </a:t>
            </a:r>
            <a:r>
              <a:rPr lang="bg" sz="1500" b="1">
                <a:solidFill>
                  <a:srgbClr val="1F1F1F"/>
                </a:solidFill>
                <a:highlight>
                  <a:srgbClr val="F8F9FA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Избор на 1–2 добри практики на партньор: Координация между различни териториални участници (образование, младеж, здравеопазване, полиция). Методи и средства за ранно откриване и профилактика</a:t>
            </a:r>
            <a:endParaRPr sz="1500" b="1">
              <a:solidFill>
                <a:srgbClr val="1F1F1F"/>
              </a:solidFill>
              <a:highlight>
                <a:srgbClr val="F8F9FA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523"/>
              <a:buNone/>
            </a:pPr>
            <a:r>
              <a:rPr lang="bg" sz="1500" b="1">
                <a:solidFill>
                  <a:srgbClr val="1F1F1F"/>
                </a:solidFill>
                <a:highlight>
                  <a:srgbClr val="F8F9FA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• 4-ти междурегионален учебен семинар – Албания (месец 28)</a:t>
            </a:r>
            <a:endParaRPr sz="1500" b="1">
              <a:solidFill>
                <a:srgbClr val="1F1F1F"/>
              </a:solidFill>
              <a:highlight>
                <a:srgbClr val="F8F9FA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523"/>
              <a:buNone/>
            </a:pPr>
            <a:r>
              <a:rPr lang="bg" sz="1500" b="1">
                <a:solidFill>
                  <a:srgbClr val="1F1F1F"/>
                </a:solidFill>
                <a:highlight>
                  <a:srgbClr val="F8F9FA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• 5-та транснационална проектна среща + 4-то учебно посещение – Албания</a:t>
            </a:r>
            <a:endParaRPr sz="1500" b="1">
              <a:solidFill>
                <a:srgbClr val="1F1F1F"/>
              </a:solidFill>
              <a:highlight>
                <a:srgbClr val="F8F9FA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523"/>
              <a:buNone/>
            </a:pPr>
            <a:r>
              <a:rPr lang="bg" sz="1500" b="1">
                <a:solidFill>
                  <a:srgbClr val="1F1F1F"/>
                </a:solidFill>
                <a:highlight>
                  <a:srgbClr val="F8F9FA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• 1 кратко видео, представящо проекта</a:t>
            </a:r>
            <a:endParaRPr sz="1500" b="1">
              <a:solidFill>
                <a:srgbClr val="1F1F1F"/>
              </a:solidFill>
              <a:highlight>
                <a:srgbClr val="F8F9FA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523"/>
              <a:buNone/>
            </a:pPr>
            <a:r>
              <a:rPr lang="bg" sz="1500" b="1">
                <a:solidFill>
                  <a:srgbClr val="1F1F1F"/>
                </a:solidFill>
                <a:highlight>
                  <a:srgbClr val="F8F9FA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• 5-ти бюлетин</a:t>
            </a:r>
            <a:endParaRPr sz="1500" b="1">
              <a:solidFill>
                <a:srgbClr val="1F1F1F"/>
              </a:solidFill>
              <a:highlight>
                <a:srgbClr val="F8F9FA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523"/>
              <a:buNone/>
            </a:pPr>
            <a:r>
              <a:rPr lang="bg" sz="1500" b="1">
                <a:solidFill>
                  <a:srgbClr val="1F1F1F"/>
                </a:solidFill>
                <a:highlight>
                  <a:srgbClr val="F8F9FA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• Актуализация на уебсайта на проекта</a:t>
            </a:r>
            <a:endParaRPr sz="1500" b="1">
              <a:solidFill>
                <a:srgbClr val="1F1F1F"/>
              </a:solidFill>
              <a:highlight>
                <a:srgbClr val="F8F9FA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523"/>
              <a:buNone/>
            </a:pPr>
            <a:r>
              <a:rPr lang="bg" sz="1500" b="1">
                <a:solidFill>
                  <a:srgbClr val="1F1F1F"/>
                </a:solidFill>
                <a:highlight>
                  <a:srgbClr val="F8F9FA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• 12 публикации в социалните медии</a:t>
            </a:r>
            <a:endParaRPr sz="1500" b="1">
              <a:solidFill>
                <a:srgbClr val="1F1F1F"/>
              </a:solidFill>
              <a:highlight>
                <a:srgbClr val="F8F9FA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523"/>
              <a:buNone/>
            </a:pPr>
            <a:r>
              <a:rPr lang="bg" sz="1500" b="1">
                <a:solidFill>
                  <a:srgbClr val="1F1F1F"/>
                </a:solidFill>
                <a:highlight>
                  <a:srgbClr val="F8F9FA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• Разпространение на проекта в медиите</a:t>
            </a:r>
            <a:endParaRPr sz="1500" b="1">
              <a:solidFill>
                <a:srgbClr val="1F1F1F"/>
              </a:solidFill>
              <a:highlight>
                <a:srgbClr val="F8F9FA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523"/>
              <a:buNone/>
            </a:pPr>
            <a:r>
              <a:rPr lang="bg" sz="1500" b="1">
                <a:solidFill>
                  <a:srgbClr val="1F1F1F"/>
                </a:solidFill>
                <a:highlight>
                  <a:srgbClr val="F8F9FA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• 1 подкаст на партньор</a:t>
            </a:r>
            <a:endParaRPr sz="1500" b="1">
              <a:solidFill>
                <a:srgbClr val="1F1F1F"/>
              </a:solidFill>
              <a:highlight>
                <a:srgbClr val="F8F9FA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38100" lvl="0" indent="0" algn="l" rtl="0">
              <a:lnSpc>
                <a:spcPct val="108571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3"/>
              <a:buFont typeface="Arial"/>
              <a:buNone/>
            </a:pPr>
            <a:r>
              <a:rPr lang="bg" sz="1500" b="1">
                <a:solidFill>
                  <a:srgbClr val="1F1F1F"/>
                </a:solidFill>
                <a:highlight>
                  <a:srgbClr val="F8F9FA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• Участие в събития на Платформата за обучение по политики</a:t>
            </a:r>
            <a:endParaRPr sz="1500" b="1">
              <a:solidFill>
                <a:srgbClr val="1F1F1F"/>
              </a:solidFill>
              <a:highlight>
                <a:srgbClr val="F8F9FA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lnSpc>
                <a:spcPct val="95000"/>
              </a:lnSpc>
              <a:spcBef>
                <a:spcPts val="0"/>
              </a:spcBef>
              <a:spcAft>
                <a:spcPts val="1200"/>
              </a:spcAft>
              <a:buSzPts val="523"/>
              <a:buNone/>
            </a:pPr>
            <a:endParaRPr sz="855"/>
          </a:p>
        </p:txBody>
      </p:sp>
      <p:pic>
        <p:nvPicPr>
          <p:cNvPr id="170" name="Google Shape;170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842550" y="2364175"/>
            <a:ext cx="1908750" cy="1205475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27"/>
          <p:cNvSpPr txBox="1">
            <a:spLocks noGrp="1"/>
          </p:cNvSpPr>
          <p:nvPr>
            <p:ph type="title"/>
          </p:nvPr>
        </p:nvSpPr>
        <p:spPr>
          <a:xfrm>
            <a:off x="311700" y="162275"/>
            <a:ext cx="3800400" cy="489900"/>
          </a:xfrm>
          <a:prstGeom prst="rect">
            <a:avLst/>
          </a:prstGeom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bg" sz="2020" b="1">
                <a:latin typeface="Times New Roman"/>
                <a:ea typeface="Times New Roman"/>
                <a:cs typeface="Times New Roman"/>
                <a:sym typeface="Times New Roman"/>
              </a:rPr>
              <a:t>Основна фаза - 6 Семестър</a:t>
            </a:r>
            <a:endParaRPr sz="3300"/>
          </a:p>
        </p:txBody>
      </p:sp>
      <p:sp>
        <p:nvSpPr>
          <p:cNvPr id="176" name="Google Shape;176;p27"/>
          <p:cNvSpPr txBox="1">
            <a:spLocks noGrp="1"/>
          </p:cNvSpPr>
          <p:nvPr>
            <p:ph type="body" idx="1"/>
          </p:nvPr>
        </p:nvSpPr>
        <p:spPr>
          <a:xfrm>
            <a:off x="311700" y="767375"/>
            <a:ext cx="8520600" cy="3801300"/>
          </a:xfrm>
          <a:prstGeom prst="rect">
            <a:avLst/>
          </a:prstGeom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2543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F1F"/>
              </a:buClr>
              <a:buSzPts val="1525"/>
              <a:buFont typeface="Times New Roman"/>
              <a:buChar char="●"/>
            </a:pPr>
            <a:r>
              <a:rPr lang="bg" sz="1525" b="1">
                <a:solidFill>
                  <a:srgbClr val="1F1F1F"/>
                </a:solidFill>
                <a:highlight>
                  <a:srgbClr val="F8F9FA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Подобряване на политическите инструменти и подготовка за последващата фаза. Мониторинг на трансферни процеси. </a:t>
            </a:r>
            <a:endParaRPr sz="1525" b="1">
              <a:solidFill>
                <a:srgbClr val="1F1F1F"/>
              </a:solidFill>
              <a:highlight>
                <a:srgbClr val="F8F9FA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2543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F1F"/>
              </a:buClr>
              <a:buSzPts val="1525"/>
              <a:buFont typeface="Times New Roman"/>
              <a:buChar char="●"/>
            </a:pPr>
            <a:r>
              <a:rPr lang="bg" sz="1525" b="1">
                <a:solidFill>
                  <a:srgbClr val="1F1F1F"/>
                </a:solidFill>
                <a:highlight>
                  <a:srgbClr val="F8F9FA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• Peer-to-peer онлайн семинар (месец 31): Дискусия между партньорите относно напредъка в подобряването</a:t>
            </a:r>
            <a:endParaRPr sz="1525" b="1">
              <a:solidFill>
                <a:srgbClr val="1F1F1F"/>
              </a:solidFill>
              <a:highlight>
                <a:srgbClr val="F8F9FA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2543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F1F"/>
              </a:buClr>
              <a:buSzPts val="1525"/>
              <a:buFont typeface="Times New Roman"/>
              <a:buChar char="●"/>
            </a:pPr>
            <a:r>
              <a:rPr lang="bg" sz="1525" b="1">
                <a:solidFill>
                  <a:srgbClr val="1F1F1F"/>
                </a:solidFill>
                <a:highlight>
                  <a:srgbClr val="F8F9FA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Инструменти, срещани бариери и благоприятни фактори.</a:t>
            </a:r>
            <a:endParaRPr sz="1525" b="1">
              <a:solidFill>
                <a:srgbClr val="1F1F1F"/>
              </a:solidFill>
              <a:highlight>
                <a:srgbClr val="F8F9FA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2543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F1F"/>
              </a:buClr>
              <a:buSzPts val="1525"/>
              <a:buFont typeface="Times New Roman"/>
              <a:buChar char="●"/>
            </a:pPr>
            <a:r>
              <a:rPr lang="bg" sz="1525" b="1">
                <a:solidFill>
                  <a:srgbClr val="1F1F1F"/>
                </a:solidFill>
                <a:highlight>
                  <a:srgbClr val="F8F9FA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Разработване на планове за действие (ако е приложимо): Партньорите, които все още не са постигнали подобрения, могат да изготвят план за действие с конкретни стъпки за постигането им по време на последващата фаза.</a:t>
            </a:r>
            <a:endParaRPr sz="1525" b="1">
              <a:solidFill>
                <a:srgbClr val="1F1F1F"/>
              </a:solidFill>
              <a:highlight>
                <a:srgbClr val="F8F9FA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2543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F1F"/>
              </a:buClr>
              <a:buSzPts val="1525"/>
              <a:buFont typeface="Times New Roman"/>
              <a:buChar char="●"/>
            </a:pPr>
            <a:r>
              <a:rPr lang="bg" sz="1525" b="1">
                <a:solidFill>
                  <a:srgbClr val="1F1F1F"/>
                </a:solidFill>
                <a:highlight>
                  <a:srgbClr val="F8F9FA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6-та транснационална среща по проекта + учебно посещение – България (месец 34)</a:t>
            </a:r>
            <a:endParaRPr sz="1525" b="1">
              <a:solidFill>
                <a:srgbClr val="1F1F1F"/>
              </a:solidFill>
              <a:highlight>
                <a:srgbClr val="F8F9FA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2543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F1F"/>
              </a:buClr>
              <a:buSzPts val="1525"/>
              <a:buFont typeface="Times New Roman"/>
              <a:buChar char="●"/>
            </a:pPr>
            <a:r>
              <a:rPr lang="bg" sz="1525" b="1">
                <a:solidFill>
                  <a:srgbClr val="1F1F1F"/>
                </a:solidFill>
                <a:highlight>
                  <a:srgbClr val="F8F9FA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6-ти бюлетин</a:t>
            </a:r>
            <a:endParaRPr sz="1525" b="1">
              <a:solidFill>
                <a:srgbClr val="1F1F1F"/>
              </a:solidFill>
              <a:highlight>
                <a:srgbClr val="F8F9FA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2543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F1F"/>
              </a:buClr>
              <a:buSzPts val="1525"/>
              <a:buFont typeface="Times New Roman"/>
              <a:buChar char="●"/>
            </a:pPr>
            <a:r>
              <a:rPr lang="bg" sz="1525" b="1">
                <a:solidFill>
                  <a:srgbClr val="1F1F1F"/>
                </a:solidFill>
                <a:highlight>
                  <a:srgbClr val="F8F9FA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Актуализация на уебсайта на проекта</a:t>
            </a:r>
            <a:endParaRPr sz="1525" b="1">
              <a:solidFill>
                <a:srgbClr val="1F1F1F"/>
              </a:solidFill>
              <a:highlight>
                <a:srgbClr val="F8F9FA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2543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F1F"/>
              </a:buClr>
              <a:buSzPts val="1525"/>
              <a:buFont typeface="Times New Roman"/>
              <a:buChar char="●"/>
            </a:pPr>
            <a:r>
              <a:rPr lang="bg" sz="1525" b="1">
                <a:solidFill>
                  <a:srgbClr val="1F1F1F"/>
                </a:solidFill>
                <a:highlight>
                  <a:srgbClr val="F8F9FA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12 публикации в социалните медии</a:t>
            </a:r>
            <a:endParaRPr sz="1525" b="1">
              <a:solidFill>
                <a:srgbClr val="1F1F1F"/>
              </a:solidFill>
              <a:highlight>
                <a:srgbClr val="F8F9FA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2543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F1F"/>
              </a:buClr>
              <a:buSzPts val="1525"/>
              <a:buFont typeface="Times New Roman"/>
              <a:buChar char="●"/>
            </a:pPr>
            <a:r>
              <a:rPr lang="bg" sz="1525" b="1">
                <a:solidFill>
                  <a:srgbClr val="1F1F1F"/>
                </a:solidFill>
                <a:highlight>
                  <a:srgbClr val="F8F9FA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Разпространение на проекта в местни/регионални медии</a:t>
            </a:r>
            <a:endParaRPr sz="1525" b="1">
              <a:solidFill>
                <a:srgbClr val="1F1F1F"/>
              </a:solidFill>
              <a:highlight>
                <a:srgbClr val="F8F9FA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2543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F1F"/>
              </a:buClr>
              <a:buSzPts val="1525"/>
              <a:buFont typeface="Times New Roman"/>
              <a:buChar char="●"/>
            </a:pPr>
            <a:r>
              <a:rPr lang="bg" sz="1525" b="1">
                <a:solidFill>
                  <a:srgbClr val="1F1F1F"/>
                </a:solidFill>
                <a:highlight>
                  <a:srgbClr val="F8F9FA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1 подкаст на партньор</a:t>
            </a:r>
            <a:endParaRPr sz="1525" b="1">
              <a:solidFill>
                <a:srgbClr val="1F1F1F"/>
              </a:solidFill>
              <a:highlight>
                <a:srgbClr val="F8F9FA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2543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F1F"/>
              </a:buClr>
              <a:buSzPts val="1525"/>
              <a:buFont typeface="Times New Roman"/>
              <a:buChar char="●"/>
            </a:pPr>
            <a:r>
              <a:rPr lang="bg" sz="1525" b="1">
                <a:solidFill>
                  <a:srgbClr val="1F1F1F"/>
                </a:solidFill>
                <a:highlight>
                  <a:srgbClr val="F8F9FA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7 заключителни конференции от основната фаза</a:t>
            </a:r>
            <a:endParaRPr sz="1525" b="1">
              <a:solidFill>
                <a:srgbClr val="1F1F1F"/>
              </a:solidFill>
              <a:highlight>
                <a:srgbClr val="F8F9FA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2543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F1F"/>
              </a:buClr>
              <a:buSzPts val="1525"/>
              <a:buFont typeface="Times New Roman"/>
              <a:buChar char="●"/>
            </a:pPr>
            <a:r>
              <a:rPr lang="bg" sz="1525" b="1">
                <a:solidFill>
                  <a:srgbClr val="1F1F1F"/>
                </a:solidFill>
                <a:highlight>
                  <a:srgbClr val="F8F9FA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Създаване на кратко видео за резултатите от проекта</a:t>
            </a:r>
            <a:endParaRPr sz="1525" b="1">
              <a:solidFill>
                <a:srgbClr val="1F1F1F"/>
              </a:solidFill>
              <a:highlight>
                <a:srgbClr val="F8F9FA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lnSpc>
                <a:spcPct val="105000"/>
              </a:lnSpc>
              <a:spcBef>
                <a:spcPts val="800"/>
              </a:spcBef>
              <a:spcAft>
                <a:spcPts val="800"/>
              </a:spcAft>
              <a:buSzPts val="275"/>
              <a:buNone/>
            </a:pPr>
            <a:endParaRPr sz="1150" b="1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77" name="Google Shape;177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823175" y="3087000"/>
            <a:ext cx="1828375" cy="1181426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28"/>
          <p:cNvSpPr txBox="1">
            <a:spLocks noGrp="1"/>
          </p:cNvSpPr>
          <p:nvPr>
            <p:ph type="title"/>
          </p:nvPr>
        </p:nvSpPr>
        <p:spPr>
          <a:xfrm>
            <a:off x="311700" y="119050"/>
            <a:ext cx="4059600" cy="468300"/>
          </a:xfrm>
          <a:prstGeom prst="rect">
            <a:avLst/>
          </a:prstGeom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90"/>
              <a:buFont typeface="Arial"/>
              <a:buNone/>
            </a:pPr>
            <a:r>
              <a:rPr lang="bg" sz="2068" b="1">
                <a:latin typeface="Times New Roman"/>
                <a:ea typeface="Times New Roman"/>
                <a:cs typeface="Times New Roman"/>
                <a:sym typeface="Times New Roman"/>
              </a:rPr>
              <a:t>Последваща фаза - 7 Семестър</a:t>
            </a:r>
            <a:endParaRPr sz="322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990"/>
              <a:buNone/>
            </a:pPr>
            <a:endParaRPr sz="2520"/>
          </a:p>
        </p:txBody>
      </p:sp>
      <p:sp>
        <p:nvSpPr>
          <p:cNvPr id="183" name="Google Shape;183;p28"/>
          <p:cNvSpPr txBox="1">
            <a:spLocks noGrp="1"/>
          </p:cNvSpPr>
          <p:nvPr>
            <p:ph type="body" idx="1"/>
          </p:nvPr>
        </p:nvSpPr>
        <p:spPr>
          <a:xfrm>
            <a:off x="311700" y="721350"/>
            <a:ext cx="8520600" cy="3700800"/>
          </a:xfrm>
          <a:prstGeom prst="rect">
            <a:avLst/>
          </a:prstGeom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rmAutofit fontScale="25000" lnSpcReduction="20000"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bg" sz="5115" b="1">
                <a:solidFill>
                  <a:srgbClr val="1F1F1F"/>
                </a:solidFill>
                <a:highlight>
                  <a:srgbClr val="F8F9FA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• </a:t>
            </a:r>
            <a:r>
              <a:rPr lang="bg" sz="6000" b="1">
                <a:solidFill>
                  <a:srgbClr val="1F1F1F"/>
                </a:solidFill>
                <a:highlight>
                  <a:srgbClr val="F8F9FA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Надзор, валидиране и разпространение на подобрения в политическите инструменти</a:t>
            </a:r>
            <a:endParaRPr sz="6000" b="1">
              <a:solidFill>
                <a:srgbClr val="1F1F1F"/>
              </a:solidFill>
              <a:highlight>
                <a:srgbClr val="F8F9FA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bg" sz="6000" b="1">
                <a:solidFill>
                  <a:srgbClr val="1F1F1F"/>
                </a:solidFill>
                <a:highlight>
                  <a:srgbClr val="F8F9FA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• Оценка на прилагането на идентифицираните подобрения</a:t>
            </a:r>
            <a:endParaRPr sz="6000" b="1">
              <a:solidFill>
                <a:srgbClr val="1F1F1F"/>
              </a:solidFill>
              <a:highlight>
                <a:srgbClr val="F8F9FA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bg" sz="6000" b="1">
                <a:solidFill>
                  <a:srgbClr val="1F1F1F"/>
                </a:solidFill>
                <a:highlight>
                  <a:srgbClr val="F8F9FA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• Последващи срещи и събития за поддържане на диалог и обучение</a:t>
            </a:r>
            <a:endParaRPr sz="6000" b="1">
              <a:solidFill>
                <a:srgbClr val="1F1F1F"/>
              </a:solidFill>
              <a:highlight>
                <a:srgbClr val="F8F9FA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bg" sz="6000" b="1">
                <a:solidFill>
                  <a:srgbClr val="1F1F1F"/>
                </a:solidFill>
                <a:highlight>
                  <a:srgbClr val="F8F9FA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• Двустранни онлайн срещи за добри практики</a:t>
            </a:r>
            <a:endParaRPr sz="6000" b="1">
              <a:solidFill>
                <a:srgbClr val="1F1F1F"/>
              </a:solidFill>
              <a:highlight>
                <a:srgbClr val="F8F9FA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bg" sz="6000" b="1">
                <a:solidFill>
                  <a:srgbClr val="1F1F1F"/>
                </a:solidFill>
                <a:highlight>
                  <a:srgbClr val="F8F9FA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• Текущи срещи с местни групи от заинтересовани страни</a:t>
            </a:r>
            <a:endParaRPr sz="6000" b="1">
              <a:solidFill>
                <a:srgbClr val="1F1F1F"/>
              </a:solidFill>
              <a:highlight>
                <a:srgbClr val="F8F9FA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bg" sz="6000" b="1">
                <a:solidFill>
                  <a:srgbClr val="1F1F1F"/>
                </a:solidFill>
                <a:highlight>
                  <a:srgbClr val="F8F9FA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• Среща на Управителния комитет + Изграждане на капацитет – Босна (месец 40)</a:t>
            </a:r>
            <a:endParaRPr sz="6000" b="1">
              <a:solidFill>
                <a:srgbClr val="1F1F1F"/>
              </a:solidFill>
              <a:highlight>
                <a:srgbClr val="F8F9FA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bg" sz="6000" b="1">
                <a:solidFill>
                  <a:srgbClr val="1F1F1F"/>
                </a:solidFill>
                <a:highlight>
                  <a:srgbClr val="F8F9FA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 • 7-ми бюлетин</a:t>
            </a:r>
            <a:endParaRPr sz="6000" b="1">
              <a:solidFill>
                <a:srgbClr val="1F1F1F"/>
              </a:solidFill>
              <a:highlight>
                <a:srgbClr val="F8F9FA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bg" sz="6000" b="1">
                <a:solidFill>
                  <a:srgbClr val="1F1F1F"/>
                </a:solidFill>
                <a:highlight>
                  <a:srgbClr val="F8F9FA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 • Актуализация на уебсайта</a:t>
            </a:r>
            <a:endParaRPr sz="6000" b="1">
              <a:solidFill>
                <a:srgbClr val="1F1F1F"/>
              </a:solidFill>
              <a:highlight>
                <a:srgbClr val="F8F9FA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bg" sz="6000" b="1">
                <a:solidFill>
                  <a:srgbClr val="1F1F1F"/>
                </a:solidFill>
                <a:highlight>
                  <a:srgbClr val="F8F9FA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 • 12 публикации в социалните медии</a:t>
            </a:r>
            <a:endParaRPr sz="6000" b="1">
              <a:solidFill>
                <a:srgbClr val="1F1F1F"/>
              </a:solidFill>
              <a:highlight>
                <a:srgbClr val="F8F9FA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bg" sz="6000" b="1">
                <a:solidFill>
                  <a:srgbClr val="1F1F1F"/>
                </a:solidFill>
                <a:highlight>
                  <a:srgbClr val="F8F9FA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 • Представяне на проекти в медиите</a:t>
            </a:r>
            <a:endParaRPr sz="6000" b="1">
              <a:solidFill>
                <a:srgbClr val="1F1F1F"/>
              </a:solidFill>
              <a:highlight>
                <a:srgbClr val="F8F9FA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bg" sz="6000" b="1">
                <a:solidFill>
                  <a:srgbClr val="1F1F1F"/>
                </a:solidFill>
                <a:highlight>
                  <a:srgbClr val="F8F9FA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 • 1 подкаст на партньор</a:t>
            </a:r>
            <a:endParaRPr sz="6000" b="1">
              <a:solidFill>
                <a:srgbClr val="1F1F1F"/>
              </a:solidFill>
              <a:highlight>
                <a:srgbClr val="F8F9FA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3810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75"/>
              <a:buFont typeface="Arial"/>
              <a:buNone/>
            </a:pPr>
            <a:r>
              <a:rPr lang="bg" sz="6000" b="1">
                <a:solidFill>
                  <a:srgbClr val="1F1F1F"/>
                </a:solidFill>
                <a:highlight>
                  <a:srgbClr val="F8F9FA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 • Участие в платформата за обучение по политики и европейски тематични събития</a:t>
            </a:r>
            <a:endParaRPr sz="6000" b="1">
              <a:solidFill>
                <a:srgbClr val="1F1F1F"/>
              </a:solidFill>
              <a:highlight>
                <a:srgbClr val="F8F9FA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None/>
            </a:pPr>
            <a:endParaRPr sz="6000" b="1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84" name="Google Shape;184;p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503025" y="2316200"/>
            <a:ext cx="1988950" cy="1051750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29"/>
          <p:cNvSpPr txBox="1">
            <a:spLocks noGrp="1"/>
          </p:cNvSpPr>
          <p:nvPr>
            <p:ph type="title"/>
          </p:nvPr>
        </p:nvSpPr>
        <p:spPr>
          <a:xfrm>
            <a:off x="311700" y="241500"/>
            <a:ext cx="4326300" cy="540300"/>
          </a:xfrm>
          <a:prstGeom prst="rect">
            <a:avLst/>
          </a:prstGeom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90"/>
              <a:buFont typeface="Arial"/>
              <a:buNone/>
            </a:pPr>
            <a:r>
              <a:rPr lang="bg" sz="1968" b="1">
                <a:latin typeface="Times New Roman"/>
                <a:ea typeface="Times New Roman"/>
                <a:cs typeface="Times New Roman"/>
                <a:sym typeface="Times New Roman"/>
              </a:rPr>
              <a:t>Последваща фаза - 8 Семестър</a:t>
            </a:r>
            <a:endParaRPr sz="3300"/>
          </a:p>
        </p:txBody>
      </p:sp>
      <p:sp>
        <p:nvSpPr>
          <p:cNvPr id="190" name="Google Shape;190;p29"/>
          <p:cNvSpPr txBox="1">
            <a:spLocks noGrp="1"/>
          </p:cNvSpPr>
          <p:nvPr>
            <p:ph type="body" idx="1"/>
          </p:nvPr>
        </p:nvSpPr>
        <p:spPr>
          <a:xfrm>
            <a:off x="311700" y="933075"/>
            <a:ext cx="8520600" cy="3635700"/>
          </a:xfrm>
          <a:prstGeom prst="rect">
            <a:avLst/>
          </a:prstGeom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rmAutofit fontScale="25000" lnSpcReduction="20000"/>
          </a:bodyPr>
          <a:lstStyle/>
          <a:p>
            <a:pPr marL="0" lvl="0" indent="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None/>
            </a:pPr>
            <a:r>
              <a:rPr lang="bg" sz="6218" b="1">
                <a:solidFill>
                  <a:srgbClr val="1F1F1F"/>
                </a:solidFill>
                <a:highlight>
                  <a:srgbClr val="F8F9FA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• </a:t>
            </a:r>
            <a:r>
              <a:rPr lang="bg" sz="6000" b="1">
                <a:solidFill>
                  <a:srgbClr val="1F1F1F"/>
                </a:solidFill>
                <a:highlight>
                  <a:srgbClr val="F8F9FA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Консолидиране на териториалното въздействие, подготовка за затваряне и оценка на дългосрочните ефекти</a:t>
            </a:r>
            <a:endParaRPr sz="6000" b="1">
              <a:solidFill>
                <a:srgbClr val="1F1F1F"/>
              </a:solidFill>
              <a:highlight>
                <a:srgbClr val="F8F9FA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bg" sz="6000" b="1">
                <a:solidFill>
                  <a:srgbClr val="1F1F1F"/>
                </a:solidFill>
                <a:highlight>
                  <a:srgbClr val="F8F9FA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• Последни срещи с местни групи заинтересовани страни за съвместна оценка на местното въздействие и идентифициране на устойчиви дългосрочни ефекти</a:t>
            </a:r>
            <a:endParaRPr sz="6000" b="1">
              <a:solidFill>
                <a:srgbClr val="1F1F1F"/>
              </a:solidFill>
              <a:highlight>
                <a:srgbClr val="F8F9FA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bg" sz="6000" b="1">
                <a:solidFill>
                  <a:srgbClr val="1F1F1F"/>
                </a:solidFill>
                <a:highlight>
                  <a:srgbClr val="F8F9FA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• Финална среща на консорциума – Мурсия (месец 45). Финална дискусия относно териториалното въздействие и устойчивостта</a:t>
            </a:r>
            <a:endParaRPr sz="6000" b="1">
              <a:solidFill>
                <a:srgbClr val="1F1F1F"/>
              </a:solidFill>
              <a:highlight>
                <a:srgbClr val="F8F9FA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bg" sz="6000" b="1">
                <a:solidFill>
                  <a:srgbClr val="1F1F1F"/>
                </a:solidFill>
                <a:highlight>
                  <a:srgbClr val="F8F9FA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• Заключителна конференция по проекта – Мурсия. Представяне на резултати, препоръки, ключови поуки и бъдещи перспективи</a:t>
            </a:r>
            <a:endParaRPr sz="6000" b="1">
              <a:solidFill>
                <a:srgbClr val="1F1F1F"/>
              </a:solidFill>
              <a:highlight>
                <a:srgbClr val="F8F9FA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bg" sz="6000" b="1">
                <a:solidFill>
                  <a:srgbClr val="1F1F1F"/>
                </a:solidFill>
                <a:highlight>
                  <a:srgbClr val="F8F9FA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 • 8-ми бюлетин</a:t>
            </a:r>
            <a:endParaRPr sz="6000" b="1">
              <a:solidFill>
                <a:srgbClr val="1F1F1F"/>
              </a:solidFill>
              <a:highlight>
                <a:srgbClr val="F8F9FA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bg" sz="6000" b="1">
                <a:solidFill>
                  <a:srgbClr val="1F1F1F"/>
                </a:solidFill>
                <a:highlight>
                  <a:srgbClr val="F8F9FA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 • Актуализация на уебсайта</a:t>
            </a:r>
            <a:endParaRPr sz="6000" b="1">
              <a:solidFill>
                <a:srgbClr val="1F1F1F"/>
              </a:solidFill>
              <a:highlight>
                <a:srgbClr val="F8F9FA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bg" sz="6000" b="1">
                <a:solidFill>
                  <a:srgbClr val="1F1F1F"/>
                </a:solidFill>
                <a:highlight>
                  <a:srgbClr val="F8F9FA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 • 6 публикации в социалните медии</a:t>
            </a:r>
            <a:endParaRPr sz="6000" b="1">
              <a:solidFill>
                <a:srgbClr val="1F1F1F"/>
              </a:solidFill>
              <a:highlight>
                <a:srgbClr val="F8F9FA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3810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75"/>
              <a:buFont typeface="Arial"/>
              <a:buNone/>
            </a:pPr>
            <a:r>
              <a:rPr lang="bg" sz="6000" b="1">
                <a:solidFill>
                  <a:srgbClr val="1F1F1F"/>
                </a:solidFill>
                <a:highlight>
                  <a:srgbClr val="F8F9FA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 • 1 подкаст на партньор, разработен от млади хора</a:t>
            </a:r>
            <a:endParaRPr sz="6000" b="1">
              <a:solidFill>
                <a:srgbClr val="1F1F1F"/>
              </a:solidFill>
              <a:highlight>
                <a:srgbClr val="F8F9FA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200"/>
              </a:spcBef>
              <a:spcAft>
                <a:spcPts val="1200"/>
              </a:spcAft>
              <a:buNone/>
            </a:pPr>
            <a:endParaRPr>
              <a:solidFill>
                <a:srgbClr val="000000"/>
              </a:solidFill>
            </a:endParaRPr>
          </a:p>
        </p:txBody>
      </p:sp>
      <p:pic>
        <p:nvPicPr>
          <p:cNvPr id="191" name="Google Shape;191;p2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914325" y="2966400"/>
            <a:ext cx="1585250" cy="1062325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30"/>
          <p:cNvSpPr txBox="1">
            <a:spLocks noGrp="1"/>
          </p:cNvSpPr>
          <p:nvPr>
            <p:ph type="title"/>
          </p:nvPr>
        </p:nvSpPr>
        <p:spPr>
          <a:xfrm>
            <a:off x="438125" y="147850"/>
            <a:ext cx="4516800" cy="540300"/>
          </a:xfrm>
          <a:prstGeom prst="rect">
            <a:avLst/>
          </a:prstGeom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38100" lvl="0" indent="0" algn="l" rtl="0">
              <a:lnSpc>
                <a:spcPct val="128571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90"/>
              <a:buFont typeface="Arial"/>
              <a:buNone/>
            </a:pPr>
            <a:r>
              <a:rPr lang="bg" sz="1990" b="1">
                <a:solidFill>
                  <a:srgbClr val="1F1F1F"/>
                </a:solidFill>
                <a:highlight>
                  <a:srgbClr val="F8F9FA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1 Семестър  (01.05.2025 – 31.10.2025)</a:t>
            </a:r>
            <a:endParaRPr sz="1990" b="1">
              <a:solidFill>
                <a:srgbClr val="1F1F1F"/>
              </a:solidFill>
              <a:highlight>
                <a:srgbClr val="F8F9FA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990"/>
              <a:buNone/>
            </a:pPr>
            <a:endParaRPr sz="2520"/>
          </a:p>
        </p:txBody>
      </p:sp>
      <p:sp>
        <p:nvSpPr>
          <p:cNvPr id="197" name="Google Shape;197;p30"/>
          <p:cNvSpPr txBox="1">
            <a:spLocks noGrp="1"/>
          </p:cNvSpPr>
          <p:nvPr>
            <p:ph type="body" idx="1"/>
          </p:nvPr>
        </p:nvSpPr>
        <p:spPr>
          <a:xfrm>
            <a:off x="311700" y="861025"/>
            <a:ext cx="8520600" cy="370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198" name="Google Shape;198;p30" title="Без име.png"/>
          <p:cNvPicPr preferRelativeResize="0"/>
          <p:nvPr/>
        </p:nvPicPr>
        <p:blipFill rotWithShape="1">
          <a:blip r:embed="rId3">
            <a:alphaModFix/>
          </a:blip>
          <a:srcRect t="-3067" b="-9292"/>
          <a:stretch/>
        </p:blipFill>
        <p:spPr>
          <a:xfrm>
            <a:off x="0" y="731350"/>
            <a:ext cx="9143999" cy="4277625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p31"/>
          <p:cNvSpPr txBox="1">
            <a:spLocks noGrp="1"/>
          </p:cNvSpPr>
          <p:nvPr>
            <p:ph type="title"/>
          </p:nvPr>
        </p:nvSpPr>
        <p:spPr>
          <a:xfrm>
            <a:off x="246850" y="212675"/>
            <a:ext cx="3044100" cy="504300"/>
          </a:xfrm>
          <a:prstGeom prst="rect">
            <a:avLst/>
          </a:prstGeom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bg" sz="2020" b="1">
                <a:latin typeface="Times New Roman"/>
                <a:ea typeface="Times New Roman"/>
                <a:cs typeface="Times New Roman"/>
                <a:sym typeface="Times New Roman"/>
              </a:rPr>
              <a:t>Периоди за отчитане </a:t>
            </a:r>
            <a:endParaRPr sz="2020" b="1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04" name="Google Shape;204;p31"/>
          <p:cNvSpPr txBox="1">
            <a:spLocks noGrp="1"/>
          </p:cNvSpPr>
          <p:nvPr>
            <p:ph type="body" idx="1"/>
          </p:nvPr>
        </p:nvSpPr>
        <p:spPr>
          <a:xfrm>
            <a:off x="311700" y="839425"/>
            <a:ext cx="8520600" cy="372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205" name="Google Shape;205;p31" title="2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01700" y="983500"/>
            <a:ext cx="8563700" cy="3983700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p32"/>
          <p:cNvSpPr txBox="1">
            <a:spLocks noGrp="1"/>
          </p:cNvSpPr>
          <p:nvPr>
            <p:ph type="title"/>
          </p:nvPr>
        </p:nvSpPr>
        <p:spPr>
          <a:xfrm>
            <a:off x="311700" y="394600"/>
            <a:ext cx="3231300" cy="572700"/>
          </a:xfrm>
          <a:prstGeom prst="rect">
            <a:avLst/>
          </a:prstGeom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bg" sz="2020" b="1">
                <a:latin typeface="Times New Roman"/>
                <a:ea typeface="Times New Roman"/>
                <a:cs typeface="Times New Roman"/>
                <a:sym typeface="Times New Roman"/>
              </a:rPr>
              <a:t>Предстоящи задачи:</a:t>
            </a:r>
            <a:endParaRPr sz="2020" b="1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11" name="Google Shape;211;p32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018"/>
              <a:buNone/>
            </a:pPr>
            <a:r>
              <a:rPr lang="bg" sz="1742" b="1">
                <a:solidFill>
                  <a:srgbClr val="1F1F1F"/>
                </a:solidFill>
                <a:highlight>
                  <a:srgbClr val="F8F9FA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Всички партньори:</a:t>
            </a:r>
            <a:endParaRPr sz="1742" b="1">
              <a:solidFill>
                <a:srgbClr val="1F1F1F"/>
              </a:solidFill>
              <a:highlight>
                <a:srgbClr val="F8F9FA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SzPts val="1018"/>
              <a:buNone/>
            </a:pPr>
            <a:r>
              <a:rPr lang="bg" sz="1742" b="1">
                <a:solidFill>
                  <a:srgbClr val="1F1F1F"/>
                </a:solidFill>
                <a:highlight>
                  <a:srgbClr val="F8F9FA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         Подписване на договор за партньорство.</a:t>
            </a:r>
            <a:endParaRPr sz="1742" b="1">
              <a:solidFill>
                <a:srgbClr val="1F1F1F"/>
              </a:solidFill>
              <a:highlight>
                <a:srgbClr val="F8F9FA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SzPts val="1018"/>
              <a:buNone/>
            </a:pPr>
            <a:r>
              <a:rPr lang="bg" sz="1742" b="1">
                <a:solidFill>
                  <a:srgbClr val="1F1F1F"/>
                </a:solidFill>
                <a:highlight>
                  <a:srgbClr val="F8F9FA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          Публикуване на институционални уебсайтове + планиране на местни стартиращи събития</a:t>
            </a:r>
            <a:endParaRPr sz="1742" b="1">
              <a:solidFill>
                <a:srgbClr val="1F1F1F"/>
              </a:solidFill>
              <a:highlight>
                <a:srgbClr val="F8F9FA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SzPts val="1018"/>
              <a:buNone/>
            </a:pPr>
            <a:r>
              <a:rPr lang="bg" sz="1742" b="1">
                <a:solidFill>
                  <a:srgbClr val="1F1F1F"/>
                </a:solidFill>
                <a:highlight>
                  <a:srgbClr val="F8F9FA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          Определяне състава на екипите по проекта      </a:t>
            </a:r>
            <a:endParaRPr sz="1742" b="1">
              <a:solidFill>
                <a:srgbClr val="1F1F1F"/>
              </a:solidFill>
              <a:highlight>
                <a:srgbClr val="F8F9FA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SzPts val="1018"/>
              <a:buNone/>
            </a:pPr>
            <a:r>
              <a:rPr lang="bg" sz="1742" b="1">
                <a:solidFill>
                  <a:srgbClr val="1F1F1F"/>
                </a:solidFill>
                <a:highlight>
                  <a:srgbClr val="F8F9FA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          Избор на контролер от първо ниво (одитор).</a:t>
            </a:r>
            <a:endParaRPr sz="1742" b="1">
              <a:solidFill>
                <a:srgbClr val="1F1F1F"/>
              </a:solidFill>
              <a:highlight>
                <a:srgbClr val="F8F9FA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38100" lvl="0" indent="0" algn="l" rtl="0">
              <a:lnSpc>
                <a:spcPct val="108571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018"/>
              <a:buFont typeface="Arial"/>
              <a:buNone/>
            </a:pPr>
            <a:r>
              <a:rPr lang="bg" sz="1742" b="1">
                <a:solidFill>
                  <a:srgbClr val="1F1F1F"/>
                </a:solidFill>
                <a:highlight>
                  <a:srgbClr val="F8F9FA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           Първа среща на местни групи от заинтересовани страни („Playgrounds“)</a:t>
            </a:r>
            <a:endParaRPr sz="1742" b="1">
              <a:solidFill>
                <a:srgbClr val="1F1F1F"/>
              </a:solidFill>
              <a:highlight>
                <a:srgbClr val="F8F9FA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lnSpc>
                <a:spcPct val="95000"/>
              </a:lnSpc>
              <a:spcBef>
                <a:spcPts val="0"/>
              </a:spcBef>
              <a:spcAft>
                <a:spcPts val="1200"/>
              </a:spcAft>
              <a:buSzPts val="1018"/>
              <a:buNone/>
            </a:pPr>
            <a:endParaRPr sz="1665"/>
          </a:p>
        </p:txBody>
      </p:sp>
      <p:pic>
        <p:nvPicPr>
          <p:cNvPr id="212" name="Google Shape;212;p3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78775" y="1646500"/>
            <a:ext cx="543920" cy="235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13" name="Google Shape;213;p3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78775" y="2082388"/>
            <a:ext cx="543920" cy="235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14" name="Google Shape;214;p3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42775" y="2743000"/>
            <a:ext cx="543920" cy="235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15" name="Google Shape;215;p3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78775" y="3137475"/>
            <a:ext cx="543920" cy="235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16" name="Google Shape;216;p3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78775" y="3531950"/>
            <a:ext cx="543920" cy="2353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p33"/>
          <p:cNvSpPr txBox="1">
            <a:spLocks noGrp="1"/>
          </p:cNvSpPr>
          <p:nvPr>
            <p:ph type="title"/>
          </p:nvPr>
        </p:nvSpPr>
        <p:spPr>
          <a:xfrm>
            <a:off x="1821250" y="133450"/>
            <a:ext cx="5417400" cy="554700"/>
          </a:xfrm>
          <a:prstGeom prst="rect">
            <a:avLst/>
          </a:prstGeom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bg" b="1">
                <a:latin typeface="Times New Roman"/>
                <a:ea typeface="Times New Roman"/>
                <a:cs typeface="Times New Roman"/>
                <a:sym typeface="Times New Roman"/>
              </a:rPr>
              <a:t>Благодаря за вниманието</a:t>
            </a:r>
            <a:endParaRPr b="1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22" name="Google Shape;222;p3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55075" y="817800"/>
            <a:ext cx="7441525" cy="3097625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223" name="Google Shape;223;p33"/>
          <p:cNvSpPr txBox="1"/>
          <p:nvPr/>
        </p:nvSpPr>
        <p:spPr>
          <a:xfrm>
            <a:off x="719075" y="4383675"/>
            <a:ext cx="2996700" cy="461700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bg" sz="1800" u="sng">
                <a:solidFill>
                  <a:schemeClr val="hlink"/>
                </a:solidFill>
                <a:hlinkClick r:id="rId4"/>
              </a:rPr>
              <a:t>Interreg Europe</a:t>
            </a:r>
            <a:endParaRPr sz="1800">
              <a:solidFill>
                <a:schemeClr val="dk2"/>
              </a:solidFill>
            </a:endParaRPr>
          </a:p>
        </p:txBody>
      </p:sp>
      <p:sp>
        <p:nvSpPr>
          <p:cNvPr id="224" name="Google Shape;224;p33"/>
          <p:cNvSpPr txBox="1"/>
          <p:nvPr/>
        </p:nvSpPr>
        <p:spPr>
          <a:xfrm>
            <a:off x="4176900" y="4318850"/>
            <a:ext cx="3890100" cy="646500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bg" sz="1500" u="sng">
                <a:solidFill>
                  <a:schemeClr val="hlink"/>
                </a:solidFill>
                <a:hlinkClick r:id="rId5"/>
              </a:rPr>
              <a:t>Министерство на регионалното развитие и благоустройството</a:t>
            </a:r>
            <a:endParaRPr sz="1500">
              <a:solidFill>
                <a:schemeClr val="dk2"/>
              </a:solidFill>
            </a:endParaRPr>
          </a:p>
        </p:txBody>
      </p:sp>
      <p:sp>
        <p:nvSpPr>
          <p:cNvPr id="225" name="Google Shape;225;p33"/>
          <p:cNvSpPr txBox="1"/>
          <p:nvPr/>
        </p:nvSpPr>
        <p:spPr>
          <a:xfrm>
            <a:off x="719075" y="4009625"/>
            <a:ext cx="27735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bg" sz="16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Полезни връзки:</a:t>
            </a:r>
            <a:endParaRPr sz="1600" b="1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1609</Words>
  <Application>Microsoft Office PowerPoint</Application>
  <PresentationFormat>On-screen Show (16:9)</PresentationFormat>
  <Paragraphs>175</Paragraphs>
  <Slides>21</Slides>
  <Notes>21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5" baseType="lpstr">
      <vt:lpstr>Arial</vt:lpstr>
      <vt:lpstr>Lexend Deca Light</vt:lpstr>
      <vt:lpstr>Times New Roman</vt:lpstr>
      <vt:lpstr>Simple Light</vt:lpstr>
      <vt:lpstr>PowerPoint Presentation</vt:lpstr>
      <vt:lpstr>Проект на програма на ЕС за междурегионално сътрудничество Interreg Europe</vt:lpstr>
      <vt:lpstr>PowerPoint Presentation</vt:lpstr>
      <vt:lpstr>Заинтересовани страни</vt:lpstr>
      <vt:lpstr>Цели на проекта:  </vt:lpstr>
      <vt:lpstr>Продължителност на проекта:  4 години   </vt:lpstr>
      <vt:lpstr>Мениджмънт</vt:lpstr>
      <vt:lpstr>Проектни дейности:</vt:lpstr>
      <vt:lpstr>Политически инструменти</vt:lpstr>
      <vt:lpstr>Основна фаза - 1 Семестър</vt:lpstr>
      <vt:lpstr>Основна фаза - 2 Семестър</vt:lpstr>
      <vt:lpstr>Основна фаза - 3 Семестър</vt:lpstr>
      <vt:lpstr>Основна фаза - 4 Семестър</vt:lpstr>
      <vt:lpstr>Основна фаза - 5 Семестър</vt:lpstr>
      <vt:lpstr>Основна фаза - 6 Семестър</vt:lpstr>
      <vt:lpstr>Последваща фаза - 7 Семестър </vt:lpstr>
      <vt:lpstr>Последваща фаза - 8 Семестър</vt:lpstr>
      <vt:lpstr>1 Семестър  (01.05.2025 – 31.10.2025) </vt:lpstr>
      <vt:lpstr>Периоди за отчитане </vt:lpstr>
      <vt:lpstr>Предстоящи задачи:</vt:lpstr>
      <vt:lpstr>Благодаря за вниманието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Dora</cp:lastModifiedBy>
  <cp:revision>4</cp:revision>
  <dcterms:modified xsi:type="dcterms:W3CDTF">2025-06-10T06:17:21Z</dcterms:modified>
</cp:coreProperties>
</file>