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29"/>
  </p:notes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92" r:id="rId18"/>
    <p:sldId id="276" r:id="rId19"/>
    <p:sldId id="277" r:id="rId20"/>
    <p:sldId id="278" r:id="rId21"/>
    <p:sldId id="281" r:id="rId22"/>
    <p:sldId id="285" r:id="rId23"/>
    <p:sldId id="287" r:id="rId24"/>
    <p:sldId id="288" r:id="rId25"/>
    <p:sldId id="289" r:id="rId26"/>
    <p:sldId id="290" r:id="rId27"/>
    <p:sldId id="291" r:id="rId28"/>
  </p:sldIdLst>
  <p:sldSz cx="9144000" cy="6858000" type="screen4x3"/>
  <p:notesSz cx="6858000" cy="9144000"/>
  <p:defaultTextStyle>
    <a:defPPr>
      <a:defRPr lang="bg-BG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3128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E0B4F83-091C-4A90-862E-E65090958CFD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bg-BG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bg-BG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F6BFCA0-AA06-4A58-AF36-C7A88E322949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42069364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Контейнер за изображение на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Контейнер за бележ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bg-BG" altLang="bg-BG" smtClean="0"/>
          </a:p>
        </p:txBody>
      </p:sp>
      <p:sp>
        <p:nvSpPr>
          <p:cNvPr id="33796" name="Контейнер за номер на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FF510A9-7C0D-4ED2-9C7E-9CD71A99DCD5}" type="slidenum">
              <a:rPr lang="bg-BG" altLang="bg-BG"/>
              <a:pPr/>
              <a:t>2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36458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bg-BG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90C058E-52A9-4AF9-9486-8A78DA2BEF10}" type="slidenum">
              <a:rPr lang="bg-BG" altLang="bg-BG"/>
              <a:pPr/>
              <a:t>6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3532014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6" y="-8468"/>
            <a:chExt cx="9169804" cy="6874935"/>
          </a:xfrm>
        </p:grpSpPr>
        <p:cxnSp>
          <p:nvCxnSpPr>
            <p:cNvPr id="5" name="Straight Connector 4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6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7B77A-65A7-4FE2-8834-838BF2480292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4E8E41-F919-45D8-9791-8B6704B87470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1560461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8889F-4906-4B1A-8750-1F1C8A863277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77A817-00CE-4274-A113-E172F8E6DCA5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42395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E0377-2ABF-48E8-9367-5A9795517E4B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B6E1D-3DC8-4CF0-83E8-51383EB31AD1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277985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C9323-2552-4B22-BAA3-33638CA844BD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FAA3E-2C60-48DD-A6BC-F17E0A77894B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2705267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785DC-197E-4B00-B4A6-9AD2D4A98995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E7E45-AE79-4B34-8146-EAEEDDBC7637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3764599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0E8BA-8DED-4611-9DE7-8D08D2ED5156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015517-31DF-4711-8206-833EDB0E0406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1419174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CB2EE-5D7E-4B54-A1B6-9A3BB4B48D9E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723858-7DE9-4B9E-B8BD-852721BCD434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2169049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CBBAA-586B-4CAD-AFCC-C440B1052581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952DD7-03B8-40EA-9C06-32B2C7420CD6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2450031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8A0A5-80BD-4199-A4EC-3B5976BC60D1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E3FD2C-C8D0-446F-B99B-6DBB8E0B2314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4064661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EC935-4CA4-4DA6-9834-C8A30264B764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F3A656-EF13-4EDE-B8C8-B18E57EA3ABC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193089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8000" smtClean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8000" smtClean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D5694-63DB-423E-A194-060B689F5DD9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E7EB076-1557-40D5-BCB1-4F120E503B08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2863065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31B65-308E-400F-B67A-E8297B149AC8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610D44-314F-43D8-AD6B-CB542A1977F9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4284387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8000" smtClean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8000" smtClean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32AAA-86F3-4401-8D30-D3023C4C62FC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3CFEDCB-3CF7-473A-A1B8-EF3CE64EA5ED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21479282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F05BA-8D99-43B2-B4BB-7DF0C2D72EB9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7872206-5327-4B4D-AF56-1DD9E395DE64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12971643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1E746-6C27-4F2B-B164-0106310797BA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6DFE6-2F73-4120-AD02-AA19AE126179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21680353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D9848-2E36-4FC4-92CF-A4CCB2A0EB84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E7B57-18D5-44E5-B17E-0FF6BC182C6B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val="2697453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7" y="-8468"/>
            <a:chExt cx="9169805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bg-BG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bg-BG" smtClean="0"/>
              <a:t>Click to edit Master text styles</a:t>
            </a:r>
          </a:p>
          <a:p>
            <a:pPr lvl="1"/>
            <a:r>
              <a:rPr lang="en-US" altLang="bg-BG" smtClean="0"/>
              <a:t>Second level</a:t>
            </a:r>
          </a:p>
          <a:p>
            <a:pPr lvl="2"/>
            <a:r>
              <a:rPr lang="en-US" altLang="bg-BG" smtClean="0"/>
              <a:t>Third level</a:t>
            </a:r>
          </a:p>
          <a:p>
            <a:pPr lvl="3"/>
            <a:r>
              <a:rPr lang="en-US" altLang="bg-BG" smtClean="0"/>
              <a:t>Fourth level</a:t>
            </a:r>
          </a:p>
          <a:p>
            <a:pPr lvl="4"/>
            <a:r>
              <a:rPr lang="en-US" altLang="bg-BG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D658A4A-E700-452F-9E2D-F7D6781404C9}" type="datetimeFigureOut">
              <a:rPr lang="bg-BG"/>
              <a:pPr>
                <a:defRPr/>
              </a:pPr>
              <a:t>8.5.2018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292C412-D0BD-41BF-A56F-D2F91283B3E1}" type="slidenum">
              <a:rPr lang="bg-BG" altLang="bg-BG"/>
              <a:pPr/>
              <a:t>‹#›</a:t>
            </a:fld>
            <a:endParaRPr lang="bg-BG" altLang="bg-BG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81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82" r:id="rId11"/>
    <p:sldLayoutId id="2147483977" r:id="rId12"/>
    <p:sldLayoutId id="2147483983" r:id="rId13"/>
    <p:sldLayoutId id="2147483978" r:id="rId14"/>
    <p:sldLayoutId id="2147483979" r:id="rId15"/>
    <p:sldLayoutId id="2147483980" r:id="rId1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3200" kern="1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3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gif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gif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60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0.gif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image" Target="../media/image6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4.png"/><Relationship Id="rId4" Type="http://schemas.openxmlformats.org/officeDocument/2006/relationships/image" Target="../media/image7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6.jpeg"/><Relationship Id="rId4" Type="http://schemas.openxmlformats.org/officeDocument/2006/relationships/image" Target="../media/image8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5712" y="4656897"/>
            <a:ext cx="5078288" cy="1548652"/>
          </a:xfrm>
          <a:ln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lnSpc>
                <a:spcPct val="150000"/>
              </a:lnSpc>
              <a:defRPr/>
            </a:pPr>
            <a:r>
              <a:rPr lang="bg-BG" altLang="bg-BG" b="1" dirty="0" smtClean="0">
                <a:solidFill>
                  <a:schemeClr val="tx2">
                    <a:lumMod val="60000"/>
                    <a:lumOff val="40000"/>
                  </a:schemeClr>
                </a:solidFill>
                <a:ea typeface="+mn-ea"/>
                <a:cs typeface="+mn-cs"/>
              </a:rPr>
              <a:t>СРЕДНО УЧИЛИЩЕ</a:t>
            </a:r>
            <a:r>
              <a:rPr lang="en-US" altLang="bg-BG" sz="2600" b="1" dirty="0">
                <a:solidFill>
                  <a:schemeClr val="tx2">
                    <a:lumMod val="60000"/>
                    <a:lumOff val="40000"/>
                  </a:schemeClr>
                </a:solidFill>
                <a:ea typeface="+mn-ea"/>
                <a:cs typeface="+mn-cs"/>
              </a:rPr>
              <a:t/>
            </a:r>
            <a:br>
              <a:rPr lang="en-US" altLang="bg-BG" sz="2600" b="1" dirty="0">
                <a:solidFill>
                  <a:schemeClr val="tx2">
                    <a:lumMod val="60000"/>
                    <a:lumOff val="40000"/>
                  </a:schemeClr>
                </a:solidFill>
                <a:ea typeface="+mn-ea"/>
                <a:cs typeface="+mn-cs"/>
              </a:rPr>
            </a:br>
            <a:r>
              <a:rPr lang="bg-BG" altLang="bg-BG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ea typeface="+mn-ea"/>
                <a:cs typeface="+mn-cs"/>
              </a:rPr>
              <a:t>ГЕО МИЛЕВ - ВАРНА</a:t>
            </a:r>
            <a:endParaRPr lang="bg-BG" sz="4000" b="1" dirty="0">
              <a:solidFill>
                <a:schemeClr val="tx2">
                  <a:lumMod val="60000"/>
                  <a:lumOff val="40000"/>
                </a:schemeClr>
              </a:solidFill>
              <a:ea typeface="+mn-ea"/>
              <a:cs typeface="+mn-cs"/>
            </a:endParaRPr>
          </a:p>
        </p:txBody>
      </p:sp>
      <p:grpSp>
        <p:nvGrpSpPr>
          <p:cNvPr id="5123" name="Group 10"/>
          <p:cNvGrpSpPr>
            <a:grpSpLocks/>
          </p:cNvGrpSpPr>
          <p:nvPr/>
        </p:nvGrpSpPr>
        <p:grpSpPr bwMode="auto">
          <a:xfrm>
            <a:off x="303213" y="476250"/>
            <a:ext cx="2847975" cy="2314575"/>
            <a:chOff x="107504" y="626239"/>
            <a:chExt cx="2847600" cy="2313920"/>
          </a:xfrm>
        </p:grpSpPr>
        <p:pic>
          <p:nvPicPr>
            <p:cNvPr id="5126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626239"/>
              <a:ext cx="2846832" cy="2313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Oval 9"/>
            <p:cNvSpPr/>
            <p:nvPr/>
          </p:nvSpPr>
          <p:spPr>
            <a:xfrm>
              <a:off x="107504" y="626239"/>
              <a:ext cx="2847600" cy="2298049"/>
            </a:xfrm>
            <a:prstGeom prst="ellipse">
              <a:avLst/>
            </a:prstGeom>
            <a:noFill/>
            <a:ln w="57150">
              <a:solidFill>
                <a:srgbClr val="9F3128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bg-BG">
                <a:ln w="38100">
                  <a:solidFill>
                    <a:srgbClr val="9F3128"/>
                  </a:solidFill>
                </a:ln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19872" y="362956"/>
            <a:ext cx="5398567" cy="4104456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4101" name="Picture 5" descr="C:\Users\Administrator\Desktop\Erasam+\pametnik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107504" y="3645024"/>
            <a:ext cx="3672408" cy="275001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Administrator\Desktop\Erasam+\SOU\уд2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467544" y="4061400"/>
            <a:ext cx="3310904" cy="2432125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228600" y="188259"/>
            <a:ext cx="4425296" cy="331897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/>
          </a:blip>
          <a:stretch>
            <a:fillRect/>
          </a:stretch>
        </p:blipFill>
        <p:spPr bwMode="auto">
          <a:xfrm>
            <a:off x="5508104" y="350374"/>
            <a:ext cx="2667000" cy="266700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8" name="Picture 2" descr="C:\Users\Administrator\Desktop\Erasam+\RAD_8473.JPG"/>
          <p:cNvPicPr>
            <a:picLocks noChangeAspect="1" noChangeArrowheads="1"/>
          </p:cNvPicPr>
          <p:nvPr/>
        </p:nvPicPr>
        <p:blipFill>
          <a:blip r:embed="rId6">
            <a:extLst/>
          </a:blip>
          <a:srcRect/>
          <a:stretch>
            <a:fillRect/>
          </a:stretch>
        </p:blipFill>
        <p:spPr bwMode="auto">
          <a:xfrm>
            <a:off x="2819400" y="2357558"/>
            <a:ext cx="3202984" cy="2128783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2" name="TextBox 1"/>
          <p:cNvSpPr txBox="1"/>
          <p:nvPr/>
        </p:nvSpPr>
        <p:spPr>
          <a:xfrm>
            <a:off x="4067175" y="4684713"/>
            <a:ext cx="4800600" cy="1938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През учебната 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2017/2018, 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/>
            </a:r>
            <a:b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</a:b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в СУ „Гео Милев“ се </a:t>
            </a:r>
            <a:b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</a:b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обучават 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1295 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ученици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. </a:t>
            </a:r>
            <a:endParaRPr lang="bg-BG" sz="24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j-lt"/>
            </a:endParaRPr>
          </a:p>
          <a:p>
            <a:pPr>
              <a:defRPr/>
            </a:pP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Те са организирани в 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52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 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паралелки от 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I 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д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o XII 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клас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 bwMode="auto">
          <a:xfrm>
            <a:off x="5580111" y="4359253"/>
            <a:ext cx="3004395" cy="225472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7171" name="Picture 4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5287640" y="249678"/>
            <a:ext cx="3589338" cy="2716213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2" name="TextBox 1"/>
          <p:cNvSpPr txBox="1"/>
          <p:nvPr/>
        </p:nvSpPr>
        <p:spPr>
          <a:xfrm>
            <a:off x="195263" y="1122363"/>
            <a:ext cx="6019800" cy="2084387"/>
          </a:xfrm>
          <a:prstGeom prst="rect">
            <a:avLst/>
          </a:prstGeom>
          <a:ln w="38100" cap="sq" cmpd="thickThin">
            <a:noFill/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  <p:txBody>
          <a:bodyPr>
            <a:spAutoFit/>
          </a:bodyPr>
          <a:lstStyle/>
          <a:p>
            <a:pPr marL="342900" indent="-342900">
              <a:lnSpc>
                <a:spcPts val="4000"/>
              </a:lnSpc>
              <a:buFont typeface="Arial" panose="020B0604020202020204" pitchFamily="34" charset="0"/>
              <a:buChar char="•"/>
              <a:defRPr/>
            </a:pP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Два физкултурни салона</a:t>
            </a:r>
          </a:p>
          <a:p>
            <a:pPr marL="342900" indent="-342900">
              <a:lnSpc>
                <a:spcPts val="4000"/>
              </a:lnSpc>
              <a:buFont typeface="Arial" panose="020B0604020202020204" pitchFamily="34" charset="0"/>
              <a:buChar char="•"/>
              <a:defRPr/>
            </a:pP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Голяма спортна площадка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j-lt"/>
            </a:endParaRPr>
          </a:p>
          <a:p>
            <a:pPr marL="342900" indent="-342900">
              <a:lnSpc>
                <a:spcPts val="4000"/>
              </a:lnSpc>
              <a:buFont typeface="Arial" panose="020B0604020202020204" pitchFamily="34" charset="0"/>
              <a:buChar char="•"/>
              <a:defRPr/>
            </a:pP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Кът за отдих</a:t>
            </a:r>
          </a:p>
          <a:p>
            <a:pPr marL="342900" indent="-342900">
              <a:lnSpc>
                <a:spcPts val="4000"/>
              </a:lnSpc>
              <a:buFont typeface="Arial" panose="020B0604020202020204" pitchFamily="34" charset="0"/>
              <a:buChar char="•"/>
              <a:defRPr/>
            </a:pP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Тенис корт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/>
          </a:blip>
          <a:srcRect t="23891"/>
          <a:stretch/>
        </p:blipFill>
        <p:spPr bwMode="auto">
          <a:xfrm>
            <a:off x="3491880" y="2717879"/>
            <a:ext cx="2944966" cy="2241394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3" name="Правоъгълник 2"/>
          <p:cNvSpPr/>
          <p:nvPr/>
        </p:nvSpPr>
        <p:spPr>
          <a:xfrm>
            <a:off x="395288" y="360363"/>
            <a:ext cx="4429125" cy="522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bg-BG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Училището разполага с</a:t>
            </a:r>
            <a:r>
              <a:rPr 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:</a:t>
            </a:r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/>
          </a:blip>
          <a:stretch>
            <a:fillRect/>
          </a:stretch>
        </p:blipFill>
        <p:spPr bwMode="auto">
          <a:xfrm>
            <a:off x="195263" y="4079435"/>
            <a:ext cx="3832019" cy="268204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/>
          </a:blip>
          <a:srcRect b="9960"/>
          <a:stretch/>
        </p:blipFill>
        <p:spPr bwMode="auto">
          <a:xfrm>
            <a:off x="5603181" y="375804"/>
            <a:ext cx="3266741" cy="2206031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>
            <a:extLst/>
          </a:blip>
          <a:srcRect t="27576" b="1"/>
          <a:stretch/>
        </p:blipFill>
        <p:spPr bwMode="auto">
          <a:xfrm>
            <a:off x="357158" y="3929066"/>
            <a:ext cx="3596858" cy="2604973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2" name="TextBox 1"/>
          <p:cNvSpPr txBox="1"/>
          <p:nvPr/>
        </p:nvSpPr>
        <p:spPr>
          <a:xfrm>
            <a:off x="166688" y="622300"/>
            <a:ext cx="5546725" cy="2574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lnSpc>
                <a:spcPts val="4000"/>
              </a:lnSpc>
              <a:buFont typeface="Arial" panose="020B0604020202020204" pitchFamily="34" charset="0"/>
              <a:buChar char="•"/>
              <a:defRPr/>
            </a:pP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Зала за ученическо творчество</a:t>
            </a:r>
          </a:p>
          <a:p>
            <a:pPr marL="342900" indent="-342900">
              <a:lnSpc>
                <a:spcPts val="4000"/>
              </a:lnSpc>
              <a:buFont typeface="Arial" panose="020B0604020202020204" pitchFamily="34" charset="0"/>
              <a:buChar char="•"/>
              <a:defRPr/>
            </a:pP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Богата библиотека</a:t>
            </a:r>
          </a:p>
          <a:p>
            <a:pPr marL="342900" indent="-342900">
              <a:lnSpc>
                <a:spcPts val="4000"/>
              </a:lnSpc>
              <a:buFont typeface="Arial" panose="020B0604020202020204" pitchFamily="34" charset="0"/>
              <a:buChar char="•"/>
              <a:defRPr/>
            </a:pP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Видео зала</a:t>
            </a:r>
          </a:p>
          <a:p>
            <a:pPr marL="342900" indent="-342900">
              <a:lnSpc>
                <a:spcPts val="4000"/>
              </a:lnSpc>
              <a:buFont typeface="Arial" panose="020B0604020202020204" pitchFamily="34" charset="0"/>
              <a:buChar char="•"/>
              <a:defRPr/>
            </a:pP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Амфитеатър</a:t>
            </a:r>
            <a:endParaRPr lang="bg-BG" sz="28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j-lt"/>
            </a:endParaRPr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1800" y="2207553"/>
            <a:ext cx="3575689" cy="2404657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5">
            <a:extLst/>
          </a:blip>
          <a:srcRect b="24872"/>
          <a:stretch/>
        </p:blipFill>
        <p:spPr bwMode="auto">
          <a:xfrm>
            <a:off x="5580112" y="4172476"/>
            <a:ext cx="3114703" cy="234000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Картина 6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5096856" y="4303820"/>
            <a:ext cx="3211633" cy="2408725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/>
          </a:blip>
          <a:stretch>
            <a:fillRect/>
          </a:stretch>
        </p:blipFill>
        <p:spPr bwMode="auto">
          <a:xfrm>
            <a:off x="5508104" y="450785"/>
            <a:ext cx="3263152" cy="277368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9220" name="Картина 3"/>
          <p:cNvPicPr>
            <a:picLocks noChangeAspect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251520" y="4365104"/>
            <a:ext cx="3071813" cy="222885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2" name="TextBox 1"/>
          <p:cNvSpPr txBox="1"/>
          <p:nvPr/>
        </p:nvSpPr>
        <p:spPr>
          <a:xfrm>
            <a:off x="392113" y="334963"/>
            <a:ext cx="4729162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bg-BG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Съвременни кабинети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j-lt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 bwMode="auto">
          <a:xfrm>
            <a:off x="420397" y="980728"/>
            <a:ext cx="3365500" cy="2524125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 rotWithShape="1">
          <a:blip r:embed="rId6">
            <a:extLst/>
          </a:blip>
          <a:srcRect t="7769" r="2782" b="11383"/>
          <a:stretch/>
        </p:blipFill>
        <p:spPr bwMode="auto">
          <a:xfrm>
            <a:off x="2915816" y="3140968"/>
            <a:ext cx="2746626" cy="1941496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8200" y="211138"/>
            <a:ext cx="4419600" cy="222885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Училището предлага обучение по 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а</a:t>
            </a: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нглийски, 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р</a:t>
            </a: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уски и немски език</a:t>
            </a:r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, </a:t>
            </a: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/>
            </a:r>
            <a:b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</a:b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от </a:t>
            </a:r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I </a:t>
            </a: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до</a:t>
            </a:r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 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XII </a:t>
            </a: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клас</a:t>
            </a:r>
            <a:r>
              <a:rPr lang="en-US" sz="27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. </a:t>
            </a:r>
            <a:endParaRPr lang="bg-BG" sz="2700" b="1" dirty="0">
              <a:solidFill>
                <a:schemeClr val="tx1">
                  <a:lumMod val="50000"/>
                  <a:lumOff val="50000"/>
                </a:schemeClr>
              </a:solidFill>
              <a:ea typeface="+mn-ea"/>
              <a:cs typeface="+mn-cs"/>
            </a:endParaRPr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2728913"/>
            <a:ext cx="12382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 bwMode="auto">
          <a:xfrm>
            <a:off x="381000" y="527638"/>
            <a:ext cx="3394051" cy="2545539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5426150" y="4263223"/>
            <a:ext cx="3249105" cy="243683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3008824" y="2728707"/>
            <a:ext cx="2938745" cy="1959163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7172" name="Picture 4" descr="C:\Users\Administrator\Desktop\Erasam+\PPT\re.jpg"/>
          <p:cNvPicPr>
            <a:picLocks noChangeAspect="1" noChangeArrowheads="1"/>
          </p:cNvPicPr>
          <p:nvPr/>
        </p:nvPicPr>
        <p:blipFill>
          <a:blip r:embed="rId7" cstate="print">
            <a:extLst/>
          </a:blip>
          <a:srcRect/>
          <a:stretch>
            <a:fillRect/>
          </a:stretch>
        </p:blipFill>
        <p:spPr bwMode="auto">
          <a:xfrm>
            <a:off x="386886" y="4263223"/>
            <a:ext cx="3072815" cy="2190279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763" y="703263"/>
            <a:ext cx="4227512" cy="2846387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От </a:t>
            </a:r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I </a:t>
            </a: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до</a:t>
            </a:r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 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XII </a:t>
            </a: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клас </a:t>
            </a:r>
            <a:b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</a:b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се изучават информационни технологии в четири компютърни кабинета</a:t>
            </a:r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. </a:t>
            </a:r>
            <a:endParaRPr lang="bg-BG" sz="2400" b="1" dirty="0">
              <a:solidFill>
                <a:schemeClr val="tx1">
                  <a:lumMod val="50000"/>
                  <a:lumOff val="50000"/>
                </a:schemeClr>
              </a:solidFill>
              <a:ea typeface="+mn-ea"/>
              <a:cs typeface="+mn-cs"/>
            </a:endParaRPr>
          </a:p>
        </p:txBody>
      </p:sp>
      <p:pic>
        <p:nvPicPr>
          <p:cNvPr id="1026" name="Picture 2" descr="C:\Users\Administrator\Desktop\Erasam+\PPT\kk1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405372" y="4446949"/>
            <a:ext cx="2912604" cy="2184453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69361" y="3635925"/>
            <a:ext cx="3017124" cy="2011415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1126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84950" y="5049838"/>
            <a:ext cx="1697038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739821" y="2259528"/>
            <a:ext cx="3039267" cy="227945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3" name="Picture 2" descr="C:\Users\Administrator\Desktop\Erasam+\PPT\kk_m.jpg"/>
          <p:cNvPicPr>
            <a:picLocks noChangeAspect="1" noChangeArrowheads="1"/>
          </p:cNvPicPr>
          <p:nvPr/>
        </p:nvPicPr>
        <p:blipFill>
          <a:blip r:embed="rId6" cstate="print">
            <a:extLst/>
          </a:blip>
          <a:srcRect/>
          <a:stretch>
            <a:fillRect/>
          </a:stretch>
        </p:blipFill>
        <p:spPr bwMode="auto">
          <a:xfrm>
            <a:off x="3563888" y="404664"/>
            <a:ext cx="2874042" cy="199275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-28575"/>
            <a:ext cx="9067800" cy="118745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bg-BG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n-ea"/>
                <a:cs typeface="+mn-cs"/>
              </a:rPr>
              <a:t>Посрещането</a:t>
            </a:r>
            <a:r>
              <a:rPr lang="bg-BG" sz="2400" b="1" dirty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 </a:t>
            </a:r>
            <a:r>
              <a:rPr lang="bg-BG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n-ea"/>
                <a:cs typeface="+mn-cs"/>
              </a:rPr>
              <a:t>на първокласниците и изпращането на зрелостниците е празник в училище!</a:t>
            </a:r>
          </a:p>
        </p:txBody>
      </p:sp>
      <p:pic>
        <p:nvPicPr>
          <p:cNvPr id="9221" name="Picture 5" descr="C:\Users\Administrator\Desktop\Erasam+\Слайдове-Презентация-снимки\6 слайд снимки\15 септ2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04525" y="1384925"/>
            <a:ext cx="3608627" cy="291302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/>
          </a:blip>
          <a:srcRect l="21515" t="35249" r="6722" b="12413"/>
          <a:stretch/>
        </p:blipFill>
        <p:spPr>
          <a:xfrm>
            <a:off x="2815480" y="3865775"/>
            <a:ext cx="3589239" cy="245900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248" y="4444611"/>
            <a:ext cx="2160000" cy="2214623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9218" name="Picture 2" descr="C:\Users\Administrator\Desktop\Erasam+\PPT\IMG_d1.JPG"/>
          <p:cNvPicPr>
            <a:picLocks noChangeAspect="1" noChangeArrowheads="1"/>
          </p:cNvPicPr>
          <p:nvPr/>
        </p:nvPicPr>
        <p:blipFill rotWithShape="1">
          <a:blip r:embed="rId5"/>
          <a:srcRect b="10571"/>
          <a:stretch/>
        </p:blipFill>
        <p:spPr bwMode="auto">
          <a:xfrm>
            <a:off x="5796136" y="1602603"/>
            <a:ext cx="2770549" cy="2477666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9220" name="Picture 4" descr="C:\Users\Administrator\Desktop\нови снимки\1клас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04525" y="4603381"/>
            <a:ext cx="2055853" cy="2055853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12296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82881">
            <a:off x="4075113" y="1930400"/>
            <a:ext cx="120332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Administrator\Desktop\Erasam+\Слайдове-Презентация-снимки\15 слайд снимки\DSC_0054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152400" y="229911"/>
            <a:ext cx="3658231" cy="2438821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4" name="TextBox 3"/>
          <p:cNvSpPr txBox="1"/>
          <p:nvPr/>
        </p:nvSpPr>
        <p:spPr>
          <a:xfrm>
            <a:off x="4114800" y="152400"/>
            <a:ext cx="5029200" cy="2400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Квалификацията на учителите е неразделна част от стратегията на училището.</a:t>
            </a:r>
          </a:p>
          <a:p>
            <a:pPr>
              <a:lnSpc>
                <a:spcPct val="125000"/>
              </a:lnSpc>
              <a:defRPr/>
            </a:pP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89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учители работят в 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8 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методически обединения.</a:t>
            </a:r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57158" y="3048000"/>
            <a:ext cx="3000395" cy="2524139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13317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065713"/>
            <a:ext cx="1076325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C:\Users\Administrator\Desktop\Erasam+\Слайдове-Презентация-снимки\15 слайд снимки\DSC_0021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3131840" y="4149080"/>
            <a:ext cx="3833235" cy="2555489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 bwMode="auto">
          <a:xfrm>
            <a:off x="6500826" y="2643182"/>
            <a:ext cx="2206300" cy="220630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t="37365"/>
          <a:stretch/>
        </p:blipFill>
        <p:spPr>
          <a:xfrm>
            <a:off x="347855" y="4403923"/>
            <a:ext cx="3438436" cy="215367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319088" y="771525"/>
            <a:ext cx="4464050" cy="2733675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  <a:defRPr/>
            </a:pPr>
            <a:r>
              <a:rPr lang="bg-BG" altLang="bg-BG" sz="2400" b="1" dirty="0" smtClean="0"/>
              <a:t>Изгражда позитивна комуникация между учители и родители</a:t>
            </a:r>
            <a:endParaRPr lang="en-US" altLang="bg-BG" sz="2400" b="1" dirty="0" smtClean="0"/>
          </a:p>
          <a:p>
            <a:pPr>
              <a:lnSpc>
                <a:spcPct val="120000"/>
              </a:lnSpc>
              <a:defRPr/>
            </a:pPr>
            <a:r>
              <a:rPr lang="bg-BG" altLang="bg-BG" sz="2400" b="1" dirty="0" smtClean="0"/>
              <a:t>Работи</a:t>
            </a:r>
            <a:r>
              <a:rPr lang="ru-RU" altLang="bg-BG" sz="2400" b="1" dirty="0" smtClean="0"/>
              <a:t>  за </a:t>
            </a:r>
            <a:r>
              <a:rPr lang="bg-BG" altLang="bg-BG" sz="2400" b="1" dirty="0" smtClean="0"/>
              <a:t>повишаване</a:t>
            </a:r>
            <a:r>
              <a:rPr lang="ru-RU" altLang="bg-BG" sz="2400" b="1" dirty="0" smtClean="0"/>
              <a:t> </a:t>
            </a:r>
            <a:r>
              <a:rPr lang="bg-BG" altLang="bg-BG" sz="2400" b="1" dirty="0" smtClean="0"/>
              <a:t>квалификацията</a:t>
            </a:r>
            <a:br>
              <a:rPr lang="bg-BG" altLang="bg-BG" sz="2400" b="1" dirty="0" smtClean="0"/>
            </a:br>
            <a:r>
              <a:rPr lang="ru-RU" altLang="bg-BG" sz="2400" b="1" dirty="0" smtClean="0"/>
              <a:t>на </a:t>
            </a:r>
            <a:r>
              <a:rPr lang="bg-BG" altLang="bg-BG" sz="2400" b="1" dirty="0" smtClean="0"/>
              <a:t>учителите </a:t>
            </a:r>
            <a:endParaRPr lang="en-US" altLang="bg-BG" sz="2400" b="1" dirty="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3766" y="153723"/>
            <a:ext cx="2304256" cy="3703361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sp>
        <p:nvSpPr>
          <p:cNvPr id="2" name="Правоъгълник 1"/>
          <p:cNvSpPr/>
          <p:nvPr/>
        </p:nvSpPr>
        <p:spPr>
          <a:xfrm>
            <a:off x="334963" y="220663"/>
            <a:ext cx="446722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Клуб „Активно 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учителство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”</a:t>
            </a:r>
            <a:endParaRPr lang="bg-BG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1434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628650"/>
            <a:ext cx="1076325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34610" y="2846859"/>
            <a:ext cx="3286518" cy="2333299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>
            <a:extLst/>
          </a:blip>
          <a:srcRect t="27825"/>
          <a:stretch/>
        </p:blipFill>
        <p:spPr>
          <a:xfrm>
            <a:off x="5868144" y="4667628"/>
            <a:ext cx="2745902" cy="1981866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/>
          </a:blip>
          <a:srcRect b="9777"/>
          <a:stretch/>
        </p:blipFill>
        <p:spPr>
          <a:xfrm>
            <a:off x="2977263" y="3418051"/>
            <a:ext cx="2952970" cy="2375119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163536" y="2035028"/>
            <a:ext cx="2700000" cy="202500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3074" name="Picture 2" descr="C:\Users\Administrator\Desktop\Erasam+\Избрани снимки\RAD_8765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15103" y="4605611"/>
            <a:ext cx="2639847" cy="1979885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4" name="Rectangle 3"/>
          <p:cNvSpPr/>
          <p:nvPr/>
        </p:nvSpPr>
        <p:spPr>
          <a:xfrm>
            <a:off x="11113" y="204788"/>
            <a:ext cx="6858000" cy="13985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536575" lvl="1" algn="ctr">
              <a:spcBef>
                <a:spcPct val="20000"/>
              </a:spcBef>
              <a:defRPr/>
            </a:pPr>
            <a:r>
              <a:rPr lang="en-US" sz="2400" b="1" dirty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"</a:t>
            </a:r>
            <a:r>
              <a:rPr 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The Flying Classroom" </a:t>
            </a:r>
            <a:r>
              <a:rPr lang="bg-BG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– театрално студио на английски език</a:t>
            </a:r>
            <a:r>
              <a:rPr lang="en-US" sz="2400" b="1" dirty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 </a:t>
            </a:r>
          </a:p>
          <a:p>
            <a:pPr lvl="1" algn="ctr">
              <a:spcBef>
                <a:spcPct val="20000"/>
              </a:spcBef>
              <a:defRPr/>
            </a:pPr>
            <a:endParaRPr lang="en-US" sz="2400" b="1" dirty="0">
              <a:solidFill>
                <a:prstClr val="black">
                  <a:lumMod val="50000"/>
                  <a:lumOff val="50000"/>
                </a:prstClr>
              </a:solidFill>
              <a:latin typeface="Century Gothic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/>
          </a:blip>
          <a:stretch>
            <a:fillRect/>
          </a:stretch>
        </p:blipFill>
        <p:spPr bwMode="auto">
          <a:xfrm>
            <a:off x="6156176" y="4407995"/>
            <a:ext cx="2698051" cy="214189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1536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563" y="315913"/>
            <a:ext cx="1431925" cy="117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авоъгълник 1"/>
          <p:cNvSpPr/>
          <p:nvPr/>
        </p:nvSpPr>
        <p:spPr>
          <a:xfrm>
            <a:off x="287338" y="1439863"/>
            <a:ext cx="6307137" cy="17335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3200"/>
              </a:lnSpc>
              <a:defRPr/>
            </a:pPr>
            <a:r>
              <a:rPr lang="bg-BG" sz="2400" b="1" dirty="0">
                <a:latin typeface="Century Gothic"/>
              </a:rPr>
              <a:t>Първо</a:t>
            </a:r>
            <a:r>
              <a:rPr lang="ru-RU" sz="2400" b="1" dirty="0">
                <a:latin typeface="Century Gothic"/>
              </a:rPr>
              <a:t> място и участие в националния кръг на Фестивала  за авторска драматургия и театър на английски език за учебната 201</a:t>
            </a:r>
            <a:r>
              <a:rPr lang="en-US" sz="2400" b="1" dirty="0">
                <a:latin typeface="Century Gothic"/>
              </a:rPr>
              <a:t>7</a:t>
            </a:r>
            <a:r>
              <a:rPr lang="ru-RU" sz="2400" b="1" dirty="0">
                <a:latin typeface="Century Gothic"/>
              </a:rPr>
              <a:t>/201</a:t>
            </a:r>
            <a:r>
              <a:rPr lang="en-US" sz="2400" b="1" dirty="0">
                <a:latin typeface="Century Gothic"/>
              </a:rPr>
              <a:t>8</a:t>
            </a:r>
            <a:r>
              <a:rPr lang="ru-RU" sz="2400" b="1" dirty="0">
                <a:latin typeface="Century Gothic"/>
              </a:rPr>
              <a:t> година</a:t>
            </a:r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charset="0"/>
              </a:rPr>
              <a:t>. </a:t>
            </a:r>
            <a:r>
              <a:rPr lang="ru-RU" dirty="0">
                <a:latin typeface="Arial" charset="0"/>
              </a:rPr>
              <a:t> </a:t>
            </a:r>
            <a:endParaRPr lang="ru-RU" b="1" dirty="0">
              <a:latin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 bwMode="auto">
          <a:xfrm>
            <a:off x="325775" y="4140900"/>
            <a:ext cx="4459097" cy="250824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5" name="Rectangle 4"/>
          <p:cNvSpPr/>
          <p:nvPr/>
        </p:nvSpPr>
        <p:spPr>
          <a:xfrm>
            <a:off x="-6350" y="190500"/>
            <a:ext cx="6588125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536575" lvl="1" algn="ctr"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„</a:t>
            </a:r>
            <a:r>
              <a:rPr lang="bg-BG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Синяя птица</a:t>
            </a:r>
            <a:r>
              <a:rPr 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"  </a:t>
            </a:r>
            <a:r>
              <a:rPr lang="bg-BG" sz="28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j-lt"/>
              </a:rPr>
              <a:t>- театрално студио на руски език</a:t>
            </a:r>
            <a:r>
              <a:rPr lang="en-US" sz="2400" b="1" dirty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 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6" y="2067825"/>
            <a:ext cx="2295322" cy="229532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6084168" y="4239235"/>
            <a:ext cx="2700000" cy="231157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187713" y="700596"/>
            <a:ext cx="2700000" cy="1799561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16391" name="Picture 2" descr="C:\Users\Administrator\Desktop\Erasam+\mask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2754313"/>
            <a:ext cx="1677987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Правоъгълник 3"/>
          <p:cNvSpPr>
            <a:spLocks noChangeArrowheads="1"/>
          </p:cNvSpPr>
          <p:nvPr/>
        </p:nvSpPr>
        <p:spPr bwMode="auto">
          <a:xfrm>
            <a:off x="212725" y="1249363"/>
            <a:ext cx="5438775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ts val="3000"/>
              </a:lnSpc>
            </a:pPr>
            <a:r>
              <a:rPr lang="bg-BG" altLang="bg-BG" sz="2400" b="1">
                <a:latin typeface="Century Gothic" panose="020B0502020202020204" pitchFamily="34" charset="0"/>
              </a:rPr>
              <a:t>Младите</a:t>
            </a:r>
            <a:r>
              <a:rPr lang="ru-RU" altLang="bg-BG" sz="2400" b="1">
                <a:latin typeface="Century Gothic" panose="020B0502020202020204" pitchFamily="34" charset="0"/>
              </a:rPr>
              <a:t> </a:t>
            </a:r>
            <a:r>
              <a:rPr lang="bg-BG" altLang="bg-BG" sz="2400" b="1">
                <a:latin typeface="Century Gothic" panose="020B0502020202020204" pitchFamily="34" charset="0"/>
              </a:rPr>
              <a:t>театрали</a:t>
            </a:r>
            <a:r>
              <a:rPr lang="ru-RU" altLang="bg-BG" sz="2400" b="1">
                <a:latin typeface="Century Gothic" panose="020B0502020202020204" pitchFamily="34" charset="0"/>
              </a:rPr>
              <a:t> </a:t>
            </a:r>
            <a:r>
              <a:rPr lang="bg-BG" altLang="bg-BG" sz="2400" b="1">
                <a:latin typeface="Century Gothic" panose="020B0502020202020204" pitchFamily="34" charset="0"/>
              </a:rPr>
              <a:t>завладяват</a:t>
            </a:r>
            <a:r>
              <a:rPr lang="ru-RU" altLang="bg-BG" sz="2400" b="1">
                <a:latin typeface="Century Gothic" panose="020B0502020202020204" pitchFamily="34" charset="0"/>
              </a:rPr>
              <a:t> публика и жури с невероятно </a:t>
            </a:r>
            <a:r>
              <a:rPr lang="bg-BG" altLang="bg-BG" sz="2400" b="1">
                <a:latin typeface="Century Gothic" panose="020B0502020202020204" pitchFamily="34" charset="0"/>
              </a:rPr>
              <a:t>впечатляващата</a:t>
            </a:r>
            <a:r>
              <a:rPr lang="ru-RU" altLang="bg-BG" sz="2400" b="1">
                <a:latin typeface="Century Gothic" panose="020B0502020202020204" pitchFamily="34" charset="0"/>
              </a:rPr>
              <a:t> си </a:t>
            </a:r>
            <a:br>
              <a:rPr lang="ru-RU" altLang="bg-BG" sz="2400" b="1">
                <a:latin typeface="Century Gothic" panose="020B0502020202020204" pitchFamily="34" charset="0"/>
              </a:rPr>
            </a:br>
            <a:r>
              <a:rPr lang="ru-RU" altLang="bg-BG" sz="2400" b="1">
                <a:latin typeface="Century Gothic" panose="020B0502020202020204" pitchFamily="34" charset="0"/>
              </a:rPr>
              <a:t>игра и заслужено </a:t>
            </a:r>
            <a:br>
              <a:rPr lang="ru-RU" altLang="bg-BG" sz="2400" b="1">
                <a:latin typeface="Century Gothic" panose="020B0502020202020204" pitchFamily="34" charset="0"/>
              </a:rPr>
            </a:br>
            <a:r>
              <a:rPr lang="bg-BG" altLang="bg-BG" sz="2400" b="1">
                <a:latin typeface="Century Gothic" panose="020B0502020202020204" pitchFamily="34" charset="0"/>
              </a:rPr>
              <a:t>печелят</a:t>
            </a:r>
            <a:r>
              <a:rPr lang="ru-RU" altLang="bg-BG" sz="2400" b="1">
                <a:latin typeface="Century Gothic" panose="020B0502020202020204" pitchFamily="34" charset="0"/>
              </a:rPr>
              <a:t> много </a:t>
            </a:r>
            <a:br>
              <a:rPr lang="ru-RU" altLang="bg-BG" sz="2400" b="1">
                <a:latin typeface="Century Gothic" panose="020B0502020202020204" pitchFamily="34" charset="0"/>
              </a:rPr>
            </a:br>
            <a:r>
              <a:rPr lang="bg-BG" altLang="bg-BG" sz="2400" b="1">
                <a:latin typeface="Century Gothic" panose="020B0502020202020204" pitchFamily="34" charset="0"/>
              </a:rPr>
              <a:t>международни</a:t>
            </a:r>
            <a:r>
              <a:rPr lang="ru-RU" altLang="bg-BG" sz="2400" b="1">
                <a:latin typeface="Century Gothic" panose="020B0502020202020204" pitchFamily="34" charset="0"/>
              </a:rPr>
              <a:t> </a:t>
            </a:r>
            <a:br>
              <a:rPr lang="ru-RU" altLang="bg-BG" sz="2400" b="1">
                <a:latin typeface="Century Gothic" panose="020B0502020202020204" pitchFamily="34" charset="0"/>
              </a:rPr>
            </a:br>
            <a:r>
              <a:rPr lang="ru-RU" altLang="bg-BG" sz="2400" b="1">
                <a:latin typeface="Century Gothic" panose="020B0502020202020204" pitchFamily="34" charset="0"/>
              </a:rPr>
              <a:t>награди и отличия</a:t>
            </a:r>
            <a:r>
              <a:rPr lang="ru-RU" altLang="bg-BG"/>
              <a:t>.</a:t>
            </a:r>
            <a:endParaRPr lang="bg-BG" altLang="bg-BG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/>
          </a:blip>
          <a:srcRect t="3071" r="22293" b="47222"/>
          <a:stretch/>
        </p:blipFill>
        <p:spPr bwMode="auto">
          <a:xfrm>
            <a:off x="6324600" y="2747698"/>
            <a:ext cx="2333417" cy="2653561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/>
          </a:blip>
          <a:stretch>
            <a:fillRect/>
          </a:stretch>
        </p:blipFill>
        <p:spPr bwMode="auto">
          <a:xfrm>
            <a:off x="381000" y="3713688"/>
            <a:ext cx="2971800" cy="297180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/>
          </a:blip>
          <a:srcRect l="6137" t="20875" r="1807"/>
          <a:stretch/>
        </p:blipFill>
        <p:spPr bwMode="auto">
          <a:xfrm>
            <a:off x="2353827" y="2286000"/>
            <a:ext cx="2922268" cy="2511788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4" name="Правоъгълник 3"/>
          <p:cNvSpPr/>
          <p:nvPr/>
        </p:nvSpPr>
        <p:spPr>
          <a:xfrm>
            <a:off x="381000" y="508000"/>
            <a:ext cx="4689475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3200"/>
              </a:lnSpc>
              <a:defRPr/>
            </a:pPr>
            <a:r>
              <a:rPr lang="ru-RU" sz="2400" b="1" dirty="0">
                <a:latin typeface="Century Gothic"/>
              </a:rPr>
              <a:t>От 2015 г. СУ “Гео Милев” е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член на </a:t>
            </a:r>
            <a:r>
              <a:rPr 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Асоциираните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 </a:t>
            </a:r>
            <a:r>
              <a:rPr 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към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 ЮНЕСКО училища.</a:t>
            </a:r>
            <a:endParaRPr lang="bg-BG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</a:endParaRPr>
          </a:p>
        </p:txBody>
      </p:sp>
      <p:pic>
        <p:nvPicPr>
          <p:cNvPr id="5" name="Картина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0038" y="304800"/>
            <a:ext cx="2844800" cy="2085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6">
            <a:extLst/>
          </a:blip>
          <a:srcRect l="10224"/>
          <a:stretch/>
        </p:blipFill>
        <p:spPr bwMode="auto">
          <a:xfrm>
            <a:off x="3977640" y="4343399"/>
            <a:ext cx="2672248" cy="2232441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17416" name="Картина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8600" y="1984375"/>
            <a:ext cx="14652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/>
          </a:blip>
          <a:srcRect l="1" r="8027"/>
          <a:stretch/>
        </p:blipFill>
        <p:spPr bwMode="auto">
          <a:xfrm>
            <a:off x="199586" y="2153740"/>
            <a:ext cx="3328327" cy="4178743"/>
          </a:xfrm>
          <a:prstGeom prst="rect">
            <a:avLst/>
          </a:prstGeom>
          <a:ln w="88900" cap="sq" cmpd="thickThin">
            <a:solidFill>
              <a:srgbClr val="99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863" y="228600"/>
            <a:ext cx="8382000" cy="1112838"/>
          </a:xfrm>
        </p:spPr>
        <p:txBody>
          <a:bodyPr/>
          <a:lstStyle/>
          <a:p>
            <a:pPr>
              <a:lnSpc>
                <a:spcPts val="3200"/>
              </a:lnSpc>
              <a:defRPr/>
            </a:pP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7 </a:t>
            </a:r>
            <a:r>
              <a:rPr lang="bg-BG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години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 СУ “Гео </a:t>
            </a:r>
            <a:r>
              <a:rPr lang="bg-BG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Милев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” е 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част от </a:t>
            </a:r>
            <a:r>
              <a:rPr lang="ru-RU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Национална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 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мрежа на училища за </a:t>
            </a:r>
            <a:r>
              <a:rPr lang="ru-RU" sz="24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изкуство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 и </a:t>
            </a:r>
            <a:r>
              <a:rPr lang="ru-RU" sz="24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културен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 диалог по </a:t>
            </a:r>
            <a:r>
              <a:rPr lang="ru-RU" sz="24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пътя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 на </a:t>
            </a:r>
            <a:r>
              <a:rPr lang="ru-RU" sz="24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коприната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"</a:t>
            </a:r>
            <a:r>
              <a:rPr lang="ru-RU" sz="24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Икуо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Хираяма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".</a:t>
            </a:r>
            <a:endParaRPr lang="bg-BG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+mn-ea"/>
              <a:cs typeface="+mn-cs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 bwMode="auto">
          <a:xfrm>
            <a:off x="3872097" y="1890480"/>
            <a:ext cx="2098541" cy="2798057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/>
          </a:blip>
          <a:srcRect r="27202"/>
          <a:stretch/>
        </p:blipFill>
        <p:spPr bwMode="auto">
          <a:xfrm>
            <a:off x="4983540" y="3949371"/>
            <a:ext cx="2607200" cy="238311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/>
          </a:blip>
          <a:srcRect l="43704" t="1" b="2681"/>
          <a:stretch/>
        </p:blipFill>
        <p:spPr bwMode="auto">
          <a:xfrm>
            <a:off x="6659006" y="1352744"/>
            <a:ext cx="2133600" cy="266700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18439" name="Картина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543550"/>
            <a:ext cx="13049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/>
          </a:blip>
          <a:stretch>
            <a:fillRect/>
          </a:stretch>
        </p:blipFill>
        <p:spPr bwMode="auto">
          <a:xfrm>
            <a:off x="5123094" y="2256301"/>
            <a:ext cx="3165012" cy="2030046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3" name="Правоъгълник 2"/>
          <p:cNvSpPr/>
          <p:nvPr/>
        </p:nvSpPr>
        <p:spPr>
          <a:xfrm>
            <a:off x="457200" y="2581275"/>
            <a:ext cx="47371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От 2016 г. е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пълноправен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член на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Асоциацията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на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Кеймбридж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училищата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в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България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/>
          </a:blip>
          <a:srcRect t="32236"/>
          <a:stretch/>
        </p:blipFill>
        <p:spPr bwMode="auto">
          <a:xfrm>
            <a:off x="651509" y="4513470"/>
            <a:ext cx="3060000" cy="2073581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8" name="Правоъгълник 7"/>
          <p:cNvSpPr/>
          <p:nvPr/>
        </p:nvSpPr>
        <p:spPr>
          <a:xfrm>
            <a:off x="4343400" y="4949825"/>
            <a:ext cx="47244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Училището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е част от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мрежата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на 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Longman</a:t>
            </a:r>
            <a:r>
              <a:rPr lang="en-US" sz="2400" dirty="0">
                <a:latin typeface="Arial" charset="0"/>
              </a:rPr>
              <a:t> 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България</a:t>
            </a:r>
            <a:endParaRPr lang="bg-BG" sz="2400" b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sp>
        <p:nvSpPr>
          <p:cNvPr id="7" name="Правоъгълник 6"/>
          <p:cNvSpPr/>
          <p:nvPr/>
        </p:nvSpPr>
        <p:spPr>
          <a:xfrm>
            <a:off x="4343400" y="407988"/>
            <a:ext cx="4724400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От 2007 г.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училището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е част от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Национална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мрежа на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базовите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училища по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руски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език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  <a:endParaRPr lang="bg-BG" sz="24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2" name="Картина 1"/>
          <p:cNvPicPr>
            <a:picLocks noChangeAspect="1"/>
          </p:cNvPicPr>
          <p:nvPr/>
        </p:nvPicPr>
        <p:blipFill rotWithShape="1">
          <a:blip r:embed="rId4" cstate="print">
            <a:extLst/>
          </a:blip>
          <a:srcRect l="7914" t="8789" r="9559" b="15032"/>
          <a:stretch/>
        </p:blipFill>
        <p:spPr>
          <a:xfrm>
            <a:off x="651509" y="161032"/>
            <a:ext cx="3060000" cy="2118461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1946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550" y="5530850"/>
            <a:ext cx="12382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 bwMode="auto">
          <a:xfrm>
            <a:off x="3478361" y="3490057"/>
            <a:ext cx="2389783" cy="324000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/>
          </a:blip>
          <a:srcRect t="6490"/>
          <a:stretch/>
        </p:blipFill>
        <p:spPr bwMode="auto">
          <a:xfrm>
            <a:off x="545252" y="3487738"/>
            <a:ext cx="2370564" cy="3241155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8" name="Картина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0" y="1023234"/>
            <a:ext cx="3292378" cy="235405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457200" y="192088"/>
            <a:ext cx="8382000" cy="552450"/>
          </a:xfrm>
          <a:prstGeom prst="rect">
            <a:avLst/>
          </a:prstGeom>
        </p:spPr>
        <p:txBody>
          <a:bodyPr anchor="b"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.</a:t>
            </a:r>
            <a:endParaRPr lang="bg-BG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+mn-ea"/>
              <a:cs typeface="+mn-cs"/>
            </a:endParaRPr>
          </a:p>
        </p:txBody>
      </p:sp>
      <p:sp>
        <p:nvSpPr>
          <p:cNvPr id="3" name="Правоъгълник 2"/>
          <p:cNvSpPr/>
          <p:nvPr/>
        </p:nvSpPr>
        <p:spPr>
          <a:xfrm>
            <a:off x="571500" y="1000125"/>
            <a:ext cx="5486400" cy="24876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884</a:t>
            </a:r>
            <a:r>
              <a:rPr lang="ru-RU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 ученици в </a:t>
            </a:r>
            <a:r>
              <a:rPr lang="en-US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52</a:t>
            </a:r>
            <a:r>
              <a:rPr lang="ru-RU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 клуба -</a:t>
            </a:r>
            <a:br>
              <a:rPr lang="ru-RU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</a:br>
            <a:r>
              <a:rPr lang="ru-RU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 извънкласни дейности по интереси</a:t>
            </a:r>
            <a:endParaRPr lang="bg-BG" sz="1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204</a:t>
            </a:r>
            <a:r>
              <a:rPr lang="ru-RU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  ученици в </a:t>
            </a:r>
            <a:r>
              <a:rPr lang="en-US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21</a:t>
            </a:r>
            <a:r>
              <a:rPr lang="ru-RU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 клуба  за подпомагане и преодоляване на обучителни затруднения</a:t>
            </a:r>
            <a:endParaRPr lang="bg-BG" dirty="0"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4375" y="142875"/>
            <a:ext cx="7215188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Проект  ТВОЯТ ЧАС  -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2016/2017 </a:t>
            </a:r>
            <a:r>
              <a:rPr 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и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2017</a:t>
            </a:r>
            <a:r>
              <a:rPr 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/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201</a:t>
            </a:r>
            <a:r>
              <a:rPr 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8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 </a:t>
            </a:r>
            <a:r>
              <a:rPr 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учебна година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Картина 7"/>
          <p:cNvPicPr>
            <a:picLocks noChangeAspect="1"/>
          </p:cNvPicPr>
          <p:nvPr/>
        </p:nvPicPr>
        <p:blipFill>
          <a:blip r:embed="rId2" cstate="print"/>
          <a:srcRect t="13229"/>
          <a:stretch>
            <a:fillRect/>
          </a:stretch>
        </p:blipFill>
        <p:spPr>
          <a:xfrm>
            <a:off x="5000628" y="1500174"/>
            <a:ext cx="3600000" cy="2342811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457200" y="192088"/>
            <a:ext cx="8382000" cy="552450"/>
          </a:xfrm>
          <a:prstGeom prst="rect">
            <a:avLst/>
          </a:prstGeom>
        </p:spPr>
        <p:txBody>
          <a:bodyPr anchor="b"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.</a:t>
            </a:r>
            <a:endParaRPr lang="bg-BG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+mn-ea"/>
              <a:cs typeface="+mn-cs"/>
            </a:endParaRPr>
          </a:p>
        </p:txBody>
      </p:sp>
      <p:sp>
        <p:nvSpPr>
          <p:cNvPr id="3" name="Правоъгълник 2"/>
          <p:cNvSpPr/>
          <p:nvPr/>
        </p:nvSpPr>
        <p:spPr>
          <a:xfrm>
            <a:off x="214313" y="1643063"/>
            <a:ext cx="4643437" cy="8826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bg-BG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Зелена класна стая в училищния двор</a:t>
            </a:r>
            <a:endParaRPr lang="bg-BG" dirty="0">
              <a:latin typeface="Arial" charset="0"/>
            </a:endParaRPr>
          </a:p>
        </p:txBody>
      </p:sp>
      <p:sp>
        <p:nvSpPr>
          <p:cNvPr id="21509" name="Rectangle 6"/>
          <p:cNvSpPr>
            <a:spLocks noChangeArrowheads="1"/>
          </p:cNvSpPr>
          <p:nvPr/>
        </p:nvSpPr>
        <p:spPr bwMode="auto">
          <a:xfrm>
            <a:off x="1928813" y="0"/>
            <a:ext cx="72151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bg-BG" sz="2400" b="1"/>
              <a:t> Проект </a:t>
            </a:r>
            <a:r>
              <a:rPr lang="bg-BG" sz="2400"/>
              <a:t>„</a:t>
            </a:r>
            <a:r>
              <a:rPr lang="bg-BG" sz="2400" b="1"/>
              <a:t>На една Земя, под едно небе”- конкурс на  МОСВ и ПУДООС „Обичам природата и аз участвам“ 2017</a:t>
            </a:r>
            <a:endParaRPr lang="bg-BG" sz="2400"/>
          </a:p>
        </p:txBody>
      </p:sp>
      <p:pic>
        <p:nvPicPr>
          <p:cNvPr id="10" name="Picture 9" descr="C:\Users\DoraNew\Desktop\брошура 2018\nacionalni_bg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42852"/>
            <a:ext cx="1571636" cy="100013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14" name="Picture 13" descr="pict0976.jpg"/>
          <p:cNvPicPr>
            <a:picLocks noChangeAspect="1"/>
          </p:cNvPicPr>
          <p:nvPr/>
        </p:nvPicPr>
        <p:blipFill>
          <a:blip r:embed="rId4"/>
          <a:srcRect t="13552"/>
          <a:stretch>
            <a:fillRect/>
          </a:stretch>
        </p:blipFill>
        <p:spPr>
          <a:xfrm>
            <a:off x="4929190" y="4286257"/>
            <a:ext cx="3600000" cy="2334089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15" name="Picture 14" descr="11111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2786058"/>
            <a:ext cx="4396003" cy="278608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3303588" y="0"/>
            <a:ext cx="5638800" cy="552450"/>
          </a:xfrm>
          <a:prstGeom prst="rect">
            <a:avLst/>
          </a:prstGeom>
        </p:spPr>
        <p:txBody>
          <a:bodyPr anchor="b"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bg-BG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ea typeface="+mn-ea"/>
                <a:cs typeface="+mn-cs"/>
              </a:rPr>
              <a:t>Работа по международни проекти</a:t>
            </a:r>
            <a:endParaRPr lang="bg-BG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+mn-ea"/>
              <a:cs typeface="+mn-cs"/>
            </a:endParaRPr>
          </a:p>
        </p:txBody>
      </p:sp>
      <p:sp>
        <p:nvSpPr>
          <p:cNvPr id="4" name="Правоъгълник 3"/>
          <p:cNvSpPr/>
          <p:nvPr/>
        </p:nvSpPr>
        <p:spPr>
          <a:xfrm>
            <a:off x="4071938" y="642938"/>
            <a:ext cx="5214937" cy="595471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2438">
              <a:buFont typeface="Arial" pitchFamily="34" charset="0"/>
              <a:buChar char="•"/>
              <a:defRPr/>
            </a:pPr>
            <a:r>
              <a:rPr lang="en-US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Key 4 You- </a:t>
            </a:r>
            <a:r>
              <a:rPr lang="en-US" sz="2400" b="1" dirty="0" err="1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ключови</a:t>
            </a:r>
            <a:r>
              <a:rPr lang="en-US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 и </a:t>
            </a:r>
            <a:r>
              <a:rPr lang="en-US" sz="2400" b="1" dirty="0" err="1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универсални</a:t>
            </a:r>
            <a:r>
              <a:rPr lang="en-US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 </a:t>
            </a:r>
            <a:r>
              <a:rPr lang="en-US" sz="2400" b="1" dirty="0" err="1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компетенции</a:t>
            </a:r>
            <a:r>
              <a:rPr lang="en-US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 </a:t>
            </a:r>
            <a:r>
              <a:rPr lang="en-US" sz="2400" b="1" dirty="0" err="1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за</a:t>
            </a:r>
            <a:r>
              <a:rPr lang="en-US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 </a:t>
            </a:r>
            <a:r>
              <a:rPr lang="en-US" sz="2400" b="1" dirty="0" err="1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учители</a:t>
            </a:r>
            <a:r>
              <a:rPr lang="en-US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 и </a:t>
            </a:r>
            <a:r>
              <a:rPr lang="en-US" sz="2400" b="1" dirty="0" err="1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ученици</a:t>
            </a:r>
            <a:r>
              <a:rPr lang="bg-BG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 /2017-2019/</a:t>
            </a:r>
            <a:endParaRPr lang="en-US" sz="2400" b="1" dirty="0">
              <a:effectLst>
                <a:outerShdw blurRad="63500" dist="38100" dir="5400000" algn="t">
                  <a:srgbClr val="000000">
                    <a:alpha val="25000"/>
                  </a:srgbClr>
                </a:outerShdw>
              </a:effectLst>
              <a:latin typeface="Century Gothic" panose="020B0502020202020204" pitchFamily="34" charset="0"/>
              <a:ea typeface="+mj-ea"/>
              <a:cs typeface="+mj-cs"/>
            </a:endParaRPr>
          </a:p>
          <a:p>
            <a:pPr lvl="1">
              <a:buFontTx/>
              <a:buChar char="-"/>
              <a:defRPr/>
            </a:pPr>
            <a:r>
              <a:rPr lang="bg-BG" sz="2000" b="1" i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18 учители участници в обучителни курсове и </a:t>
            </a:r>
            <a:r>
              <a:rPr lang="bg-BG" sz="2000" b="1" i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</a:rPr>
              <a:t>структурирани визити в пет европейски държави</a:t>
            </a:r>
          </a:p>
          <a:p>
            <a:pPr lvl="1">
              <a:buFontTx/>
              <a:buChar char="-"/>
              <a:defRPr/>
            </a:pPr>
            <a:endParaRPr lang="bg-BG" sz="2000" b="1" i="1" dirty="0">
              <a:effectLst>
                <a:outerShdw blurRad="63500" dist="38100" dir="5400000" algn="t">
                  <a:srgbClr val="000000">
                    <a:alpha val="25000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lvl="1">
              <a:buFontTx/>
              <a:buChar char="-"/>
              <a:defRPr/>
            </a:pPr>
            <a:endParaRPr lang="en-US" sz="900" b="1" i="1" dirty="0">
              <a:effectLst>
                <a:outerShdw blurRad="63500" dist="38100" dir="5400000" algn="t">
                  <a:srgbClr val="000000">
                    <a:alpha val="25000"/>
                  </a:srgbClr>
                </a:outerShdw>
              </a:effectLst>
              <a:latin typeface="Century Gothic" panose="020B0502020202020204" pitchFamily="34" charset="0"/>
              <a:ea typeface="+mj-ea"/>
              <a:cs typeface="+mj-cs"/>
            </a:endParaRPr>
          </a:p>
          <a:p>
            <a:pPr indent="452438">
              <a:buFont typeface="Arial" pitchFamily="34" charset="0"/>
              <a:buChar char="•"/>
              <a:defRPr/>
            </a:pPr>
            <a:r>
              <a:rPr lang="ru-RU" sz="2400" b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  <a:ea typeface="+mj-ea"/>
                <a:cs typeface="+mj-cs"/>
              </a:rPr>
              <a:t>Мостове към бъдещето- мотивиране на учениците за изучаване на езици чрез иновационни методи в обучението” /2014-2016/</a:t>
            </a:r>
          </a:p>
          <a:p>
            <a:pPr marL="452438" lvl="1">
              <a:defRPr/>
            </a:pPr>
            <a:r>
              <a:rPr lang="bg-BG" sz="2000" b="1" i="1" dirty="0">
                <a:effectLst>
                  <a:outerShdw blurRad="63500" dist="38100" dir="5400000" algn="t">
                    <a:srgbClr val="000000">
                      <a:alpha val="25000"/>
                    </a:srgbClr>
                  </a:outerShdw>
                </a:effectLst>
                <a:latin typeface="Century Gothic" panose="020B0502020202020204" pitchFamily="34" charset="0"/>
              </a:rPr>
              <a:t>- 19 учители преминали обучителни курсове във Великобритания, Финландия, Малта и визити в Полша и Италия</a:t>
            </a:r>
            <a:endParaRPr lang="en-US" sz="2000" b="1" i="1" dirty="0">
              <a:effectLst>
                <a:outerShdw blurRad="63500" dist="38100" dir="5400000" algn="t">
                  <a:srgbClr val="000000">
                    <a:alpha val="25000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2253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14313"/>
            <a:ext cx="2786063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6" descr="C:\Users\DoraNew\Desktop\29473043_370658786747819_373277017233713144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357694"/>
            <a:ext cx="3571868" cy="2009176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21511" name="Picture 7" descr="C:\Users\DoraNew\Desktop\29355137_373893303091034_5682704948907844947_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785926"/>
            <a:ext cx="3643338" cy="2049378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7200" y="539750"/>
            <a:ext cx="4648200" cy="1287463"/>
          </a:xfrm>
        </p:spPr>
        <p:txBody>
          <a:bodyPr/>
          <a:lstStyle/>
          <a:p>
            <a:pPr>
              <a:lnSpc>
                <a:spcPts val="3200"/>
              </a:lnSpc>
              <a:defRPr/>
            </a:pP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Спортът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 </a:t>
            </a:r>
            <a:r>
              <a:rPr lang="ru-RU" sz="24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заема</a:t>
            </a:r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 важна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/>
            </a:r>
            <a:b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</a:b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част от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извънкласни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дейности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 на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учениците</a:t>
            </a:r>
            <a:r>
              <a: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.</a:t>
            </a:r>
            <a:endParaRPr lang="bg-BG" sz="2400" b="1" dirty="0">
              <a:solidFill>
                <a:schemeClr val="tx1">
                  <a:lumMod val="50000"/>
                  <a:lumOff val="50000"/>
                </a:schemeClr>
              </a:solidFill>
              <a:ea typeface="+mn-ea"/>
              <a:cs typeface="+mn-cs"/>
            </a:endParaRPr>
          </a:p>
        </p:txBody>
      </p:sp>
      <p:pic>
        <p:nvPicPr>
          <p:cNvPr id="5122" name="Picture 2" descr="C:\Users\Administrator\Desktop\Erasam+\нови снимки\otbor.sougmilev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14282" y="4331195"/>
            <a:ext cx="3259702" cy="217483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5123" name="Picture 3" descr="C:\Users\Administrator\Desktop\Erasam+\нови снимки\131118152950_PA271270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381000" y="748917"/>
            <a:ext cx="3444481" cy="2584277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2050" name="Picture 2" descr="C:\Users\Administrator\Desktop\Erasam+\140117163901_шах1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714876" y="4454992"/>
            <a:ext cx="3860337" cy="2167669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3000364" y="2643182"/>
            <a:ext cx="2441188" cy="2537436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2051" name="Picture 3" descr="C:\Users\Administrator\Desktop\Erasam+\cocacola2013_fin-tur_varn-pobediteli_1 (1).jp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921514" y="2054175"/>
            <a:ext cx="2653699" cy="1985698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295637" y="299733"/>
            <a:ext cx="2057400" cy="364921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sp>
        <p:nvSpPr>
          <p:cNvPr id="5" name="Правоъгълник 4"/>
          <p:cNvSpPr/>
          <p:nvPr/>
        </p:nvSpPr>
        <p:spPr>
          <a:xfrm>
            <a:off x="533400" y="287338"/>
            <a:ext cx="5791200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Постиженията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на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нашите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ученици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/>
            </a:r>
            <a:b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се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измерват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със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спечелените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b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призови места в 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национални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и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областни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състезания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. </a:t>
            </a:r>
          </a:p>
          <a:p>
            <a:pPr>
              <a:defRPr/>
            </a:pP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6948264" y="3652359"/>
            <a:ext cx="2020982" cy="2777653"/>
          </a:xfrm>
          <a:prstGeom prst="rect">
            <a:avLst/>
          </a:prstGeom>
          <a:ln w="88900" cap="sq" cmpd="thickThin">
            <a:solidFill>
              <a:srgbClr val="99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363" y="2124339"/>
            <a:ext cx="3384376" cy="2102015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6" name="Picture 2"/>
          <p:cNvPicPr>
            <a:picLocks noChangeAspect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2284847" y="3886200"/>
            <a:ext cx="3815718" cy="254381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5800" y="315913"/>
            <a:ext cx="5638800" cy="517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Младежки</a:t>
            </a:r>
            <a:r>
              <a:rPr lang="bg-BG" sz="2400" b="1" dirty="0">
                <a:latin typeface="Arial" charset="0"/>
              </a:rPr>
              <a:t> </a:t>
            </a:r>
            <a:r>
              <a:rPr 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инициативи: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</a:endParaRPr>
          </a:p>
        </p:txBody>
      </p:sp>
      <p:sp>
        <p:nvSpPr>
          <p:cNvPr id="9" name="TextBox 4"/>
          <p:cNvSpPr txBox="1"/>
          <p:nvPr/>
        </p:nvSpPr>
        <p:spPr>
          <a:xfrm>
            <a:off x="457200" y="914400"/>
            <a:ext cx="83439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Четвъртък е! </a:t>
            </a:r>
            <a:r>
              <a:rPr lang="bg-BG" sz="2400" b="1" dirty="0">
                <a:latin typeface="+mj-lt"/>
              </a:rPr>
              <a:t>- 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 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ученици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и учители  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излизат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в  двора на 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училището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, за да 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танцуват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r>
              <a:rPr lang="bg-BG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български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хора.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981579" y="2023286"/>
            <a:ext cx="3819521" cy="2864641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8" name="Picture 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72733" y="2106930"/>
            <a:ext cx="2839720" cy="212979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4">
            <a:extLst/>
          </a:blip>
          <a:srcRect t="14333" r="12821" b="6854"/>
          <a:stretch/>
        </p:blipFill>
        <p:spPr bwMode="auto">
          <a:xfrm>
            <a:off x="4357686" y="4214818"/>
            <a:ext cx="2852827" cy="1929853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7" name="Picture 5"/>
          <p:cNvPicPr>
            <a:picLocks noChangeAspect="1"/>
          </p:cNvPicPr>
          <p:nvPr/>
        </p:nvPicPr>
        <p:blipFill rotWithShape="1">
          <a:blip r:embed="rId5">
            <a:extLst/>
          </a:blip>
          <a:srcRect l="47792" t="7526"/>
          <a:stretch/>
        </p:blipFill>
        <p:spPr>
          <a:xfrm>
            <a:off x="1883862" y="3733800"/>
            <a:ext cx="2094380" cy="2782258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/>
          </a:blip>
          <a:srcRect l="352" t="10603" r="17349" b="38363"/>
          <a:stretch/>
        </p:blipFill>
        <p:spPr bwMode="auto">
          <a:xfrm>
            <a:off x="276225" y="3501008"/>
            <a:ext cx="3734918" cy="3088043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276225" y="139700"/>
            <a:ext cx="8077200" cy="838200"/>
          </a:xfrm>
        </p:spPr>
        <p:txBody>
          <a:bodyPr/>
          <a:lstStyle/>
          <a:p>
            <a:pPr>
              <a:defRPr/>
            </a:pPr>
            <a:r>
              <a:rPr lang="bg-BG" sz="4000" b="1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При нас ще намерите:</a:t>
            </a:r>
            <a:endParaRPr lang="bg-BG" sz="4000" b="1" dirty="0">
              <a:solidFill>
                <a:schemeClr val="tx1">
                  <a:lumMod val="50000"/>
                  <a:lumOff val="50000"/>
                </a:schemeClr>
              </a:solidFill>
              <a:ea typeface="+mn-ea"/>
              <a:cs typeface="+mn-cs"/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90525" y="982663"/>
            <a:ext cx="3924300" cy="20605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600" b="1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Знания</a:t>
            </a:r>
            <a:endParaRPr lang="en-US" sz="2600" b="1" dirty="0"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</a:endParaRPr>
          </a:p>
          <a:p>
            <a:pPr>
              <a:defRPr/>
            </a:pPr>
            <a:r>
              <a:rPr lang="ru-RU" sz="2600" b="1" dirty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Приятелство</a:t>
            </a:r>
            <a:endParaRPr lang="en-US" sz="2600" b="1" dirty="0"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</a:endParaRPr>
          </a:p>
          <a:p>
            <a:pPr>
              <a:defRPr/>
            </a:pPr>
            <a:r>
              <a:rPr lang="ru-RU" sz="2600" b="1" dirty="0" smtClean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Подкрепа</a:t>
            </a:r>
          </a:p>
          <a:p>
            <a:pPr>
              <a:defRPr/>
            </a:pPr>
            <a:r>
              <a:rPr lang="ru-RU" sz="2600" b="1" dirty="0" smtClean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Наука</a:t>
            </a:r>
            <a:endParaRPr lang="en-US" sz="2600" b="1" dirty="0"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</a:endParaRPr>
          </a:p>
          <a:p>
            <a:pPr>
              <a:defRPr/>
            </a:pPr>
            <a:endParaRPr lang="ru-RU" sz="2600" b="1" dirty="0"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/>
          </a:blip>
          <a:srcRect l="6928" r="2226" b="17305"/>
          <a:stretch/>
        </p:blipFill>
        <p:spPr bwMode="auto">
          <a:xfrm>
            <a:off x="3205737" y="978082"/>
            <a:ext cx="3009958" cy="205492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>
            <a:extLst/>
          </a:blip>
          <a:srcRect r="19150"/>
          <a:stretch/>
        </p:blipFill>
        <p:spPr bwMode="auto">
          <a:xfrm>
            <a:off x="6549953" y="291806"/>
            <a:ext cx="2228395" cy="2756194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12" name="Правоъгълник 11"/>
          <p:cNvSpPr/>
          <p:nvPr/>
        </p:nvSpPr>
        <p:spPr>
          <a:xfrm>
            <a:off x="4114800" y="3263900"/>
            <a:ext cx="3076575" cy="15494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/>
            </a:pPr>
            <a:r>
              <a:rPr lang="ru-RU" sz="2600" b="1" dirty="0">
                <a:solidFill>
                  <a:srgbClr val="FFFFFF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</a:rPr>
              <a:t>Спорт</a:t>
            </a:r>
          </a:p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/>
            </a:pPr>
            <a:r>
              <a:rPr lang="ru-RU" sz="2600" b="1" dirty="0" err="1">
                <a:solidFill>
                  <a:srgbClr val="FFFFFF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</a:rPr>
              <a:t>Въображение</a:t>
            </a:r>
            <a:endParaRPr lang="ru-RU" sz="2600" b="1" dirty="0">
              <a:solidFill>
                <a:srgbClr val="FFFFFF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</a:endParaRPr>
          </a:p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/>
            </a:pPr>
            <a:r>
              <a:rPr lang="ru-RU" sz="2600" b="1" dirty="0">
                <a:solidFill>
                  <a:srgbClr val="FFFFFF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</a:rPr>
              <a:t>Творчество</a:t>
            </a:r>
            <a:endParaRPr lang="en-US" sz="2600" b="1" dirty="0">
              <a:solidFill>
                <a:srgbClr val="FFFFFF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</a:endParaRPr>
          </a:p>
        </p:txBody>
      </p:sp>
      <p:sp>
        <p:nvSpPr>
          <p:cNvPr id="13" name="Правоъгълник 12"/>
          <p:cNvSpPr/>
          <p:nvPr/>
        </p:nvSpPr>
        <p:spPr>
          <a:xfrm>
            <a:off x="5508625" y="4724400"/>
            <a:ext cx="4038600" cy="20780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/>
            </a:pPr>
            <a:r>
              <a:rPr lang="ru-RU" sz="2600" b="1" dirty="0" err="1">
                <a:solidFill>
                  <a:srgbClr val="FFFFFF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</a:rPr>
              <a:t>Креативност</a:t>
            </a:r>
            <a:endParaRPr lang="ru-RU" sz="2600" b="1" dirty="0">
              <a:solidFill>
                <a:srgbClr val="FFFFFF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</a:endParaRPr>
          </a:p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/>
            </a:pPr>
            <a:r>
              <a:rPr lang="ru-RU" sz="2600" b="1" dirty="0" err="1">
                <a:solidFill>
                  <a:srgbClr val="FFFFFF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</a:rPr>
              <a:t>Инициативност</a:t>
            </a:r>
            <a:endParaRPr lang="ru-RU" sz="2600" b="1" dirty="0">
              <a:solidFill>
                <a:srgbClr val="FFFFFF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</a:endParaRPr>
          </a:p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/>
            </a:pPr>
            <a:r>
              <a:rPr lang="ru-RU" sz="2600" b="1" dirty="0" err="1">
                <a:solidFill>
                  <a:srgbClr val="FFFFFF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</a:rPr>
              <a:t>Позитивизъм</a:t>
            </a:r>
            <a:endParaRPr lang="ru-RU" sz="2600" b="1" dirty="0">
              <a:solidFill>
                <a:srgbClr val="FFFFFF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</a:endParaRPr>
          </a:p>
          <a:p>
            <a:pPr marL="342900" indent="-3429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/>
            </a:pPr>
            <a:r>
              <a:rPr lang="ru-RU" sz="2600" b="1" dirty="0" err="1">
                <a:solidFill>
                  <a:srgbClr val="FFFFFF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</a:rPr>
              <a:t>Изобретателност</a:t>
            </a:r>
            <a:endParaRPr lang="ru-RU" sz="2600" b="1" dirty="0">
              <a:solidFill>
                <a:srgbClr val="FFFFFF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4294967295"/>
          </p:nvPr>
        </p:nvSpPr>
        <p:spPr>
          <a:xfrm>
            <a:off x="250825" y="1916113"/>
            <a:ext cx="6049963" cy="4651375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None/>
              <a:defRPr/>
            </a:pPr>
            <a:r>
              <a:rPr lang="bg-BG" sz="18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Асоцииран член на:</a:t>
            </a:r>
          </a:p>
          <a:p>
            <a:pPr eaLnBrk="1" fontAlgn="auto" hangingPunct="1"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en-US" sz="1800" dirty="0" err="1" smtClean="0">
                <a:solidFill>
                  <a:schemeClr val="tx1"/>
                </a:solidFill>
                <a:latin typeface="Arial" charset="0"/>
              </a:rPr>
              <a:t>ASPnet</a:t>
            </a:r>
            <a:r>
              <a:rPr lang="en-US" sz="18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bg-BG" sz="1800" dirty="0">
                <a:solidFill>
                  <a:schemeClr val="tx1"/>
                </a:solidFill>
                <a:latin typeface="Arial" charset="0"/>
              </a:rPr>
              <a:t>Юнеско</a:t>
            </a:r>
            <a:endParaRPr lang="en-US" sz="1800" dirty="0">
              <a:solidFill>
                <a:schemeClr val="tx1"/>
              </a:solidFill>
              <a:latin typeface="Arial" charset="0"/>
            </a:endParaRPr>
          </a:p>
          <a:p>
            <a:pPr eaLnBrk="1" fontAlgn="auto" hangingPunct="1"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endParaRPr lang="bg-BG" sz="18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11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 3" panose="05040102010807070707" pitchFamily="18" charset="2"/>
              <a:buNone/>
              <a:defRPr/>
            </a:pPr>
            <a:r>
              <a:rPr lang="bg-BG" sz="18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Национална мрежа 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bg-BG" sz="1800" dirty="0">
                <a:solidFill>
                  <a:schemeClr val="tx1"/>
                </a:solidFill>
                <a:latin typeface="Arial" charset="0"/>
              </a:rPr>
              <a:t>Базови училища по руски език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bg-BG" sz="1800" dirty="0">
                <a:solidFill>
                  <a:schemeClr val="tx1"/>
                </a:solidFill>
                <a:latin typeface="Arial" charset="0"/>
              </a:rPr>
              <a:t>Училище на „</a:t>
            </a:r>
            <a:r>
              <a:rPr lang="en-US" sz="1800" dirty="0">
                <a:solidFill>
                  <a:schemeClr val="tx1"/>
                </a:solidFill>
                <a:latin typeface="Arial" charset="0"/>
              </a:rPr>
              <a:t>Pearson Longman</a:t>
            </a:r>
            <a:r>
              <a:rPr lang="bg-BG" sz="1800" dirty="0">
                <a:solidFill>
                  <a:schemeClr val="tx1"/>
                </a:solidFill>
                <a:latin typeface="Arial" charset="0"/>
              </a:rPr>
              <a:t>“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bg-BG" sz="1800" dirty="0">
                <a:solidFill>
                  <a:schemeClr val="tx1"/>
                </a:solidFill>
                <a:latin typeface="Arial" charset="0"/>
              </a:rPr>
              <a:t>Кеймбридж училищата в България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bg-BG" sz="1800" dirty="0">
                <a:solidFill>
                  <a:schemeClr val="tx1"/>
                </a:solidFill>
                <a:latin typeface="Arial" charset="0"/>
              </a:rPr>
              <a:t>Училища за изкуство и културен диалог по </a:t>
            </a:r>
            <a:r>
              <a:rPr lang="bg-BG" sz="1800" dirty="0" smtClean="0">
                <a:solidFill>
                  <a:schemeClr val="tx1"/>
                </a:solidFill>
                <a:latin typeface="Arial" charset="0"/>
              </a:rPr>
              <a:t>пътя</a:t>
            </a:r>
            <a:r>
              <a:rPr lang="en-US" sz="1800" dirty="0" smtClean="0">
                <a:solidFill>
                  <a:schemeClr val="tx1"/>
                </a:solidFill>
                <a:latin typeface="Arial" charset="0"/>
              </a:rPr>
              <a:t/>
            </a:r>
            <a:br>
              <a:rPr lang="en-US" sz="1800" dirty="0" smtClean="0">
                <a:solidFill>
                  <a:schemeClr val="tx1"/>
                </a:solidFill>
                <a:latin typeface="Arial" charset="0"/>
              </a:rPr>
            </a:br>
            <a:r>
              <a:rPr lang="bg-BG" sz="1800" dirty="0" smtClean="0">
                <a:solidFill>
                  <a:schemeClr val="tx1"/>
                </a:solidFill>
                <a:latin typeface="Arial" charset="0"/>
              </a:rPr>
              <a:t>на </a:t>
            </a:r>
            <a:r>
              <a:rPr lang="bg-BG" sz="1800" dirty="0">
                <a:solidFill>
                  <a:schemeClr val="tx1"/>
                </a:solidFill>
                <a:latin typeface="Arial" charset="0"/>
              </a:rPr>
              <a:t>коприната „Икуо Хираяма“</a:t>
            </a:r>
          </a:p>
        </p:txBody>
      </p:sp>
      <p:pic>
        <p:nvPicPr>
          <p:cNvPr id="2052" name="Picture 2" descr="C:\Users\Administrator\Desktop\prezentaciq\2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4721134" y="1556792"/>
            <a:ext cx="3158116" cy="236086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pic>
        <p:nvPicPr>
          <p:cNvPr id="2053" name="Картина 1" descr="Presentation_ 032.jpg"/>
          <p:cNvPicPr>
            <a:picLocks noGrp="1" noChangeAspect="1"/>
          </p:cNvPicPr>
          <p:nvPr isPhoto="1"/>
        </p:nvPicPr>
        <p:blipFill>
          <a:blip r:embed="rId3"/>
          <a:stretch>
            <a:fillRect/>
          </a:stretch>
        </p:blipFill>
        <p:spPr bwMode="auto">
          <a:xfrm>
            <a:off x="5910166" y="4208272"/>
            <a:ext cx="2910306" cy="2359108"/>
          </a:xfrm>
          <a:prstGeom prst="rect">
            <a:avLst/>
          </a:prstGeom>
          <a:ln w="38100">
            <a:solidFill>
              <a:schemeClr val="bg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0" y="142875"/>
            <a:ext cx="9144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bg-BG" alt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Arial" pitchFamily="34" charset="0"/>
              </a:rPr>
              <a:t>Средно училище „Гео Милев“</a:t>
            </a:r>
            <a:r>
              <a:rPr lang="en-US" alt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Arial" pitchFamily="34" charset="0"/>
              </a:rPr>
              <a:t> – </a:t>
            </a:r>
            <a:r>
              <a:rPr lang="bg-BG" alt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Arial" pitchFamily="34" charset="0"/>
              </a:rPr>
              <a:t>Варна</a:t>
            </a:r>
            <a:br>
              <a:rPr lang="bg-BG" alt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Arial" pitchFamily="34" charset="0"/>
              </a:rPr>
            </a:br>
            <a:r>
              <a:rPr lang="bg-BG" alt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Arial" pitchFamily="34" charset="0"/>
              </a:rPr>
              <a:t>Училище с европейска визия, </a:t>
            </a:r>
            <a:br>
              <a:rPr lang="bg-BG" alt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Arial" pitchFamily="34" charset="0"/>
              </a:rPr>
            </a:br>
            <a:r>
              <a:rPr lang="bg-BG" altLang="bg-B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Arial" pitchFamily="34" charset="0"/>
              </a:rPr>
              <a:t>традиции и перспектива в чуждоезиковото обучение</a:t>
            </a:r>
            <a:r>
              <a:rPr lang="bg-BG" altLang="bg-BG" sz="2700" b="1" dirty="0">
                <a:ea typeface="+mj-ea"/>
                <a:cs typeface="Arial" pitchFamily="34" charset="0"/>
              </a:rPr>
              <a:t/>
            </a:r>
            <a:br>
              <a:rPr lang="bg-BG" altLang="bg-BG" sz="2700" b="1" dirty="0">
                <a:ea typeface="+mj-ea"/>
                <a:cs typeface="Arial" pitchFamily="34" charset="0"/>
              </a:rPr>
            </a:br>
            <a:endParaRPr lang="bg-BG" altLang="bg-BG" sz="2700" b="1" dirty="0"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0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0" y="142875"/>
            <a:ext cx="9144000" cy="127000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bg-BG" altLang="bg-BG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Средно училище „Гео Милев“</a:t>
            </a:r>
            <a:r>
              <a:rPr lang="en-US" altLang="bg-BG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bg-BG" altLang="bg-BG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Варна</a:t>
            </a:r>
            <a:br>
              <a:rPr lang="bg-BG" altLang="bg-BG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Училище с европейска визия,</a:t>
            </a:r>
            <a:br>
              <a:rPr lang="bg-BG" altLang="bg-BG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традиции и перспектива в чуждоезиковото обучение</a:t>
            </a:r>
            <a:r>
              <a:rPr lang="bg-BG" altLang="bg-BG" sz="27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altLang="bg-BG" sz="27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altLang="bg-BG" sz="27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428625" y="1412875"/>
            <a:ext cx="8501063" cy="5445125"/>
          </a:xfrm>
        </p:spPr>
        <p:txBody>
          <a:bodyPr rtlCol="0">
            <a:normAutofit fontScale="55000" lnSpcReduction="20000"/>
          </a:bodyPr>
          <a:lstStyle/>
          <a:p>
            <a:pPr algn="ctr" eaLnBrk="1" fontAlgn="auto" hangingPunct="1">
              <a:lnSpc>
                <a:spcPct val="11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charset="0"/>
              <a:buNone/>
              <a:defRPr/>
            </a:pPr>
            <a:r>
              <a:rPr lang="bg-BG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Прием 201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bg-BG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/201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 </a:t>
            </a:r>
            <a:r>
              <a:rPr lang="bg-BG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година</a:t>
            </a:r>
          </a:p>
          <a:p>
            <a:pPr algn="ctr" eaLnBrk="1" fontAlgn="auto" hangingPunct="1">
              <a:lnSpc>
                <a:spcPct val="11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charset="0"/>
              <a:buNone/>
              <a:defRPr/>
            </a:pPr>
            <a:r>
              <a:rPr lang="bg-BG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Профилирано обучение след </a:t>
            </a:r>
            <a:r>
              <a:rPr lang="en-US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VII </a:t>
            </a:r>
            <a:r>
              <a:rPr lang="bg-BG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клас</a:t>
            </a:r>
          </a:p>
          <a:p>
            <a:pPr marL="0" indent="0" eaLnBrk="1" fontAlgn="auto" hangingPunct="1">
              <a:lnSpc>
                <a:spcPct val="11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 3" panose="05040102010807070707" pitchFamily="18" charset="2"/>
              <a:buNone/>
              <a:defRPr/>
            </a:pPr>
            <a:r>
              <a:rPr lang="bg-BG" sz="33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Профил „Чужди езици“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bg-BG" sz="33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Руски език</a:t>
            </a:r>
          </a:p>
          <a:p>
            <a:pPr marL="0" indent="0" eaLnBrk="1" fontAlgn="auto" hangingPunct="1">
              <a:lnSpc>
                <a:spcPct val="11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 3" panose="05040102010807070707" pitchFamily="18" charset="2"/>
              <a:buNone/>
              <a:defRPr/>
            </a:pPr>
            <a:r>
              <a:rPr lang="bg-BG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Профилиращи предмети:</a:t>
            </a:r>
          </a:p>
          <a:p>
            <a:pPr marL="457200" lvl="1" indent="0" eaLnBrk="1" fontAlgn="auto" hangingPunct="1">
              <a:lnSpc>
                <a:spcPct val="11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 3" panose="05040102010807070707" pitchFamily="18" charset="2"/>
              <a:buNone/>
              <a:defRPr/>
            </a:pPr>
            <a:r>
              <a:rPr lang="bg-BG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Руски език, Английски език,</a:t>
            </a:r>
            <a:br>
              <a:rPr lang="bg-BG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bg-BG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История и цивилизация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bg-BG" sz="33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Английски език</a:t>
            </a:r>
          </a:p>
          <a:p>
            <a:pPr marL="0" indent="0" eaLnBrk="1" fontAlgn="auto" hangingPunct="1">
              <a:lnSpc>
                <a:spcPct val="11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 3" panose="05040102010807070707" pitchFamily="18" charset="2"/>
              <a:buNone/>
              <a:defRPr/>
            </a:pPr>
            <a:r>
              <a:rPr lang="bg-BG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Профилиращи предмети:</a:t>
            </a:r>
          </a:p>
          <a:p>
            <a:pPr marL="457200" lvl="1" indent="0" eaLnBrk="1" fontAlgn="auto" hangingPunct="1">
              <a:lnSpc>
                <a:spcPct val="11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 3" panose="05040102010807070707" pitchFamily="18" charset="2"/>
              <a:buNone/>
              <a:defRPr/>
            </a:pPr>
            <a:r>
              <a:rPr lang="bg-BG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Английски език, Немски език,</a:t>
            </a:r>
            <a:br>
              <a:rPr lang="bg-BG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bg-BG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Биология и ЗО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endParaRPr lang="bg-BG" sz="33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bg-BG" sz="33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Балообразуване:</a:t>
            </a:r>
          </a:p>
          <a:p>
            <a:pPr marL="0" indent="442913" eaLnBrk="1" fontAlgn="auto" hangingPunct="1">
              <a:lnSpc>
                <a:spcPct val="110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 3" panose="05040102010807070707" pitchFamily="18" charset="2"/>
              <a:buNone/>
              <a:defRPr/>
            </a:pPr>
            <a:r>
              <a:rPr lang="bg-BG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тест БЕЛ + 1 тест Математика + 1БЕЛ + 1първи ЧЕ </a:t>
            </a:r>
            <a:br>
              <a:rPr lang="bg-BG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bg-BG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от свидетелството за завършено основно образование</a:t>
            </a:r>
          </a:p>
          <a:p>
            <a:pPr eaLnBrk="1" fontAlgn="auto" hangingPunct="1"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endParaRPr lang="bg-BG" sz="1800" dirty="0">
              <a:solidFill>
                <a:schemeClr val="tx1"/>
              </a:solidFill>
            </a:endParaRPr>
          </a:p>
        </p:txBody>
      </p:sp>
      <p:pic>
        <p:nvPicPr>
          <p:cNvPr id="6148" name="Picture 1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 bwMode="auto">
          <a:xfrm>
            <a:off x="4355976" y="2564904"/>
            <a:ext cx="4389934" cy="2926622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</p:spTree>
  </p:cSld>
  <p:clrMapOvr>
    <a:masterClrMapping/>
  </p:clrMapOvr>
  <p:transition spd="slow" advClick="0" advTm="11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0" y="142875"/>
            <a:ext cx="9144000" cy="15716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bg-BG" altLang="bg-BG" sz="2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Средно училище „Гео Милев“</a:t>
            </a:r>
            <a:r>
              <a:rPr lang="en-US" altLang="bg-BG" sz="2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bg-BG" altLang="bg-BG" sz="2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Варна</a:t>
            </a:r>
            <a:br>
              <a:rPr lang="bg-BG" altLang="bg-BG" sz="2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Училище с европейска визия,</a:t>
            </a:r>
            <a:br>
              <a:rPr lang="bg-BG" altLang="bg-BG" sz="2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altLang="bg-BG" sz="2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традиции и перспектива в чуждоезиковото обучение</a:t>
            </a:r>
            <a:r>
              <a:rPr lang="bg-BG" altLang="bg-BG" sz="2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altLang="bg-BG" sz="2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altLang="bg-BG" sz="2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395288" y="1571625"/>
            <a:ext cx="4784725" cy="5286375"/>
          </a:xfrm>
          <a:solidFill>
            <a:schemeClr val="bg1">
              <a:lumMod val="75000"/>
              <a:lumOff val="25000"/>
            </a:schemeClr>
          </a:solidFill>
        </p:spPr>
        <p:txBody>
          <a:bodyPr rtlCol="0">
            <a:normAutofit fontScale="70000" lnSpcReduction="20000"/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None/>
              <a:defRPr/>
            </a:pPr>
            <a:r>
              <a:rPr lang="bg-BG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Материална база</a:t>
            </a:r>
          </a:p>
          <a:p>
            <a:pPr eaLnBrk="1" fontAlgn="auto" hangingPunct="1">
              <a:lnSpc>
                <a:spcPct val="134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itchFamily="2" charset="2"/>
              <a:buChar char="ü"/>
              <a:defRPr/>
            </a:pPr>
            <a:r>
              <a:rPr lang="bg-BG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Езикови и компютърни кабинети</a:t>
            </a:r>
          </a:p>
          <a:p>
            <a:pPr eaLnBrk="1" fontAlgn="auto" hangingPunct="1">
              <a:lnSpc>
                <a:spcPct val="134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itchFamily="2" charset="2"/>
              <a:buChar char="ü"/>
              <a:defRPr/>
            </a:pPr>
            <a:r>
              <a:rPr lang="bg-BG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Сцена за училищно творчество</a:t>
            </a:r>
          </a:p>
          <a:p>
            <a:pPr eaLnBrk="1" fontAlgn="auto" hangingPunct="1">
              <a:lnSpc>
                <a:spcPct val="134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itchFamily="2" charset="2"/>
              <a:buChar char="ü"/>
              <a:defRPr/>
            </a:pPr>
            <a:r>
              <a:rPr lang="bg-BG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Два физкултурни салона</a:t>
            </a:r>
          </a:p>
          <a:p>
            <a:pPr eaLnBrk="1" fontAlgn="auto" hangingPunct="1">
              <a:lnSpc>
                <a:spcPct val="134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itchFamily="2" charset="2"/>
              <a:buChar char="ü"/>
              <a:defRPr/>
            </a:pPr>
            <a:r>
              <a:rPr lang="bg-BG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Тенис корт, спортни площадки</a:t>
            </a:r>
          </a:p>
          <a:p>
            <a:pPr eaLnBrk="1" fontAlgn="auto" hangingPunct="1">
              <a:lnSpc>
                <a:spcPct val="134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itchFamily="2" charset="2"/>
              <a:buChar char="ü"/>
              <a:defRPr/>
            </a:pPr>
            <a:r>
              <a:rPr lang="bg-BG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Медицинско обслужване</a:t>
            </a:r>
          </a:p>
          <a:p>
            <a:pPr eaLnBrk="1" fontAlgn="auto" hangingPunct="1">
              <a:lnSpc>
                <a:spcPct val="134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itchFamily="2" charset="2"/>
              <a:buChar char="ü"/>
              <a:defRPr/>
            </a:pPr>
            <a:r>
              <a:rPr lang="bg-BG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Училищен стол и бюфет</a:t>
            </a:r>
          </a:p>
          <a:p>
            <a:pPr eaLnBrk="1" fontAlgn="auto" hangingPunct="1">
              <a:lnSpc>
                <a:spcPct val="134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itchFamily="2" charset="2"/>
              <a:buChar char="ü"/>
              <a:defRPr/>
            </a:pPr>
            <a:r>
              <a:rPr lang="bg-BG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Централно и локално отопление</a:t>
            </a:r>
          </a:p>
          <a:p>
            <a:pPr eaLnBrk="1" fontAlgn="auto" hangingPunct="1">
              <a:lnSpc>
                <a:spcPct val="134000"/>
              </a:lnSpc>
              <a:spcAft>
                <a:spcPts val="0"/>
              </a:spcAft>
              <a:buClr>
                <a:schemeClr val="tx1"/>
              </a:buClr>
              <a:buSzPct val="90000"/>
              <a:buFont typeface="Wingdings" pitchFamily="2" charset="2"/>
              <a:buChar char="ü"/>
              <a:defRPr/>
            </a:pPr>
            <a:r>
              <a:rPr lang="bg-BG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Удобни транспортни комуникации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None/>
              <a:defRPr/>
            </a:pP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bg-BG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bg-BG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bg-BG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№ 14, 15, 48, 148, 121, 209, 118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None/>
              <a:defRPr/>
            </a:pPr>
            <a:endParaRPr lang="en-US" sz="2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None/>
              <a:defRPr/>
            </a:pP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 </a:t>
            </a:r>
            <a:r>
              <a:rPr lang="bg-BG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№ 82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None/>
              <a:defRPr/>
            </a:pPr>
            <a:endParaRPr lang="bg-BG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None/>
              <a:defRPr/>
            </a:pPr>
            <a:endParaRPr lang="bg-BG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/>
          </a:blip>
          <a:srcRect l="3646" t="25001" r="6374" b="13737"/>
          <a:stretch/>
        </p:blipFill>
        <p:spPr>
          <a:xfrm>
            <a:off x="4446444" y="1571624"/>
            <a:ext cx="3383323" cy="1727654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20273" y="3044853"/>
            <a:ext cx="1956022" cy="2338055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29702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25" y="4365625"/>
            <a:ext cx="324167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3" y="5467350"/>
            <a:ext cx="5048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3" y="6186488"/>
            <a:ext cx="5048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1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1535113"/>
            <a:ext cx="8858250" cy="37798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bg-BG" dirty="0">
                <a:latin typeface="Monotype Corsiva" panose="03010101010201010101" pitchFamily="66" charset="0"/>
              </a:rPr>
              <a:t> </a:t>
            </a:r>
            <a:r>
              <a:rPr lang="bg-BG" sz="2000" b="1" dirty="0">
                <a:latin typeface="Arial" charset="0"/>
              </a:rPr>
              <a:t>Заедно успяваме:</a:t>
            </a:r>
          </a:p>
          <a:p>
            <a:pPr algn="ctr" eaLnBrk="1" hangingPunct="1">
              <a:lnSpc>
                <a:spcPct val="120000"/>
              </a:lnSpc>
              <a:defRPr/>
            </a:pPr>
            <a:r>
              <a:rPr lang="bg-BG" sz="2000" dirty="0">
                <a:latin typeface="Arial" charset="0"/>
              </a:rPr>
              <a:t>Да печелим медали и отличия, да се забавляваме, </a:t>
            </a:r>
            <a:br>
              <a:rPr lang="bg-BG" sz="2000" dirty="0">
                <a:latin typeface="Arial" charset="0"/>
              </a:rPr>
            </a:br>
            <a:r>
              <a:rPr lang="bg-BG" sz="2000" dirty="0">
                <a:latin typeface="Arial" charset="0"/>
              </a:rPr>
              <a:t>да реализираме идеите си</a:t>
            </a:r>
            <a:br>
              <a:rPr lang="bg-BG" sz="2000" dirty="0">
                <a:latin typeface="Arial" charset="0"/>
              </a:rPr>
            </a:br>
            <a:endParaRPr lang="bg-BG" sz="2000" dirty="0">
              <a:latin typeface="Arial" charset="0"/>
            </a:endParaRPr>
          </a:p>
          <a:p>
            <a:pPr marL="342900" indent="-342900" eaLnBrk="1" hangingPunct="1">
              <a:lnSpc>
                <a:spcPct val="120000"/>
              </a:lnSpc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bg-BG" dirty="0">
                <a:latin typeface="Arial" charset="0"/>
              </a:rPr>
              <a:t>Театър на руски език „Синяя птица”</a:t>
            </a:r>
          </a:p>
          <a:p>
            <a:pPr marL="342900" indent="-342900" eaLnBrk="1" hangingPunct="1">
              <a:lnSpc>
                <a:spcPct val="120000"/>
              </a:lnSpc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bg-BG" dirty="0">
                <a:latin typeface="Arial" charset="0"/>
              </a:rPr>
              <a:t>Театър на английски език „Летящата класна стая”</a:t>
            </a:r>
          </a:p>
          <a:p>
            <a:pPr marL="342900" indent="-342900" eaLnBrk="1" hangingPunct="1">
              <a:lnSpc>
                <a:spcPct val="120000"/>
              </a:lnSpc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bg-BG" dirty="0">
                <a:latin typeface="Arial" charset="0"/>
              </a:rPr>
              <a:t>Математически олимпиади и състезания</a:t>
            </a:r>
          </a:p>
          <a:p>
            <a:pPr marL="342900" indent="-342900" eaLnBrk="1" hangingPunct="1">
              <a:lnSpc>
                <a:spcPct val="120000"/>
              </a:lnSpc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en-US" dirty="0">
                <a:latin typeface="Arial" charset="0"/>
              </a:rPr>
              <a:t>IT </a:t>
            </a:r>
            <a:r>
              <a:rPr lang="bg-BG" dirty="0">
                <a:latin typeface="Arial" charset="0"/>
              </a:rPr>
              <a:t>състезания</a:t>
            </a:r>
          </a:p>
          <a:p>
            <a:pPr marL="342900" indent="-342900" eaLnBrk="1" hangingPunct="1">
              <a:lnSpc>
                <a:spcPct val="120000"/>
              </a:lnSpc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bg-BG" dirty="0">
                <a:latin typeface="Arial" charset="0"/>
              </a:rPr>
              <a:t>Езикови олимпиади </a:t>
            </a:r>
          </a:p>
          <a:p>
            <a:pPr marL="342900" indent="-342900" eaLnBrk="1" hangingPunct="1">
              <a:lnSpc>
                <a:spcPct val="120000"/>
              </a:lnSpc>
              <a:buClr>
                <a:schemeClr val="tx1"/>
              </a:buClr>
              <a:buSzPct val="90000"/>
              <a:buFont typeface="Wingdings" panose="05000000000000000000" pitchFamily="2" charset="2"/>
              <a:buChar char="ü"/>
              <a:defRPr/>
            </a:pPr>
            <a:r>
              <a:rPr lang="bg-BG" dirty="0">
                <a:latin typeface="Arial" charset="0"/>
              </a:rPr>
              <a:t>Спортни турнири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bg-BG" dirty="0">
              <a:latin typeface="+mn-lt"/>
            </a:endParaRPr>
          </a:p>
        </p:txBody>
      </p:sp>
      <p:pic>
        <p:nvPicPr>
          <p:cNvPr id="9" name="Picture 2" descr="C:\Users\user\Desktop\DSC01723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565" y="5100536"/>
            <a:ext cx="2520000" cy="167959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7" name="Picture 6" descr="RAD_8765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6080265" y="4716477"/>
            <a:ext cx="2520000" cy="1957563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11" name="Picture 3" descr="C:\Users\Administrator\Desktop\Erasam+\cocacola2013_fin-tur_varn-pobediteli_1 (1).jpg"/>
          <p:cNvPicPr>
            <a:picLocks noChangeAspect="1" noChangeArrowheads="1"/>
          </p:cNvPicPr>
          <p:nvPr/>
        </p:nvPicPr>
        <p:blipFill rotWithShape="1">
          <a:blip r:embed="rId4"/>
          <a:srcRect r="13603"/>
          <a:stretch/>
        </p:blipFill>
        <p:spPr bwMode="auto">
          <a:xfrm>
            <a:off x="6670650" y="2370306"/>
            <a:ext cx="2340000" cy="2031323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13" name="Title 1"/>
          <p:cNvSpPr txBox="1">
            <a:spLocks/>
          </p:cNvSpPr>
          <p:nvPr/>
        </p:nvSpPr>
        <p:spPr bwMode="auto">
          <a:xfrm>
            <a:off x="0" y="142875"/>
            <a:ext cx="9144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bg-BG" altLang="bg-BG" sz="2600" b="1" dirty="0">
                <a:ea typeface="+mj-ea"/>
                <a:cs typeface="Arial" pitchFamily="34" charset="0"/>
              </a:rPr>
              <a:t>Средно училище „Гео Милев“</a:t>
            </a:r>
            <a:r>
              <a:rPr lang="en-US" altLang="bg-BG" sz="2600" b="1" dirty="0">
                <a:ea typeface="+mj-ea"/>
                <a:cs typeface="Arial" pitchFamily="34" charset="0"/>
              </a:rPr>
              <a:t> – </a:t>
            </a:r>
            <a:r>
              <a:rPr lang="bg-BG" altLang="bg-BG" sz="2600" b="1" dirty="0">
                <a:ea typeface="+mj-ea"/>
                <a:cs typeface="Arial" pitchFamily="34" charset="0"/>
              </a:rPr>
              <a:t>Варна</a:t>
            </a:r>
            <a:br>
              <a:rPr lang="bg-BG" altLang="bg-BG" sz="2600" b="1" dirty="0">
                <a:ea typeface="+mj-ea"/>
                <a:cs typeface="Arial" pitchFamily="34" charset="0"/>
              </a:rPr>
            </a:br>
            <a:r>
              <a:rPr lang="bg-BG" altLang="bg-BG" sz="2600" b="1" dirty="0">
                <a:ea typeface="+mj-ea"/>
                <a:cs typeface="Arial" pitchFamily="34" charset="0"/>
              </a:rPr>
              <a:t>Училище с европейска визия, </a:t>
            </a:r>
            <a:br>
              <a:rPr lang="bg-BG" altLang="bg-BG" sz="2600" b="1" dirty="0">
                <a:ea typeface="+mj-ea"/>
                <a:cs typeface="Arial" pitchFamily="34" charset="0"/>
              </a:rPr>
            </a:br>
            <a:r>
              <a:rPr lang="bg-BG" altLang="bg-BG" sz="2600" b="1" dirty="0">
                <a:ea typeface="+mj-ea"/>
                <a:cs typeface="Arial" pitchFamily="34" charset="0"/>
              </a:rPr>
              <a:t>традиции и перспектива в чуждоезиковото обучение</a:t>
            </a:r>
            <a:r>
              <a:rPr lang="bg-BG" altLang="bg-BG" sz="2700" b="1" dirty="0">
                <a:ea typeface="+mj-ea"/>
                <a:cs typeface="Arial" pitchFamily="34" charset="0"/>
              </a:rPr>
              <a:t/>
            </a:r>
            <a:br>
              <a:rPr lang="bg-BG" altLang="bg-BG" sz="2700" b="1" dirty="0">
                <a:ea typeface="+mj-ea"/>
                <a:cs typeface="Arial" pitchFamily="34" charset="0"/>
              </a:rPr>
            </a:br>
            <a:endParaRPr lang="bg-BG" altLang="bg-BG" sz="2700" b="1" dirty="0">
              <a:ea typeface="+mj-ea"/>
              <a:cs typeface="Arial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21525" y="4108762"/>
            <a:ext cx="2520000" cy="1983547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/>
          </a:blip>
          <a:stretch>
            <a:fillRect/>
          </a:stretch>
        </p:blipFill>
        <p:spPr bwMode="auto">
          <a:xfrm>
            <a:off x="611560" y="836712"/>
            <a:ext cx="6235113" cy="4076983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  <p:sp>
        <p:nvSpPr>
          <p:cNvPr id="5" name="Текстово поле 4"/>
          <p:cNvSpPr txBox="1"/>
          <p:nvPr/>
        </p:nvSpPr>
        <p:spPr>
          <a:xfrm>
            <a:off x="2843213" y="5300663"/>
            <a:ext cx="657225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bg-BG" sz="6000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Vani" panose="020B0502040204020203" pitchFamily="34" charset="0"/>
              </a:rPr>
              <a:t>Очакваме</a:t>
            </a:r>
            <a:r>
              <a:rPr lang="bg-BG" sz="6000" spc="3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Vani" panose="020B0502040204020203" pitchFamily="34" charset="0"/>
              </a:rPr>
              <a:t> </a:t>
            </a:r>
            <a:r>
              <a:rPr lang="bg-BG" sz="6000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Vani" panose="020B0502040204020203" pitchFamily="34" charset="0"/>
              </a:rPr>
              <a:t>ви!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Custom 5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FF0000"/>
      </a:accent1>
      <a:accent2>
        <a:srgbClr val="990000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8C59B386-999D-4CB6-B907-9F3997C027C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708</TotalTime>
  <Words>495</Words>
  <Application>Microsoft Office PowerPoint</Application>
  <PresentationFormat>On-screen Show (4:3)</PresentationFormat>
  <Paragraphs>107</Paragraphs>
  <Slides>27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Facet</vt:lpstr>
      <vt:lpstr>СРЕДНО УЧИЛИЩЕ ГЕО МИЛЕВ - ВАРНА</vt:lpstr>
      <vt:lpstr>PowerPoint Presentation</vt:lpstr>
      <vt:lpstr>PowerPoint Presentation</vt:lpstr>
      <vt:lpstr>PowerPoint Presentation</vt:lpstr>
      <vt:lpstr>PowerPoint Presentation</vt:lpstr>
      <vt:lpstr>Училището предлага обучение по английски, руски и немски език,  от I до XII клас. </vt:lpstr>
      <vt:lpstr>От I до XII клас  се изучават информационни технологии в четири компютърни кабинета. </vt:lpstr>
      <vt:lpstr>Посрещането на първокласниците и изпращането на зрелостниците е празник в училище!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7 години СУ “Гео Милев” е част от Национална мрежа на училища за изкуство и културен диалог по пътя на коприната "Икуо Хираяма".</vt:lpstr>
      <vt:lpstr>PowerPoint Presentation</vt:lpstr>
      <vt:lpstr>PowerPoint Presentation</vt:lpstr>
      <vt:lpstr>PowerPoint Presentation</vt:lpstr>
      <vt:lpstr>PowerPoint Presentation</vt:lpstr>
      <vt:lpstr>Спортът заема важна част от извънкласни дейности на учениците.</vt:lpstr>
      <vt:lpstr>PowerPoint Presentation</vt:lpstr>
      <vt:lpstr>PowerPoint Presentation</vt:lpstr>
      <vt:lpstr>При нас ще намерите:</vt:lpstr>
      <vt:lpstr>PowerPoint Presentation</vt:lpstr>
      <vt:lpstr>Средно училище „Гео Милев“ – Варна Училище с европейска визия,  традиции и перспектива в чуждоезиковото обучение </vt:lpstr>
      <vt:lpstr>Средно училище „Гео Милев“ – Варна Училище с европейска визия,  традиции и перспектива в чуждоезиковото обучение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СОУ „Гео Милев“ – Варна Училище с традиции в чуждоезиковото обучение</dc:title>
  <dc:creator>Administrator</dc:creator>
  <cp:lastModifiedBy>User</cp:lastModifiedBy>
  <cp:revision>85</cp:revision>
  <dcterms:created xsi:type="dcterms:W3CDTF">2015-04-06T07:04:14Z</dcterms:created>
  <dcterms:modified xsi:type="dcterms:W3CDTF">2018-05-08T13:01:19Z</dcterms:modified>
</cp:coreProperties>
</file>