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ен стил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>
        <p:scale>
          <a:sx n="112" d="100"/>
          <a:sy n="112" d="100"/>
        </p:scale>
        <p:origin x="-78" y="-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6198795" y="-21511"/>
            <a:ext cx="46736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311154" y="2708476"/>
            <a:ext cx="4417807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311154" y="4421081"/>
            <a:ext cx="4413071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18325" y="1516829"/>
            <a:ext cx="28448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50" name="Rectangle 49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071360" y="5719967"/>
            <a:ext cx="3775456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198795" y="5719967"/>
            <a:ext cx="858221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9" name="Rectangle 88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194" y="2900830"/>
            <a:ext cx="8849957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8194" y="4267201"/>
            <a:ext cx="8849956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89888" y="2313432"/>
            <a:ext cx="4559808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6193536" y="2313431"/>
            <a:ext cx="4559808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2815" y="2316009"/>
            <a:ext cx="407619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8961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82450" y="2316010"/>
            <a:ext cx="407428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536" y="2974695"/>
            <a:ext cx="4559808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8" name="Rectangle 57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7859" y="856527"/>
            <a:ext cx="4120587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9777" y="2657435"/>
            <a:ext cx="4406096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5456" y="4136994"/>
            <a:ext cx="4398379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509872" y="0"/>
            <a:ext cx="13243109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6081656" y="-21511"/>
            <a:ext cx="4905488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1207429" y="601884"/>
            <a:ext cx="4749676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6201185" y="6088284"/>
            <a:ext cx="46736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2565" y="2660904"/>
            <a:ext cx="4401312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0278" y="693795"/>
            <a:ext cx="4479497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12841" y="4133089"/>
            <a:ext cx="4400764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88597" y="5724836"/>
            <a:ext cx="4658219" cy="365125"/>
          </a:xfrm>
        </p:spPr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1030147"/>
            <a:ext cx="1979271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4395" y="1030147"/>
            <a:ext cx="7231605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406400" y="0"/>
            <a:ext cx="13243109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609600" y="333488"/>
            <a:ext cx="109728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6081656" y="-21511"/>
            <a:ext cx="4905488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6198795" y="-21510"/>
            <a:ext cx="46736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91320" y="1027664"/>
            <a:ext cx="9366325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1323" y="2323652"/>
            <a:ext cx="9036423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96517" y="224493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188597" y="5852161"/>
            <a:ext cx="46695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98795" y="224492"/>
            <a:ext cx="17762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3459">
        <p:split orient="vert"/>
      </p:transition>
    </mc:Choice>
    <mc:Fallback xmlns="">
      <p:transition spd="slow" advTm="33459">
        <p:split orient="vert"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wav"/><Relationship Id="rId1" Type="http://schemas.openxmlformats.org/officeDocument/2006/relationships/audio" Target="NULL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olidDmnd">
          <a:fgClr>
            <a:schemeClr val="accent1">
              <a:lumMod val="40000"/>
              <a:lumOff val="60000"/>
            </a:schemeClr>
          </a:fgClr>
          <a:bgClr>
            <a:schemeClr val="tx1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>
            <a:extLst>
              <a:ext uri="{FF2B5EF4-FFF2-40B4-BE49-F238E27FC236}">
                <a16:creationId xmlns="" xmlns:a16="http://schemas.microsoft.com/office/drawing/2014/main" id="{42F69FAE-687F-4863-9470-CA2D9F2193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1179" y="2954865"/>
            <a:ext cx="4186442" cy="1912815"/>
          </a:xfrm>
          <a:solidFill>
            <a:schemeClr val="tx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ru-RU" sz="3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11 Май </a:t>
            </a:r>
            <a:r>
              <a:rPr lang="ru-RU" sz="3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Ден на първоучителите – Светите братя Кирил и Методий”</a:t>
            </a:r>
            <a:endParaRPr lang="bg-BG" sz="3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лавие 2">
            <a:extLst>
              <a:ext uri="{FF2B5EF4-FFF2-40B4-BE49-F238E27FC236}">
                <a16:creationId xmlns="" xmlns:a16="http://schemas.microsoft.com/office/drawing/2014/main" id="{02DEB945-1530-42DE-8DA5-8798B7E738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7843" y="5559107"/>
            <a:ext cx="4073114" cy="357375"/>
          </a:xfr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bg-BG" sz="2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Изготвила: Никол Панева 6д клас</a:t>
            </a:r>
            <a:endParaRPr lang="bg-BG" sz="2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8096739" y="703385"/>
            <a:ext cx="875323" cy="750277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5" name="Flowchart: Decision 4"/>
          <p:cNvSpPr/>
          <p:nvPr/>
        </p:nvSpPr>
        <p:spPr>
          <a:xfrm>
            <a:off x="6549292" y="742462"/>
            <a:ext cx="1305170" cy="711200"/>
          </a:xfrm>
          <a:prstGeom prst="flowChartDecisio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9521" y="735318"/>
            <a:ext cx="1322387" cy="725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7" y="860995"/>
            <a:ext cx="3629025" cy="4876800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4" name="Recorded Sound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33.6775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28401" y="58647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92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92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 animBg="1"/>
      <p:bldP spid="3" grpId="0" uiExpand="1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187" y="855133"/>
            <a:ext cx="10572080" cy="575734"/>
          </a:xfr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bg-BG" sz="3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1. 11май – ден за почит на светите братя Кирил и Методий</a:t>
            </a:r>
            <a:endParaRPr lang="bg-BG" sz="3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391324" y="1761068"/>
            <a:ext cx="5085676" cy="4521200"/>
          </a:xfrm>
          <a:noFill/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dirty="0" smtClean="0">
                <a:solidFill>
                  <a:schemeClr val="accent2"/>
                </a:solidFill>
              </a:rPr>
              <a:t>  </a:t>
            </a: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Светският </a:t>
            </a:r>
            <a:r>
              <a:rPr lang="ru-RU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празник за </a:t>
            </a: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Св.Св.Кирил </a:t>
            </a:r>
            <a:r>
              <a:rPr lang="ru-RU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бележи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началото си през Възраждането и се свързва с училищните тържества, които са били организирани на 11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май. От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1863 г., 11 май се установява като църковен празник на светите равноапостоли Кирил и Методий. След Освобождението 11 май става общоучилищен празник на славянските първоучители. </a:t>
            </a:r>
            <a:endParaRPr lang="bg-B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533" y="1824567"/>
            <a:ext cx="3403600" cy="4254500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Nikol Paneva - favourite_chair (1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811934" y="55456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036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0920" y="863600"/>
            <a:ext cx="5424346" cy="575734"/>
          </a:xfr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bg-BG" sz="3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bg-BG" sz="3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. Братята Кирил и Методий</a:t>
            </a:r>
            <a:endParaRPr lang="bg-BG" sz="3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40990" y="1507066"/>
            <a:ext cx="6609677" cy="4969933"/>
          </a:xfrm>
          <a:noFill/>
        </p:spPr>
        <p:txBody>
          <a:bodyPr>
            <a:noAutofit/>
          </a:bodyPr>
          <a:lstStyle/>
          <a:p>
            <a:pPr marL="68580" indent="0">
              <a:buNone/>
            </a:pPr>
            <a:r>
              <a:rPr lang="ru-RU" sz="2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Двамата братя са израснали в семейството на византийския военачалник Леон и съпругата му Мария. Te са част от аристокрацията на Византия, но и двамата говорят славянски език. Малкият брат на 15 години отива да учи в Магнаурската школа на императорския дворец, където по-късно става преподавател и печели прозвището „Философ“. Според някои източници Методий първи се оттегля в манастир. Около 855 година двамата братя започват своята работа по изготвянето на славянската писменост.</a:t>
            </a:r>
            <a:endParaRPr lang="bg-B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4534" y="1769533"/>
            <a:ext cx="3753631" cy="4043967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437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4253" y="821267"/>
            <a:ext cx="7710347" cy="575734"/>
          </a:xfr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bg-BG" sz="3000" b="1" i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bg-BG" sz="3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. Славянската азбука и нейните създатели</a:t>
            </a:r>
            <a:endParaRPr lang="bg-BG" sz="3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781723" y="1896535"/>
            <a:ext cx="4797810" cy="4690532"/>
          </a:xfrm>
          <a:noFill/>
        </p:spPr>
        <p:txBody>
          <a:bodyPr>
            <a:normAutofit/>
          </a:bodyPr>
          <a:lstStyle/>
          <a:p>
            <a:pPr marL="6858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Братята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Кирил и Методий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създатели и разпространители на първата славянска азбука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глаголицата, която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служи за писменост на езика староцърковен славянски.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глаголицата се слага началото на голямото просветителско и книжовно дело на Кирил 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Методий.</a:t>
            </a:r>
          </a:p>
          <a:p>
            <a:pPr marL="68580" indent="0">
              <a:buNone/>
            </a:pP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818" y="2311399"/>
            <a:ext cx="5122442" cy="2877607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520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21253" y="939799"/>
            <a:ext cx="4738547" cy="601133"/>
          </a:xfr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bg-BG" sz="3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4. Свети Седмочисленици</a:t>
            </a:r>
            <a:endParaRPr lang="bg-BG" sz="3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40989" y="1788552"/>
            <a:ext cx="5415878" cy="4756182"/>
          </a:xfrm>
          <a:noFill/>
        </p:spPr>
        <p:txBody>
          <a:bodyPr>
            <a:normAutofit fontScale="92500"/>
          </a:bodyPr>
          <a:lstStyle/>
          <a:p>
            <a:pPr marL="68580" indent="0">
              <a:buNone/>
            </a:pP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Славянските </a:t>
            </a:r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първоучители - братята Кирил и Методий, са канонизирани като светци от Българската православна църква в края на 19 век, за превода и популяризирането на Библията на старославянски език и за разпространяване на християнството сред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славяните. Православната </a:t>
            </a:r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църква ги почита и като едни от </a:t>
            </a:r>
            <a:r>
              <a:rPr lang="ru-RU" sz="26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светите Седмочисленици, </a:t>
            </a:r>
            <a:r>
              <a:rPr lang="ru-RU" sz="2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заедно с техните ученици и последователи Климент, Наум, Ангеларий, Горазд и Сава. </a:t>
            </a:r>
          </a:p>
          <a:p>
            <a:pPr marL="68580" indent="0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dirty="0" smtClean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endParaRPr lang="bg-B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383" y="2360021"/>
            <a:ext cx="4290484" cy="2819461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97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7801" y="795867"/>
            <a:ext cx="6129866" cy="575734"/>
          </a:xfr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bg-BG" sz="3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5. Църковният празник 11-ти май</a:t>
            </a:r>
            <a:endParaRPr lang="bg-BG" sz="30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475990" y="1600202"/>
            <a:ext cx="4797810" cy="4690532"/>
          </a:xfrm>
          <a:noFill/>
        </p:spPr>
        <p:txBody>
          <a:bodyPr>
            <a:normAutofit/>
          </a:bodyPr>
          <a:lstStyle/>
          <a:p>
            <a:pPr marL="68580" indent="0">
              <a:buNone/>
            </a:pPr>
            <a:endParaRPr lang="ru-RU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Днес </a:t>
            </a:r>
            <a:r>
              <a:rPr lang="ru-RU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май се чества като църковен празник на двамата свети братя, докато 24 май се утвърждава като празник на българската просвета и на славянската култура</a:t>
            </a: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На </a:t>
            </a:r>
            <a:r>
              <a:rPr lang="ru-RU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май имен ден празнуват: Кирил, Кирилка, Киро, Кирчо, Методи, Методий и техните производни.</a:t>
            </a:r>
          </a:p>
          <a:p>
            <a:pPr marL="68580" indent="0">
              <a:buNone/>
            </a:pPr>
            <a:endParaRPr lang="bg-BG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7" r="23519"/>
          <a:stretch/>
        </p:blipFill>
        <p:spPr bwMode="auto">
          <a:xfrm>
            <a:off x="6883401" y="1744132"/>
            <a:ext cx="3055588" cy="4395257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38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1202267"/>
            <a:ext cx="7052733" cy="728134"/>
          </a:xfrm>
          <a:solidFill>
            <a:schemeClr val="tx1">
              <a:lumMod val="40000"/>
              <a:lumOff val="6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bg-BG" sz="44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bg-BG" sz="44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1744" y="2436725"/>
            <a:ext cx="5241923" cy="3491528"/>
          </a:xfrm>
          <a:prstGeom prst="rect">
            <a:avLst/>
          </a:prstGeom>
          <a:ln w="228600" cap="sq" cmpd="thickThin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4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Custom 7">
      <a:dk1>
        <a:srgbClr val="F4B29B"/>
      </a:dk1>
      <a:lt1>
        <a:srgbClr val="E9E5DC"/>
      </a:lt1>
      <a:dk2>
        <a:srgbClr val="E9E5DC"/>
      </a:dk2>
      <a:lt2>
        <a:srgbClr val="F8D0C3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656</TotalTime>
  <Words>358</Words>
  <Application>Microsoft Office PowerPoint</Application>
  <PresentationFormat>Custom</PresentationFormat>
  <Paragraphs>18</Paragraphs>
  <Slides>7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Austin</vt:lpstr>
      <vt:lpstr>„11 Май - Ден на първоучителите – Светите братя Кирил и Методий”</vt:lpstr>
      <vt:lpstr>1. 11май – ден за почит на светите братя Кирил и Методий</vt:lpstr>
      <vt:lpstr>2. Братята Кирил и Методий</vt:lpstr>
      <vt:lpstr>3. Славянската азбука и нейните създатели</vt:lpstr>
      <vt:lpstr>4. Свети Седмочисленици</vt:lpstr>
      <vt:lpstr>5. Църковният празник 11-ти май</vt:lpstr>
      <vt:lpstr>Благодаря за вниманието!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Приложение на пропорциите - упражнение</dc:title>
  <dc:creator>Niki</dc:creator>
  <cp:lastModifiedBy>Miglena Paneva</cp:lastModifiedBy>
  <cp:revision>49</cp:revision>
  <dcterms:created xsi:type="dcterms:W3CDTF">2020-05-04T10:08:11Z</dcterms:created>
  <dcterms:modified xsi:type="dcterms:W3CDTF">2020-05-06T08:22:58Z</dcterms:modified>
</cp:coreProperties>
</file>