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wdp" ContentType="image/vnd.ms-photo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comments/comment1.xml" ContentType="application/vnd.openxmlformats-officedocument.presentationml.comment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5" r:id="rId1"/>
  </p:sldMasterIdLst>
  <p:notesMasterIdLst>
    <p:notesMasterId r:id="rId14"/>
  </p:notesMasterIdLst>
  <p:sldIdLst>
    <p:sldId id="260" r:id="rId2"/>
    <p:sldId id="293" r:id="rId3"/>
    <p:sldId id="306" r:id="rId4"/>
    <p:sldId id="307" r:id="rId5"/>
    <p:sldId id="303" r:id="rId6"/>
    <p:sldId id="305" r:id="rId7"/>
    <p:sldId id="289" r:id="rId8"/>
    <p:sldId id="294" r:id="rId9"/>
    <p:sldId id="313" r:id="rId10"/>
    <p:sldId id="311" r:id="rId11"/>
    <p:sldId id="314" r:id="rId12"/>
    <p:sldId id="316" r:id="rId13"/>
  </p:sldIdLst>
  <p:sldSz cx="9144000" cy="6858000" type="screen4x3"/>
  <p:notesSz cx="6858000" cy="9144000"/>
  <p:defaultTextStyle>
    <a:defPPr>
      <a:defRPr lang="bg-BG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Dora" initials="D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9F3128"/>
    <a:srgbClr val="CCCC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562" autoAdjust="0"/>
    <p:restoredTop sz="94660"/>
  </p:normalViewPr>
  <p:slideViewPr>
    <p:cSldViewPr>
      <p:cViewPr varScale="1">
        <p:scale>
          <a:sx n="99" d="100"/>
          <a:sy n="99" d="100"/>
        </p:scale>
        <p:origin x="-20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9-07-08T16:33:17.449" idx="1">
    <p:pos x="3159" y="1152"/>
    <p:text>iles</p:tex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1E0B4F83-091C-4A90-862E-E65090958CFD}" type="datetimeFigureOut">
              <a:rPr lang="bg-BG"/>
              <a:pPr>
                <a:defRPr/>
              </a:pPr>
              <a:t>9.7.2019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bg-BG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bg-BG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DF6BFCA0-AA06-4A58-AF36-C7A88E322949}" type="slidenum">
              <a:rPr lang="bg-BG" altLang="bg-BG"/>
              <a:pPr/>
              <a:t>‹#›</a:t>
            </a:fld>
            <a:endParaRPr lang="bg-BG" altLang="bg-BG"/>
          </a:p>
        </p:txBody>
      </p:sp>
    </p:spTree>
    <p:extLst>
      <p:ext uri="{BB962C8B-B14F-4D97-AF65-F5344CB8AC3E}">
        <p14:creationId xmlns:p14="http://schemas.microsoft.com/office/powerpoint/2010/main" xmlns="" val="420693644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6BFCA0-AA06-4A58-AF36-C7A88E322949}" type="slidenum">
              <a:rPr lang="bg-BG" altLang="bg-BG" smtClean="0"/>
              <a:pPr/>
              <a:t>1</a:t>
            </a:fld>
            <a:endParaRPr lang="bg-BG" altLang="bg-BG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7"/>
          <p:cNvGrpSpPr>
            <a:grpSpLocks/>
          </p:cNvGrpSpPr>
          <p:nvPr/>
        </p:nvGrpSpPr>
        <p:grpSpPr bwMode="auto">
          <a:xfrm>
            <a:off x="-7938" y="-7938"/>
            <a:ext cx="9169401" cy="6873876"/>
            <a:chOff x="-8466" y="-8468"/>
            <a:chExt cx="9169804" cy="6874935"/>
          </a:xfrm>
        </p:grpSpPr>
        <p:cxnSp>
          <p:nvCxnSpPr>
            <p:cNvPr id="5" name="Straight Connector 4"/>
            <p:cNvCxnSpPr/>
            <p:nvPr/>
          </p:nvCxnSpPr>
          <p:spPr>
            <a:xfrm flipV="1">
              <a:off x="5130498" y="4175239"/>
              <a:ext cx="4022902" cy="2683288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7041932" y="-529"/>
              <a:ext cx="1219254" cy="685905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Freeform 6"/>
            <p:cNvSpPr/>
            <p:nvPr/>
          </p:nvSpPr>
          <p:spPr>
            <a:xfrm>
              <a:off x="6891113" y="-529"/>
              <a:ext cx="2270225" cy="686699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7"/>
            <p:cNvSpPr/>
            <p:nvPr/>
          </p:nvSpPr>
          <p:spPr>
            <a:xfrm>
              <a:off x="7205452" y="-8468"/>
              <a:ext cx="1947948" cy="6866996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8"/>
            <p:cNvSpPr/>
            <p:nvPr/>
          </p:nvSpPr>
          <p:spPr>
            <a:xfrm>
              <a:off x="6638689" y="3919613"/>
              <a:ext cx="2513123" cy="2938915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9"/>
            <p:cNvSpPr/>
            <p:nvPr/>
          </p:nvSpPr>
          <p:spPr>
            <a:xfrm>
              <a:off x="7010180" y="-8468"/>
              <a:ext cx="2143219" cy="6866996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8296112" y="-8468"/>
              <a:ext cx="857288" cy="6866996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8077027" y="-8468"/>
              <a:ext cx="1066847" cy="6866996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8059565" y="4894488"/>
              <a:ext cx="1095423" cy="1964040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-8466" y="-8468"/>
              <a:ext cx="863639" cy="5698416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lumMod val="75000"/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37B77A-65A7-4FE2-8834-838BF2480292}" type="datetimeFigureOut">
              <a:rPr lang="bg-BG"/>
              <a:pPr>
                <a:defRPr/>
              </a:pPr>
              <a:t>9.7.2019 г.</a:t>
            </a:fld>
            <a:endParaRPr lang="bg-BG"/>
          </a:p>
        </p:txBody>
      </p:sp>
      <p:sp>
        <p:nvSpPr>
          <p:cNvPr id="1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4E8E41-F919-45D8-9791-8B6704B87470}" type="slidenum">
              <a:rPr lang="bg-BG" altLang="bg-BG"/>
              <a:pPr/>
              <a:t>‹#›</a:t>
            </a:fld>
            <a:endParaRPr lang="bg-BG" altLang="bg-BG"/>
          </a:p>
        </p:txBody>
      </p:sp>
    </p:spTree>
    <p:extLst>
      <p:ext uri="{BB962C8B-B14F-4D97-AF65-F5344CB8AC3E}">
        <p14:creationId xmlns:p14="http://schemas.microsoft.com/office/powerpoint/2010/main" xmlns="" val="1560461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10941">
        <p:fade/>
      </p:transition>
    </mc:Choice>
    <mc:Fallback>
      <p:transition spd="med" advTm="10941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F8889F-4906-4B1A-8750-1F1C8A863277}" type="datetimeFigureOut">
              <a:rPr lang="bg-BG"/>
              <a:pPr>
                <a:defRPr/>
              </a:pPr>
              <a:t>9.7.2019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77A817-00CE-4274-A113-E172F8E6DCA5}" type="slidenum">
              <a:rPr lang="bg-BG" altLang="bg-BG"/>
              <a:pPr/>
              <a:t>‹#›</a:t>
            </a:fld>
            <a:endParaRPr lang="bg-BG" altLang="bg-BG"/>
          </a:p>
        </p:txBody>
      </p:sp>
    </p:spTree>
    <p:extLst>
      <p:ext uri="{BB962C8B-B14F-4D97-AF65-F5344CB8AC3E}">
        <p14:creationId xmlns:p14="http://schemas.microsoft.com/office/powerpoint/2010/main" xmlns="" val="42395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10941">
        <p:fade/>
      </p:transition>
    </mc:Choice>
    <mc:Fallback>
      <p:transition spd="med" advTm="10941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/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0E0377-2ABF-48E8-9367-5A9795517E4B}" type="datetimeFigureOut">
              <a:rPr lang="bg-BG"/>
              <a:pPr>
                <a:defRPr/>
              </a:pPr>
              <a:t>9.7.2019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6B6E1D-3DC8-4CF0-83E8-51383EB31AD1}" type="slidenum">
              <a:rPr lang="bg-BG" altLang="bg-BG"/>
              <a:pPr/>
              <a:t>‹#›</a:t>
            </a:fld>
            <a:endParaRPr lang="bg-BG" altLang="bg-BG"/>
          </a:p>
        </p:txBody>
      </p:sp>
    </p:spTree>
    <p:extLst>
      <p:ext uri="{BB962C8B-B14F-4D97-AF65-F5344CB8AC3E}">
        <p14:creationId xmlns:p14="http://schemas.microsoft.com/office/powerpoint/2010/main" xmlns="" val="277985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10941">
        <p:fade/>
      </p:transition>
    </mc:Choice>
    <mc:Fallback>
      <p:transition spd="med" advTm="10941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3C9323-2552-4B22-BAA3-33638CA844BD}" type="datetimeFigureOut">
              <a:rPr lang="bg-BG"/>
              <a:pPr>
                <a:defRPr/>
              </a:pPr>
              <a:t>9.7.2019 г.</a:t>
            </a:fld>
            <a:endParaRPr lang="bg-BG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AFAA3E-2C60-48DD-A6BC-F17E0A77894B}" type="slidenum">
              <a:rPr lang="bg-BG" altLang="bg-BG"/>
              <a:pPr/>
              <a:t>‹#›</a:t>
            </a:fld>
            <a:endParaRPr lang="bg-BG" altLang="bg-BG"/>
          </a:p>
        </p:txBody>
      </p:sp>
    </p:spTree>
    <p:extLst>
      <p:ext uri="{BB962C8B-B14F-4D97-AF65-F5344CB8AC3E}">
        <p14:creationId xmlns:p14="http://schemas.microsoft.com/office/powerpoint/2010/main" xmlns="" val="2705267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10941">
        <p:fade/>
      </p:transition>
    </mc:Choice>
    <mc:Fallback>
      <p:transition spd="med" advTm="10941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0785DC-197E-4B00-B4A6-9AD2D4A98995}" type="datetimeFigureOut">
              <a:rPr lang="bg-BG"/>
              <a:pPr>
                <a:defRPr/>
              </a:pPr>
              <a:t>9.7.2019 г.</a:t>
            </a:fld>
            <a:endParaRPr lang="bg-BG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8E7E45-AE79-4B34-8146-EAEEDDBC7637}" type="slidenum">
              <a:rPr lang="bg-BG" altLang="bg-BG"/>
              <a:pPr/>
              <a:t>‹#›</a:t>
            </a:fld>
            <a:endParaRPr lang="bg-BG" altLang="bg-BG"/>
          </a:p>
        </p:txBody>
      </p:sp>
    </p:spTree>
    <p:extLst>
      <p:ext uri="{BB962C8B-B14F-4D97-AF65-F5344CB8AC3E}">
        <p14:creationId xmlns:p14="http://schemas.microsoft.com/office/powerpoint/2010/main" xmlns="" val="3764599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10941">
        <p:fade/>
      </p:transition>
    </mc:Choice>
    <mc:Fallback>
      <p:transition spd="med" advTm="10941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40E8BA-8DED-4611-9DE7-8D08D2ED5156}" type="datetimeFigureOut">
              <a:rPr lang="bg-BG"/>
              <a:pPr>
                <a:defRPr/>
              </a:pPr>
              <a:t>9.7.2019 г.</a:t>
            </a:fld>
            <a:endParaRPr lang="bg-BG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015517-31DF-4711-8206-833EDB0E0406}" type="slidenum">
              <a:rPr lang="bg-BG" altLang="bg-BG"/>
              <a:pPr/>
              <a:t>‹#›</a:t>
            </a:fld>
            <a:endParaRPr lang="bg-BG" altLang="bg-BG"/>
          </a:p>
        </p:txBody>
      </p:sp>
    </p:spTree>
    <p:extLst>
      <p:ext uri="{BB962C8B-B14F-4D97-AF65-F5344CB8AC3E}">
        <p14:creationId xmlns:p14="http://schemas.microsoft.com/office/powerpoint/2010/main" xmlns="" val="1419174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10941">
        <p:fade/>
      </p:transition>
    </mc:Choice>
    <mc:Fallback>
      <p:transition spd="med" advTm="10941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3CB2EE-5D7E-4B54-A1B6-9A3BB4B48D9E}" type="datetimeFigureOut">
              <a:rPr lang="bg-BG"/>
              <a:pPr>
                <a:defRPr/>
              </a:pPr>
              <a:t>9.7.2019 г.</a:t>
            </a:fld>
            <a:endParaRPr lang="bg-BG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723858-7DE9-4B9E-B8BD-852721BCD434}" type="slidenum">
              <a:rPr lang="bg-BG" altLang="bg-BG"/>
              <a:pPr/>
              <a:t>‹#›</a:t>
            </a:fld>
            <a:endParaRPr lang="bg-BG" altLang="bg-BG"/>
          </a:p>
        </p:txBody>
      </p:sp>
    </p:spTree>
    <p:extLst>
      <p:ext uri="{BB962C8B-B14F-4D97-AF65-F5344CB8AC3E}">
        <p14:creationId xmlns:p14="http://schemas.microsoft.com/office/powerpoint/2010/main" xmlns="" val="2169049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10941">
        <p:fade/>
      </p:transition>
    </mc:Choice>
    <mc:Fallback>
      <p:transition spd="med" advTm="10941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DCBBAA-586B-4CAD-AFCC-C440B1052581}" type="datetimeFigureOut">
              <a:rPr lang="bg-BG"/>
              <a:pPr>
                <a:defRPr/>
              </a:pPr>
              <a:t>9.7.2019 г.</a:t>
            </a:fld>
            <a:endParaRPr lang="bg-BG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952DD7-03B8-40EA-9C06-32B2C7420CD6}" type="slidenum">
              <a:rPr lang="bg-BG" altLang="bg-BG"/>
              <a:pPr/>
              <a:t>‹#›</a:t>
            </a:fld>
            <a:endParaRPr lang="bg-BG" altLang="bg-BG"/>
          </a:p>
        </p:txBody>
      </p:sp>
    </p:spTree>
    <p:extLst>
      <p:ext uri="{BB962C8B-B14F-4D97-AF65-F5344CB8AC3E}">
        <p14:creationId xmlns:p14="http://schemas.microsoft.com/office/powerpoint/2010/main" xmlns="" val="2450031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10941">
        <p:fade/>
      </p:transition>
    </mc:Choice>
    <mc:Fallback>
      <p:transition spd="med" advTm="10941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38A0A5-80BD-4199-A4EC-3B5976BC60D1}" type="datetimeFigureOut">
              <a:rPr lang="bg-BG"/>
              <a:pPr>
                <a:defRPr/>
              </a:pPr>
              <a:t>9.7.2019 г.</a:t>
            </a:fld>
            <a:endParaRPr lang="bg-BG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E3FD2C-C8D0-446F-B99B-6DBB8E0B2314}" type="slidenum">
              <a:rPr lang="bg-BG" altLang="bg-BG"/>
              <a:pPr/>
              <a:t>‹#›</a:t>
            </a:fld>
            <a:endParaRPr lang="bg-BG" altLang="bg-BG"/>
          </a:p>
        </p:txBody>
      </p:sp>
    </p:spTree>
    <p:extLst>
      <p:ext uri="{BB962C8B-B14F-4D97-AF65-F5344CB8AC3E}">
        <p14:creationId xmlns:p14="http://schemas.microsoft.com/office/powerpoint/2010/main" xmlns="" val="4064661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10941">
        <p:fade/>
      </p:transition>
    </mc:Choice>
    <mc:Fallback>
      <p:transition spd="med" advTm="10941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BEC935-4CA4-4DA6-9834-C8A30264B764}" type="datetimeFigureOut">
              <a:rPr lang="bg-BG"/>
              <a:pPr>
                <a:defRPr/>
              </a:pPr>
              <a:t>9.7.2019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F3A656-EF13-4EDE-B8C8-B18E57EA3ABC}" type="slidenum">
              <a:rPr lang="bg-BG" altLang="bg-BG"/>
              <a:pPr/>
              <a:t>‹#›</a:t>
            </a:fld>
            <a:endParaRPr lang="bg-BG" altLang="bg-BG"/>
          </a:p>
        </p:txBody>
      </p:sp>
    </p:spTree>
    <p:extLst>
      <p:ext uri="{BB962C8B-B14F-4D97-AF65-F5344CB8AC3E}">
        <p14:creationId xmlns:p14="http://schemas.microsoft.com/office/powerpoint/2010/main" xmlns="" val="193089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10941">
        <p:fade/>
      </p:transition>
    </mc:Choice>
    <mc:Fallback>
      <p:transition spd="med" advTm="10941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482600" y="790575"/>
            <a:ext cx="457200" cy="584200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sz="8000" smtClean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6748463" y="2886075"/>
            <a:ext cx="457200" cy="585788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sz="8000" smtClean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BD5694-63DB-423E-A194-060B689F5DD9}" type="datetimeFigureOut">
              <a:rPr lang="bg-BG"/>
              <a:pPr>
                <a:defRPr/>
              </a:pPr>
              <a:t>9.7.2019 г.</a:t>
            </a:fld>
            <a:endParaRPr lang="bg-BG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6E7EB076-1557-40D5-BCB1-4F120E503B08}" type="slidenum">
              <a:rPr lang="bg-BG" altLang="bg-BG"/>
              <a:pPr/>
              <a:t>‹#›</a:t>
            </a:fld>
            <a:endParaRPr lang="bg-BG" altLang="bg-BG"/>
          </a:p>
        </p:txBody>
      </p:sp>
    </p:spTree>
    <p:extLst>
      <p:ext uri="{BB962C8B-B14F-4D97-AF65-F5344CB8AC3E}">
        <p14:creationId xmlns:p14="http://schemas.microsoft.com/office/powerpoint/2010/main" xmlns="" val="2863065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10941">
        <p:fade/>
      </p:transition>
    </mc:Choice>
    <mc:Fallback>
      <p:transition spd="med" advTm="10941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431B65-308E-400F-B67A-E8297B149AC8}" type="datetimeFigureOut">
              <a:rPr lang="bg-BG"/>
              <a:pPr>
                <a:defRPr/>
              </a:pPr>
              <a:t>9.7.2019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610D44-314F-43D8-AD6B-CB542A1977F9}" type="slidenum">
              <a:rPr lang="bg-BG" altLang="bg-BG"/>
              <a:pPr/>
              <a:t>‹#›</a:t>
            </a:fld>
            <a:endParaRPr lang="bg-BG" altLang="bg-BG"/>
          </a:p>
        </p:txBody>
      </p:sp>
    </p:spTree>
    <p:extLst>
      <p:ext uri="{BB962C8B-B14F-4D97-AF65-F5344CB8AC3E}">
        <p14:creationId xmlns:p14="http://schemas.microsoft.com/office/powerpoint/2010/main" xmlns="" val="4284387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10941">
        <p:fade/>
      </p:transition>
    </mc:Choice>
    <mc:Fallback>
      <p:transition spd="med" advTm="10941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482600" y="790575"/>
            <a:ext cx="457200" cy="584200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sz="8000" smtClean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6748463" y="2886075"/>
            <a:ext cx="457200" cy="585788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sz="8000" smtClean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F32AAA-86F3-4401-8D30-D3023C4C62FC}" type="datetimeFigureOut">
              <a:rPr lang="bg-BG"/>
              <a:pPr>
                <a:defRPr/>
              </a:pPr>
              <a:t>9.7.2019 г.</a:t>
            </a:fld>
            <a:endParaRPr lang="bg-BG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73CFEDCB-3CF7-473A-A1B8-EF3CE64EA5ED}" type="slidenum">
              <a:rPr lang="bg-BG" altLang="bg-BG"/>
              <a:pPr/>
              <a:t>‹#›</a:t>
            </a:fld>
            <a:endParaRPr lang="bg-BG" altLang="bg-BG"/>
          </a:p>
        </p:txBody>
      </p:sp>
    </p:spTree>
    <p:extLst>
      <p:ext uri="{BB962C8B-B14F-4D97-AF65-F5344CB8AC3E}">
        <p14:creationId xmlns:p14="http://schemas.microsoft.com/office/powerpoint/2010/main" xmlns="" val="2147928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10941">
        <p:fade/>
      </p:transition>
    </mc:Choice>
    <mc:Fallback>
      <p:transition spd="med" advTm="10941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CF05BA-8D99-43B2-B4BB-7DF0C2D72EB9}" type="datetimeFigureOut">
              <a:rPr lang="bg-BG"/>
              <a:pPr>
                <a:defRPr/>
              </a:pPr>
              <a:t>9.7.2019 г.</a:t>
            </a:fld>
            <a:endParaRPr lang="bg-BG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37872206-5327-4B4D-AF56-1DD9E395DE64}" type="slidenum">
              <a:rPr lang="bg-BG" altLang="bg-BG"/>
              <a:pPr/>
              <a:t>‹#›</a:t>
            </a:fld>
            <a:endParaRPr lang="bg-BG" altLang="bg-BG"/>
          </a:p>
        </p:txBody>
      </p:sp>
    </p:spTree>
    <p:extLst>
      <p:ext uri="{BB962C8B-B14F-4D97-AF65-F5344CB8AC3E}">
        <p14:creationId xmlns:p14="http://schemas.microsoft.com/office/powerpoint/2010/main" xmlns="" val="1297164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10941">
        <p:fade/>
      </p:transition>
    </mc:Choice>
    <mc:Fallback>
      <p:transition spd="med" advTm="10941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51E746-6C27-4F2B-B164-0106310797BA}" type="datetimeFigureOut">
              <a:rPr lang="bg-BG"/>
              <a:pPr>
                <a:defRPr/>
              </a:pPr>
              <a:t>9.7.2019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26DFE6-2F73-4120-AD02-AA19AE126179}" type="slidenum">
              <a:rPr lang="bg-BG" altLang="bg-BG"/>
              <a:pPr/>
              <a:t>‹#›</a:t>
            </a:fld>
            <a:endParaRPr lang="bg-BG" altLang="bg-BG"/>
          </a:p>
        </p:txBody>
      </p:sp>
    </p:spTree>
    <p:extLst>
      <p:ext uri="{BB962C8B-B14F-4D97-AF65-F5344CB8AC3E}">
        <p14:creationId xmlns:p14="http://schemas.microsoft.com/office/powerpoint/2010/main" xmlns="" val="2168035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10941">
        <p:fade/>
      </p:transition>
    </mc:Choice>
    <mc:Fallback>
      <p:transition spd="med" advTm="10941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BD9848-2E36-4FC4-92CF-A4CCB2A0EB84}" type="datetimeFigureOut">
              <a:rPr lang="bg-BG"/>
              <a:pPr>
                <a:defRPr/>
              </a:pPr>
              <a:t>9.7.2019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0E7B57-18D5-44E5-B17E-0FF6BC182C6B}" type="slidenum">
              <a:rPr lang="bg-BG" altLang="bg-BG"/>
              <a:pPr/>
              <a:t>‹#›</a:t>
            </a:fld>
            <a:endParaRPr lang="bg-BG" altLang="bg-BG"/>
          </a:p>
        </p:txBody>
      </p:sp>
    </p:spTree>
    <p:extLst>
      <p:ext uri="{BB962C8B-B14F-4D97-AF65-F5344CB8AC3E}">
        <p14:creationId xmlns:p14="http://schemas.microsoft.com/office/powerpoint/2010/main" xmlns="" val="2697453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10941">
        <p:fade/>
      </p:transition>
    </mc:Choice>
    <mc:Fallback>
      <p:transition spd="med" advTm="10941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6"/>
          <p:cNvGrpSpPr>
            <a:grpSpLocks/>
          </p:cNvGrpSpPr>
          <p:nvPr/>
        </p:nvGrpSpPr>
        <p:grpSpPr bwMode="auto">
          <a:xfrm>
            <a:off x="-7938" y="-7938"/>
            <a:ext cx="9169401" cy="6873876"/>
            <a:chOff x="-8467" y="-8468"/>
            <a:chExt cx="9169805" cy="6874935"/>
          </a:xfrm>
        </p:grpSpPr>
        <p:cxnSp>
          <p:nvCxnSpPr>
            <p:cNvPr id="7" name="Straight Connector 6"/>
            <p:cNvCxnSpPr/>
            <p:nvPr/>
          </p:nvCxnSpPr>
          <p:spPr>
            <a:xfrm flipV="1">
              <a:off x="5130497" y="4175239"/>
              <a:ext cx="4022902" cy="2683288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7041932" y="-529"/>
              <a:ext cx="1219254" cy="685905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Freeform 8"/>
            <p:cNvSpPr/>
            <p:nvPr/>
          </p:nvSpPr>
          <p:spPr>
            <a:xfrm>
              <a:off x="-8467" y="4013290"/>
              <a:ext cx="457221" cy="285317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9"/>
            <p:cNvSpPr/>
            <p:nvPr/>
          </p:nvSpPr>
          <p:spPr>
            <a:xfrm>
              <a:off x="6891113" y="-529"/>
              <a:ext cx="2270225" cy="686699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452" y="-8468"/>
              <a:ext cx="1947948" cy="6866996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8689" y="3919613"/>
              <a:ext cx="2513124" cy="2938915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180" y="-8468"/>
              <a:ext cx="2143219" cy="6866996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6112" y="-8468"/>
              <a:ext cx="857288" cy="6866996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027" y="-8468"/>
              <a:ext cx="1066847" cy="6866996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59564" y="4894488"/>
              <a:ext cx="1095423" cy="1964040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609600"/>
            <a:ext cx="6348413" cy="132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bg-BG" smtClean="0"/>
              <a:t>Click to edit Master title style</a:t>
            </a:r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2160588"/>
            <a:ext cx="6348413" cy="3881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bg-BG" smtClean="0"/>
              <a:t>Click to edit Master text styles</a:t>
            </a:r>
          </a:p>
          <a:p>
            <a:pPr lvl="1"/>
            <a:r>
              <a:rPr lang="en-US" altLang="bg-BG" smtClean="0"/>
              <a:t>Second level</a:t>
            </a:r>
          </a:p>
          <a:p>
            <a:pPr lvl="2"/>
            <a:r>
              <a:rPr lang="en-US" altLang="bg-BG" smtClean="0"/>
              <a:t>Third level</a:t>
            </a:r>
          </a:p>
          <a:p>
            <a:pPr lvl="3"/>
            <a:r>
              <a:rPr lang="en-US" altLang="bg-BG" smtClean="0"/>
              <a:t>Fourth level</a:t>
            </a:r>
          </a:p>
          <a:p>
            <a:pPr lvl="4"/>
            <a:r>
              <a:rPr lang="en-US" altLang="bg-BG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438" y="6042025"/>
            <a:ext cx="6842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FD658A4A-E700-452F-9E2D-F7D6781404C9}" type="datetimeFigureOut">
              <a:rPr lang="bg-BG"/>
              <a:pPr>
                <a:defRPr/>
              </a:pPr>
              <a:t>9.7.2019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042025"/>
            <a:ext cx="462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5250" y="6042025"/>
            <a:ext cx="512763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2292C412-D0BD-41BF-A56F-D2F91283B3E1}" type="slidenum">
              <a:rPr lang="bg-BG" altLang="bg-BG"/>
              <a:pPr/>
              <a:t>‹#›</a:t>
            </a:fld>
            <a:endParaRPr lang="bg-BG" altLang="bg-BG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81" r:id="rId1"/>
    <p:sldLayoutId id="2147483968" r:id="rId2"/>
    <p:sldLayoutId id="2147483969" r:id="rId3"/>
    <p:sldLayoutId id="2147483970" r:id="rId4"/>
    <p:sldLayoutId id="2147483971" r:id="rId5"/>
    <p:sldLayoutId id="2147483972" r:id="rId6"/>
    <p:sldLayoutId id="2147483973" r:id="rId7"/>
    <p:sldLayoutId id="2147483974" r:id="rId8"/>
    <p:sldLayoutId id="2147483975" r:id="rId9"/>
    <p:sldLayoutId id="2147483976" r:id="rId10"/>
    <p:sldLayoutId id="2147483982" r:id="rId11"/>
    <p:sldLayoutId id="2147483977" r:id="rId12"/>
    <p:sldLayoutId id="2147483983" r:id="rId13"/>
    <p:sldLayoutId id="2147483978" r:id="rId14"/>
    <p:sldLayoutId id="2147483979" r:id="rId15"/>
    <p:sldLayoutId id="2147483980" r:id="rId16"/>
  </p:sldLayoutIdLst>
  <mc:AlternateContent xmlns:mc="http://schemas.openxmlformats.org/markup-compatibility/2006">
    <mc:Choice xmlns:p14="http://schemas.microsoft.com/office/powerpoint/2010/main" xmlns="" Requires="p14">
      <p:transition spd="med" p14:dur="700" advTm="10941">
        <p:fade/>
      </p:transition>
    </mc:Choice>
    <mc:Fallback>
      <p:transition spd="med" advTm="10941">
        <p:fade/>
      </p:transition>
    </mc:Fallback>
  </mc:AlternateContent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sz="3200" kern="1200">
          <a:solidFill>
            <a:srgbClr val="FFFFFF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sz="1600" kern="1200">
          <a:solidFill>
            <a:srgbClr val="FFFFFF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sz="1400" kern="1200">
          <a:solidFill>
            <a:srgbClr val="FFFFFF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sz="1200" kern="1200">
          <a:solidFill>
            <a:srgbClr val="FFFFFF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sz="1200" kern="1200">
          <a:solidFill>
            <a:srgbClr val="FFFFFF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Relationship Id="rId6" Type="http://schemas.openxmlformats.org/officeDocument/2006/relationships/comments" Target="../comments/comment1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851920" y="4656897"/>
            <a:ext cx="5292080" cy="1548652"/>
          </a:xfrm>
          <a:ln>
            <a:miter lim="800000"/>
            <a:headEnd/>
            <a:tailEnd/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extLst/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lnSpc>
                <a:spcPct val="150000"/>
              </a:lnSpc>
              <a:defRPr/>
            </a:pPr>
            <a:r>
              <a:rPr lang="bg-BG" altLang="bg-BG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ea typeface="+mn-ea"/>
                <a:cs typeface="Arial" pitchFamily="34" charset="0"/>
              </a:rPr>
              <a:t>СРЕДНО УЧИЛИЩЕ</a:t>
            </a:r>
            <a:r>
              <a:rPr lang="en-US" altLang="bg-BG"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ea typeface="+mn-ea"/>
                <a:cs typeface="Arial" pitchFamily="34" charset="0"/>
              </a:rPr>
              <a:t/>
            </a:r>
            <a:br>
              <a:rPr lang="en-US" altLang="bg-BG"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ea typeface="+mn-ea"/>
                <a:cs typeface="Arial" pitchFamily="34" charset="0"/>
              </a:rPr>
            </a:br>
            <a:r>
              <a:rPr lang="bg-BG" altLang="bg-BG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ea typeface="+mn-ea"/>
                <a:cs typeface="Arial" pitchFamily="34" charset="0"/>
              </a:rPr>
              <a:t>„ГЕО МИЛЕВ“-ВАРНА</a:t>
            </a:r>
            <a:endParaRPr lang="bg-BG" b="1" dirty="0">
              <a:solidFill>
                <a:schemeClr val="tx2">
                  <a:lumMod val="60000"/>
                  <a:lumOff val="40000"/>
                </a:schemeClr>
              </a:solidFill>
              <a:latin typeface="Arial" pitchFamily="34" charset="0"/>
              <a:ea typeface="+mn-ea"/>
              <a:cs typeface="Arial" pitchFamily="34" charset="0"/>
            </a:endParaRPr>
          </a:p>
        </p:txBody>
      </p:sp>
      <p:grpSp>
        <p:nvGrpSpPr>
          <p:cNvPr id="5123" name="Group 10"/>
          <p:cNvGrpSpPr>
            <a:grpSpLocks/>
          </p:cNvGrpSpPr>
          <p:nvPr/>
        </p:nvGrpSpPr>
        <p:grpSpPr bwMode="auto">
          <a:xfrm>
            <a:off x="303213" y="476251"/>
            <a:ext cx="1982771" cy="1595428"/>
            <a:chOff x="107504" y="626239"/>
            <a:chExt cx="2847600" cy="2313920"/>
          </a:xfrm>
        </p:grpSpPr>
        <p:pic>
          <p:nvPicPr>
            <p:cNvPr id="5126" name="Picture 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504" y="626239"/>
              <a:ext cx="2846832" cy="23139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Oval 9"/>
            <p:cNvSpPr/>
            <p:nvPr/>
          </p:nvSpPr>
          <p:spPr>
            <a:xfrm>
              <a:off x="107504" y="626239"/>
              <a:ext cx="2847600" cy="2298049"/>
            </a:xfrm>
            <a:prstGeom prst="ellipse">
              <a:avLst/>
            </a:prstGeom>
            <a:noFill/>
            <a:ln w="57150">
              <a:solidFill>
                <a:srgbClr val="9F3128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bg-BG">
                <a:ln w="38100">
                  <a:solidFill>
                    <a:srgbClr val="9F3128"/>
                  </a:solidFill>
                </a:ln>
              </a:endParaRPr>
            </a:p>
          </p:txBody>
        </p:sp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3419872" y="362956"/>
            <a:ext cx="5398567" cy="4104456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  <p:pic>
        <p:nvPicPr>
          <p:cNvPr id="4101" name="Picture 5" descr="C:\Users\Administrator\Desktop\Erasam+\pametnik.jpg"/>
          <p:cNvPicPr>
            <a:picLocks noChangeAspect="1" noChangeArrowheads="1"/>
          </p:cNvPicPr>
          <p:nvPr/>
        </p:nvPicPr>
        <p:blipFill>
          <a:blip r:embed="rId5" cstate="print">
            <a:extLst/>
          </a:blip>
          <a:srcRect/>
          <a:stretch>
            <a:fillRect/>
          </a:stretch>
        </p:blipFill>
        <p:spPr bwMode="auto">
          <a:xfrm>
            <a:off x="107504" y="3645024"/>
            <a:ext cx="3672408" cy="2750010"/>
          </a:xfrm>
          <a:prstGeom prst="rect">
            <a:avLst/>
          </a:prstGeom>
          <a:ln w="38100" cap="sq" cmpd="thickThin">
            <a:solidFill>
              <a:schemeClr val="bg2">
                <a:lumMod val="20000"/>
                <a:lumOff val="80000"/>
              </a:schemeClr>
            </a:solidFill>
            <a:prstDash val="solid"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innerShdw blurRad="76200">
              <a:srgbClr val="000000"/>
            </a:innerShdw>
          </a:effectLst>
          <a:extLst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10941">
        <p:fade/>
      </p:transition>
    </mc:Choice>
    <mc:Fallback>
      <p:transition spd="med" advTm="1094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1083940" y="202630"/>
            <a:ext cx="7845778" cy="940353"/>
          </a:xfrm>
        </p:spPr>
        <p:txBody>
          <a:bodyPr/>
          <a:lstStyle/>
          <a:p>
            <a:pPr algn="ctr"/>
            <a:r>
              <a:rPr lang="bg-BG" sz="26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Използване на методите на театралната педагогика в обучението по чужди езици</a:t>
            </a:r>
            <a:endParaRPr lang="bg-BG" sz="2600" b="1" dirty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3" name="Content Placeholder 1"/>
          <p:cNvSpPr txBox="1">
            <a:spLocks/>
          </p:cNvSpPr>
          <p:nvPr/>
        </p:nvSpPr>
        <p:spPr>
          <a:xfrm>
            <a:off x="357158" y="1785926"/>
            <a:ext cx="5357850" cy="3143272"/>
          </a:xfrm>
          <a:prstGeom prst="rect">
            <a:avLst/>
          </a:prstGeom>
        </p:spPr>
        <p:txBody>
          <a:bodyPr>
            <a:normAutofit fontScale="6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pPr marL="0" indent="0" eaLnBrk="0" hangingPunct="0">
              <a:lnSpc>
                <a:spcPct val="150000"/>
              </a:lnSpc>
              <a:spcBef>
                <a:spcPct val="0"/>
              </a:spcBef>
              <a:buNone/>
              <a:defRPr/>
            </a:pPr>
            <a:r>
              <a:rPr lang="bg-BG" sz="3800" b="1" dirty="0" smtClean="0">
                <a:latin typeface="Arial" pitchFamily="34" charset="0"/>
                <a:cs typeface="Arial" pitchFamily="34" charset="0"/>
              </a:rPr>
              <a:t>Подобряване  качеството на образование и обучение чрез творчески театрални техники и постигане на трайни знания на учениците по два чужди езика</a:t>
            </a:r>
          </a:p>
          <a:p>
            <a:pPr marL="0" indent="0" eaLnBrk="0" hangingPunct="0">
              <a:lnSpc>
                <a:spcPct val="150000"/>
              </a:lnSpc>
              <a:spcBef>
                <a:spcPct val="0"/>
              </a:spcBef>
              <a:buNone/>
              <a:defRPr/>
            </a:pPr>
            <a:r>
              <a:rPr lang="ru-RU" sz="3800" b="1" dirty="0" smtClean="0"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cs typeface="Arial" pitchFamily="34" charset="0"/>
              </a:rPr>
              <a:t> </a:t>
            </a:r>
            <a:r>
              <a:rPr lang="ru-RU" sz="3800" b="1" dirty="0" smtClean="0"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cs typeface="Arial" pitchFamily="34" charset="0"/>
              </a:rPr>
              <a:t>(руски, английски или  немски) </a:t>
            </a:r>
            <a:endParaRPr lang="en-US" sz="3800" b="1" dirty="0" smtClean="0">
              <a:solidFill>
                <a:prstClr val="black">
                  <a:lumMod val="50000"/>
                  <a:lumOff val="50000"/>
                </a:prstClr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None/>
            </a:pPr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Title 2"/>
          <p:cNvSpPr txBox="1">
            <a:spLocks/>
          </p:cNvSpPr>
          <p:nvPr/>
        </p:nvSpPr>
        <p:spPr>
          <a:xfrm>
            <a:off x="228600" y="274638"/>
            <a:ext cx="8915400" cy="66278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25000" lnSpcReduction="20000"/>
          </a:bodyPr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endParaRPr lang="en-US" dirty="0">
              <a:solidFill>
                <a:srgbClr val="2F5897"/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72198" y="928670"/>
            <a:ext cx="2880000" cy="21962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 descr="C:\Users\DoraNew\Downloads\лого-234x300.jpg"/>
          <p:cNvPicPr>
            <a:picLocks noChangeAspect="1" noChangeArrowheads="1"/>
          </p:cNvPicPr>
          <p:nvPr/>
        </p:nvPicPr>
        <p:blipFill>
          <a:blip r:embed="rId5"/>
          <a:srcRect b="17499"/>
          <a:stretch>
            <a:fillRect/>
          </a:stretch>
        </p:blipFill>
        <p:spPr bwMode="auto">
          <a:xfrm>
            <a:off x="142844" y="142852"/>
            <a:ext cx="928662" cy="98224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9"/>
          <p:cNvSpPr/>
          <p:nvPr/>
        </p:nvSpPr>
        <p:spPr>
          <a:xfrm>
            <a:off x="214282" y="5715016"/>
            <a:ext cx="54292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/>
              <a:t>    </a:t>
            </a:r>
            <a:r>
              <a:rPr lang="bg-BG" b="1" dirty="0" smtClean="0"/>
              <a:t>Театрален час в учебните програми по </a:t>
            </a:r>
            <a:r>
              <a:rPr lang="en-US" b="1" dirty="0" smtClean="0"/>
              <a:t>     </a:t>
            </a:r>
            <a:r>
              <a:rPr lang="bg-BG" b="1" dirty="0" smtClean="0"/>
              <a:t>чужди езици - 1  път  месечно</a:t>
            </a:r>
            <a:endParaRPr lang="bg-BG" b="1" dirty="0"/>
          </a:p>
        </p:txBody>
      </p:sp>
      <p:sp>
        <p:nvSpPr>
          <p:cNvPr id="11" name="Rectangle 10"/>
          <p:cNvSpPr/>
          <p:nvPr/>
        </p:nvSpPr>
        <p:spPr>
          <a:xfrm>
            <a:off x="214282" y="5214950"/>
            <a:ext cx="535785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/>
              <a:t>    </a:t>
            </a:r>
            <a:r>
              <a:rPr lang="bg-BG" b="1" dirty="0" smtClean="0"/>
              <a:t>Ученици включени в иновацията – </a:t>
            </a:r>
            <a:r>
              <a:rPr lang="en-US" b="1" dirty="0" smtClean="0"/>
              <a:t>V </a:t>
            </a:r>
            <a:r>
              <a:rPr lang="bg-BG" b="1" dirty="0" smtClean="0"/>
              <a:t>клас</a:t>
            </a:r>
            <a:endParaRPr lang="bg-BG" b="1" dirty="0"/>
          </a:p>
        </p:txBody>
      </p:sp>
      <p:pic>
        <p:nvPicPr>
          <p:cNvPr id="5" name="Picture 2" descr="C:\Users\DoraNew\Desktop\презент иновативно\50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643538" y="3071810"/>
            <a:ext cx="3500462" cy="278608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396896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10941">
        <p:fade/>
      </p:transition>
    </mc:Choice>
    <mc:Fallback>
      <p:transition spd="med" advTm="1094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3863" y="228601"/>
            <a:ext cx="4576765" cy="771507"/>
          </a:xfrm>
        </p:spPr>
        <p:txBody>
          <a:bodyPr/>
          <a:lstStyle/>
          <a:p>
            <a:pPr>
              <a:lnSpc>
                <a:spcPts val="3200"/>
              </a:lnSpc>
              <a:defRPr/>
            </a:pPr>
            <a:r>
              <a:rPr lang="ru-RU" sz="2400" b="1" dirty="0" smtClean="0"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cs typeface="Arial" pitchFamily="34" charset="0"/>
              </a:rPr>
              <a:t>Театралните</a:t>
            </a:r>
            <a:r>
              <a:rPr lang="ru-RU" sz="2400" b="1" dirty="0" smtClean="0"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cs typeface="Arial" pitchFamily="34" charset="0"/>
              </a:rPr>
              <a:t> </a:t>
            </a:r>
            <a:r>
              <a:rPr lang="ru-RU" sz="2400" b="1" dirty="0" smtClean="0"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cs typeface="Arial" pitchFamily="34" charset="0"/>
              </a:rPr>
              <a:t>техники</a:t>
            </a:r>
            <a:endParaRPr lang="bg-BG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928670"/>
            <a:ext cx="52863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  <a:defRPr/>
            </a:pPr>
            <a:r>
              <a:rPr lang="ru-RU" b="1" dirty="0" smtClean="0"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cs typeface="Arial" pitchFamily="34" charset="0"/>
              </a:rPr>
              <a:t> Ефективен  творчески метод  за усъвършенстване на комуникативните умения на роден и чужд език</a:t>
            </a:r>
            <a:endParaRPr lang="ru-RU" b="1" dirty="0">
              <a:solidFill>
                <a:prstClr val="black">
                  <a:lumMod val="50000"/>
                  <a:lumOff val="50000"/>
                </a:prstClr>
              </a:solidFill>
              <a:cs typeface="Arial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1928802"/>
            <a:ext cx="6858000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buFont typeface="Wingdings" pitchFamily="2" charset="2"/>
              <a:buChar char="Ø"/>
            </a:pPr>
            <a:r>
              <a:rPr lang="bg-BG" b="1" dirty="0" smtClean="0"/>
              <a:t>Развиване на речта, логиката и въображението</a:t>
            </a:r>
            <a:endParaRPr lang="ru-RU" b="1" dirty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  <a:cs typeface="Arial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2571744"/>
            <a:ext cx="6858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Wingdings" pitchFamily="2" charset="2"/>
              <a:buChar char="Ø"/>
            </a:pPr>
            <a:r>
              <a:rPr lang="bg-BG" b="1" dirty="0" smtClean="0"/>
              <a:t>Образователен инструмент за познавателното, социално и емоционално развитие на учениците </a:t>
            </a:r>
            <a:endParaRPr lang="ru-RU" b="1" dirty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3429000"/>
            <a:ext cx="47148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bg-BG" b="1" dirty="0" smtClean="0"/>
              <a:t>Променя се традиционната връзка   учител - ученик</a:t>
            </a:r>
            <a:endParaRPr lang="bg-BG" b="1" dirty="0"/>
          </a:p>
        </p:txBody>
      </p:sp>
      <p:sp>
        <p:nvSpPr>
          <p:cNvPr id="16" name="Rectangle 15"/>
          <p:cNvSpPr/>
          <p:nvPr/>
        </p:nvSpPr>
        <p:spPr>
          <a:xfrm>
            <a:off x="0" y="4929198"/>
            <a:ext cx="6858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bg-BG" b="1" dirty="0" smtClean="0"/>
              <a:t>Изгражда се среда на доверие, екипност, откривателство  и творческо изследване </a:t>
            </a:r>
            <a:endParaRPr lang="bg-BG" b="1" dirty="0"/>
          </a:p>
        </p:txBody>
      </p:sp>
      <p:sp>
        <p:nvSpPr>
          <p:cNvPr id="17" name="Rectangle 16"/>
          <p:cNvSpPr/>
          <p:nvPr/>
        </p:nvSpPr>
        <p:spPr>
          <a:xfrm>
            <a:off x="0" y="5786454"/>
            <a:ext cx="6858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bg-BG" b="1" dirty="0" smtClean="0"/>
              <a:t>Учениците са мотивирани да изучават чужд език и по-уверени при неговото използване</a:t>
            </a:r>
            <a:endParaRPr lang="bg-BG" b="1" dirty="0"/>
          </a:p>
        </p:txBody>
      </p:sp>
      <p:sp>
        <p:nvSpPr>
          <p:cNvPr id="18" name="Rectangle 17"/>
          <p:cNvSpPr/>
          <p:nvPr/>
        </p:nvSpPr>
        <p:spPr>
          <a:xfrm>
            <a:off x="0" y="4143380"/>
            <a:ext cx="6858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bg-BG" b="1" dirty="0" smtClean="0"/>
              <a:t>Провокира се мултиинтелигентността и различните стилове за учене на всеки ученик </a:t>
            </a:r>
            <a:endParaRPr lang="bg-BG" b="1" dirty="0"/>
          </a:p>
        </p:txBody>
      </p:sp>
      <p:pic>
        <p:nvPicPr>
          <p:cNvPr id="3074" name="Picture 2" descr="C:\Users\DoraNew\Desktop\презент иновативно\5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15140" y="4500570"/>
            <a:ext cx="2428860" cy="2357430"/>
          </a:xfrm>
          <a:prstGeom prst="rect">
            <a:avLst/>
          </a:prstGeom>
          <a:noFill/>
        </p:spPr>
      </p:pic>
      <p:pic>
        <p:nvPicPr>
          <p:cNvPr id="3075" name="Picture 3" descr="C:\Users\DoraNew\Desktop\презент иновативно\5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86446" y="0"/>
            <a:ext cx="3357554" cy="3357542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3"/>
          <p:cNvSpPr txBox="1">
            <a:spLocks/>
          </p:cNvSpPr>
          <p:nvPr/>
        </p:nvSpPr>
        <p:spPr bwMode="auto">
          <a:xfrm>
            <a:off x="0" y="1"/>
            <a:ext cx="5286380" cy="1200329"/>
          </a:xfrm>
          <a:prstGeom prst="rect">
            <a:avLst/>
          </a:prstGeom>
          <a:noFill/>
          <a:ln>
            <a:noFill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342900" indent="-342900" defTabSz="457200">
              <a:lnSpc>
                <a:spcPct val="150000"/>
              </a:lnSpc>
              <a:buSzPct val="80000"/>
              <a:buFont typeface="Wingdings" pitchFamily="2" charset="2"/>
              <a:buChar char="Ø"/>
            </a:pPr>
            <a:r>
              <a:rPr lang="bg-BG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cs typeface="Arial" pitchFamily="34" charset="0"/>
              </a:rPr>
              <a:t>Театрални етюди</a:t>
            </a:r>
            <a:endParaRPr kumimoji="0" lang="bg-BG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342900" indent="-342900" defTabSz="457200">
              <a:lnSpc>
                <a:spcPct val="150000"/>
              </a:lnSpc>
              <a:buSzPct val="80000"/>
              <a:buFont typeface="Wingdings" pitchFamily="2" charset="2"/>
              <a:buChar char="Ø"/>
            </a:pPr>
            <a:r>
              <a:rPr lang="bg-BG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cs typeface="Arial" pitchFamily="34" charset="0"/>
              </a:rPr>
              <a:t>Творчески и театрални задачи</a:t>
            </a:r>
          </a:p>
        </p:txBody>
      </p:sp>
      <p:pic>
        <p:nvPicPr>
          <p:cNvPr id="8193" name="Picture 1" descr="C:\Users\DoraNew\Desktop\3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00694" y="0"/>
            <a:ext cx="3643306" cy="3071814"/>
          </a:xfrm>
          <a:prstGeom prst="rect">
            <a:avLst/>
          </a:prstGeom>
          <a:noFill/>
        </p:spPr>
      </p:pic>
      <p:pic>
        <p:nvPicPr>
          <p:cNvPr id="8196" name="Picture 4" descr="C:\Users\DoraNew\Desktop\38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143380"/>
            <a:ext cx="3500442" cy="2714620"/>
          </a:xfrm>
          <a:prstGeom prst="rect">
            <a:avLst/>
          </a:prstGeom>
          <a:noFill/>
        </p:spPr>
      </p:pic>
      <p:pic>
        <p:nvPicPr>
          <p:cNvPr id="8197" name="Picture 5" descr="C:\Users\DoraNew\Desktop\3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14414" y="1428736"/>
            <a:ext cx="4214842" cy="2700134"/>
          </a:xfrm>
          <a:prstGeom prst="rect">
            <a:avLst/>
          </a:prstGeom>
          <a:noFill/>
        </p:spPr>
      </p:pic>
      <p:pic>
        <p:nvPicPr>
          <p:cNvPr id="8199" name="Picture 7" descr="C:\Users\DoraNew\Desktop\37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429256" y="4143356"/>
            <a:ext cx="3714744" cy="2714644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24300" y="142853"/>
            <a:ext cx="4968875" cy="571504"/>
          </a:xfrm>
        </p:spPr>
        <p:txBody>
          <a:bodyPr/>
          <a:lstStyle/>
          <a:p>
            <a:pPr>
              <a:lnSpc>
                <a:spcPts val="3200"/>
              </a:lnSpc>
              <a:buFont typeface="Wingdings" pitchFamily="2" charset="2"/>
              <a:buChar char="Ø"/>
              <a:defRPr/>
            </a:pPr>
            <a:r>
              <a:rPr lang="bg-BG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ea typeface="+mn-ea"/>
                <a:cs typeface="Arial" pitchFamily="34" charset="0"/>
              </a:rPr>
              <a:t>Игрови техники</a:t>
            </a:r>
            <a:br>
              <a:rPr lang="bg-BG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ea typeface="+mn-ea"/>
                <a:cs typeface="Arial" pitchFamily="34" charset="0"/>
              </a:rPr>
            </a:br>
            <a:r>
              <a:rPr lang="bg-BG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ea typeface="+mn-ea"/>
                <a:cs typeface="Arial" pitchFamily="34" charset="0"/>
              </a:rPr>
              <a:t/>
            </a:r>
            <a:br>
              <a:rPr lang="bg-BG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ea typeface="+mn-ea"/>
                <a:cs typeface="Arial" pitchFamily="34" charset="0"/>
              </a:rPr>
            </a:br>
            <a:r>
              <a:rPr lang="bg-BG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Arial" pitchFamily="34" charset="0"/>
              </a:rPr>
              <a:t>  </a:t>
            </a:r>
            <a:endParaRPr lang="bg-BG" sz="2400" b="1" dirty="0">
              <a:solidFill>
                <a:schemeClr val="tx1">
                  <a:lumMod val="50000"/>
                  <a:lumOff val="50000"/>
                </a:schemeClr>
              </a:solidFill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929058" y="571480"/>
            <a:ext cx="464347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  <a:defRPr/>
            </a:pPr>
            <a:r>
              <a:rPr lang="bg-BG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Театрални импровизации</a:t>
            </a:r>
            <a:endParaRPr lang="ru-RU" sz="24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929058" y="1000108"/>
            <a:ext cx="471490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bg-BG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bg-BG" sz="2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Мини театрални спектакли</a:t>
            </a:r>
            <a:endParaRPr lang="bg-BG" sz="2400" dirty="0"/>
          </a:p>
        </p:txBody>
      </p:sp>
      <p:pic>
        <p:nvPicPr>
          <p:cNvPr id="7169" name="Picture 1" descr="C:\Users\DoraNew\Desktop\3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43637" y="1571612"/>
            <a:ext cx="3000363" cy="2428868"/>
          </a:xfrm>
          <a:prstGeom prst="rect">
            <a:avLst/>
          </a:prstGeom>
          <a:noFill/>
        </p:spPr>
      </p:pic>
      <p:pic>
        <p:nvPicPr>
          <p:cNvPr id="7171" name="Picture 3" descr="C:\Users\DoraNew\Desktop\4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00430" y="4071942"/>
            <a:ext cx="3571900" cy="2500330"/>
          </a:xfrm>
          <a:prstGeom prst="rect">
            <a:avLst/>
          </a:prstGeom>
          <a:noFill/>
        </p:spPr>
      </p:pic>
      <p:pic>
        <p:nvPicPr>
          <p:cNvPr id="7172" name="Picture 4" descr="C:\Users\DoraNew\Desktop\4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00042"/>
            <a:ext cx="3857620" cy="2571748"/>
          </a:xfrm>
          <a:prstGeom prst="rect">
            <a:avLst/>
          </a:prstGeom>
          <a:noFill/>
        </p:spPr>
      </p:pic>
      <p:pic>
        <p:nvPicPr>
          <p:cNvPr id="7174" name="Picture 6" descr="C:\Users\DoraNew\Desktop\45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3286124"/>
            <a:ext cx="3857580" cy="3286108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авоъгълник 4"/>
          <p:cNvSpPr/>
          <p:nvPr/>
        </p:nvSpPr>
        <p:spPr>
          <a:xfrm>
            <a:off x="0" y="287338"/>
            <a:ext cx="601186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  <a:defRPr/>
            </a:pPr>
            <a:r>
              <a:rPr lang="bg-BG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Учениците показват интерес и мотивация да участват активно в учебния процес</a:t>
            </a:r>
            <a:endParaRPr lang="ru-RU" b="1" dirty="0">
              <a:solidFill>
                <a:schemeClr val="tx1">
                  <a:lumMod val="50000"/>
                  <a:lumOff val="50000"/>
                </a:schemeClr>
              </a:solidFill>
              <a:latin typeface="+mj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1142984"/>
            <a:ext cx="578644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  <a:defRPr/>
            </a:pPr>
            <a:r>
              <a:rPr lang="bg-BG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Насърчава се взаимодействието ученик-ученик</a:t>
            </a:r>
            <a:endParaRPr lang="ru-RU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000240"/>
            <a:ext cx="507206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  <a:defRPr/>
            </a:pPr>
            <a:r>
              <a:rPr lang="bg-BG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Развиват се  нови умения за общуване и екипност</a:t>
            </a:r>
            <a:endParaRPr lang="ru-RU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714620"/>
            <a:ext cx="6858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  <a:defRPr/>
            </a:pPr>
            <a:r>
              <a:rPr lang="bg-BG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Учениците изразяват свободно своята емоционалност и мнение</a:t>
            </a:r>
          </a:p>
        </p:txBody>
      </p:sp>
      <p:sp>
        <p:nvSpPr>
          <p:cNvPr id="11" name="Rectangle 10"/>
          <p:cNvSpPr/>
          <p:nvPr/>
        </p:nvSpPr>
        <p:spPr>
          <a:xfrm>
            <a:off x="-500098" y="3357562"/>
            <a:ext cx="735809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buFont typeface="Wingdings" pitchFamily="2" charset="2"/>
              <a:buChar char="Ø"/>
              <a:defRPr/>
            </a:pPr>
            <a:r>
              <a:rPr lang="bg-BG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Процесът на обучение е по-лек и интересен</a:t>
            </a:r>
            <a:endParaRPr lang="ru-RU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3857628"/>
            <a:ext cx="6858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  <a:defRPr/>
            </a:pPr>
            <a:r>
              <a:rPr lang="bg-BG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Увеличава се лексикалния запас</a:t>
            </a:r>
            <a:endParaRPr lang="ru-RU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4357694"/>
            <a:ext cx="613986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bg-BG" b="1" dirty="0" smtClean="0"/>
              <a:t>Постигат се трайни знания по два чужди езика</a:t>
            </a:r>
            <a:endParaRPr lang="bg-BG" b="1" dirty="0"/>
          </a:p>
        </p:txBody>
      </p:sp>
      <p:pic>
        <p:nvPicPr>
          <p:cNvPr id="6145" name="Picture 1" descr="C:\Users\DoraNew\Desktop\3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29224" y="0"/>
            <a:ext cx="3714776" cy="2357454"/>
          </a:xfrm>
          <a:prstGeom prst="rect">
            <a:avLst/>
          </a:prstGeom>
          <a:noFill/>
        </p:spPr>
      </p:pic>
      <p:sp>
        <p:nvSpPr>
          <p:cNvPr id="15" name="Rectangle 14"/>
          <p:cNvSpPr/>
          <p:nvPr/>
        </p:nvSpPr>
        <p:spPr>
          <a:xfrm>
            <a:off x="0" y="4857760"/>
            <a:ext cx="629266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  <a:defRPr/>
            </a:pPr>
            <a:r>
              <a:rPr lang="bg-BG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Вниманието на учениците е изцяло ангажирано</a:t>
            </a:r>
            <a:endParaRPr lang="ru-RU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6146" name="Picture 2" descr="C:\Users\DoraNew\Desktop\4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6000760" y="3714752"/>
            <a:ext cx="3143240" cy="2786062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>
          <a:xfrm>
            <a:off x="0" y="142875"/>
            <a:ext cx="9144000" cy="1571625"/>
          </a:xfrm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bg-BG" altLang="bg-BG" sz="27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bg-BG" altLang="bg-BG" sz="27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bg-BG" altLang="bg-BG" sz="27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4294967295"/>
          </p:nvPr>
        </p:nvSpPr>
        <p:spPr>
          <a:xfrm>
            <a:off x="285720" y="857233"/>
            <a:ext cx="6107266" cy="2723823"/>
          </a:xfrm>
          <a:noFill/>
          <a:ln>
            <a:noFill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  <a:buClrTx/>
              <a:buFont typeface="Wingdings" pitchFamily="2" charset="2"/>
              <a:buChar char="Ø"/>
            </a:pPr>
            <a:r>
              <a:rPr lang="bg-BG" sz="1800" b="1" dirty="0" smtClean="0">
                <a:solidFill>
                  <a:schemeClr val="tx1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cs typeface="Arial" pitchFamily="34" charset="0"/>
              </a:rPr>
              <a:t>Иновативни методи и творчески театрални техники в обучението по чужди езици</a:t>
            </a:r>
          </a:p>
          <a:p>
            <a:pPr>
              <a:lnSpc>
                <a:spcPct val="150000"/>
              </a:lnSpc>
              <a:spcBef>
                <a:spcPct val="0"/>
              </a:spcBef>
              <a:buFont typeface="Wingdings" pitchFamily="2" charset="2"/>
              <a:buChar char="Ø"/>
            </a:pPr>
            <a:endParaRPr lang="bg-BG" sz="1800" b="1" dirty="0" smtClean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ClrTx/>
              <a:buFont typeface="Wingdings" pitchFamily="2" charset="2"/>
              <a:buChar char="Ø"/>
            </a:pPr>
            <a:r>
              <a:rPr lang="bg-BG" sz="18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cs typeface="Arial" pitchFamily="34" charset="0"/>
              </a:rPr>
              <a:t>Техники за стимулиране на логическото мислене, въображение и паметта на учениците</a:t>
            </a:r>
          </a:p>
          <a:p>
            <a:pPr>
              <a:spcBef>
                <a:spcPct val="0"/>
              </a:spcBef>
              <a:buClrTx/>
              <a:buFont typeface="Wingdings" pitchFamily="2" charset="2"/>
              <a:buChar char="Ø"/>
            </a:pPr>
            <a:endParaRPr lang="bg-BG" sz="1800" b="1" dirty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>
              <a:spcBef>
                <a:spcPct val="0"/>
              </a:spcBef>
              <a:buClrTx/>
              <a:buFont typeface="Wingdings" pitchFamily="2" charset="2"/>
              <a:buChar char="Ø"/>
            </a:pPr>
            <a:r>
              <a:rPr lang="bg-BG" sz="1800" b="1" dirty="0" smtClean="0">
                <a:solidFill>
                  <a:schemeClr val="tx1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cs typeface="Arial" pitchFamily="34" charset="0"/>
              </a:rPr>
              <a:t>Творчески задачи в обучението по чужди езици</a:t>
            </a:r>
            <a:endParaRPr lang="bg-BG" sz="1800" b="1" dirty="0">
              <a:solidFill>
                <a:schemeClr val="tx1"/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23528" y="298253"/>
            <a:ext cx="792088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g-BG" altLang="bg-BG" sz="26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 Майсторски класове</a:t>
            </a:r>
            <a:endParaRPr lang="bg-B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218" name="Picture 2" descr="C:\Users\DoraNew\Desktop\4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72066" y="4071942"/>
            <a:ext cx="3929070" cy="2643206"/>
          </a:xfrm>
          <a:prstGeom prst="rect">
            <a:avLst/>
          </a:prstGeom>
          <a:noFill/>
        </p:spPr>
      </p:pic>
      <p:pic>
        <p:nvPicPr>
          <p:cNvPr id="9219" name="Picture 3" descr="C:\Users\DoraNew\Desktop\сайт\New folder (2)\2019-01-17\DSC0129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7950" y="785794"/>
            <a:ext cx="2786050" cy="2428892"/>
          </a:xfrm>
          <a:prstGeom prst="rect">
            <a:avLst/>
          </a:prstGeom>
          <a:noFill/>
        </p:spPr>
      </p:pic>
      <p:pic>
        <p:nvPicPr>
          <p:cNvPr id="9220" name="Picture 4" descr="C:\Users\DoraNew\Desktop\сайт\New folder (2)\2019-01-17\DSC0130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4071942"/>
            <a:ext cx="4500594" cy="2786059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10941">
        <p:fade/>
      </p:transition>
    </mc:Choice>
    <mc:Fallback>
      <p:transition spd="med" advTm="1094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>
          <a:xfrm>
            <a:off x="1714480" y="142875"/>
            <a:ext cx="7429520" cy="1142985"/>
          </a:xfrm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bg-BG" altLang="bg-BG" sz="27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bg-BG" altLang="bg-BG" sz="27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bg-BG" altLang="bg-BG" sz="27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4294967295"/>
          </p:nvPr>
        </p:nvSpPr>
        <p:spPr>
          <a:xfrm>
            <a:off x="0" y="1857364"/>
            <a:ext cx="6572264" cy="1661993"/>
          </a:xfr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ClrTx/>
              <a:buNone/>
            </a:pP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Майсторски клас с актьора Стоян Радев</a:t>
            </a:r>
            <a:br>
              <a:rPr lang="ru-RU" sz="2400" b="1" dirty="0" smtClean="0">
                <a:latin typeface="Arial" pitchFamily="34" charset="0"/>
                <a:cs typeface="Arial" pitchFamily="34" charset="0"/>
              </a:rPr>
            </a:br>
            <a:r>
              <a:rPr lang="bg-BG" sz="2400" dirty="0" smtClean="0">
                <a:latin typeface="Arial" pitchFamily="34" charset="0"/>
                <a:cs typeface="Arial" pitchFamily="34" charset="0"/>
              </a:rPr>
              <a:t>„</a:t>
            </a:r>
            <a:r>
              <a:rPr lang="bg-BG" sz="2400" b="1" dirty="0" smtClean="0">
                <a:latin typeface="Arial" pitchFamily="34" charset="0"/>
                <a:cs typeface="Arial" pitchFamily="34" charset="0"/>
              </a:rPr>
              <a:t>Театърът като учебно помагало”.</a:t>
            </a:r>
            <a:endParaRPr lang="ru-RU" sz="2400" b="1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None/>
            </a:pPr>
            <a:endParaRPr lang="bg-BG" sz="20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9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419" r="9107"/>
          <a:stretch/>
        </p:blipFill>
        <p:spPr bwMode="auto">
          <a:xfrm>
            <a:off x="5857884" y="0"/>
            <a:ext cx="3071802" cy="1980000"/>
          </a:xfrm>
          <a:prstGeom prst="rect">
            <a:avLst/>
          </a:prstGeom>
          <a:ln w="88900" cap="sq" cmpd="thickThin">
            <a:solidFill>
              <a:schemeClr val="bg2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7" name="Picture 1" descr="C:\Users\DoraNew\Downloads\5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500546"/>
            <a:ext cx="3428992" cy="2357454"/>
          </a:xfrm>
          <a:prstGeom prst="rect">
            <a:avLst/>
          </a:prstGeom>
          <a:noFill/>
        </p:spPr>
      </p:pic>
      <p:pic>
        <p:nvPicPr>
          <p:cNvPr id="3" name="Picture 2" descr="C:\Users\DoraNew\Desktop\1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00496" y="3286124"/>
            <a:ext cx="5143504" cy="342902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996086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10941">
        <p:fade/>
      </p:transition>
    </mc:Choice>
    <mc:Fallback>
      <p:transition spd="med" advTm="1094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>
          <a:xfrm>
            <a:off x="0" y="142875"/>
            <a:ext cx="9144000" cy="1142985"/>
          </a:xfrm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bg-BG" altLang="bg-BG" sz="27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bg-BG" altLang="bg-BG" sz="27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bg-BG" altLang="bg-BG" sz="27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42256" y="188640"/>
            <a:ext cx="79208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g-BG" altLang="bg-BG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Семинар на тема “Образователната функция на театъра в уроците по руски език като чужд- елементи от реалния живот” – гр.Дъблин, Ирландия</a:t>
            </a:r>
            <a:endParaRPr lang="bg-B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1214422"/>
            <a:ext cx="635229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bg-BG" altLang="bg-BG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Майсторски класове по покана на Ирландската          асоциация на преподавателите по руски език</a:t>
            </a:r>
            <a:endParaRPr lang="ru-RU" b="1" dirty="0" smtClean="0">
              <a:cs typeface="Arial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2143116"/>
            <a:ext cx="635229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bg-BG" altLang="bg-BG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Театралните уроци като метод за усъвършенстване владеенето на руски език.</a:t>
            </a:r>
            <a:endParaRPr lang="ru-RU" b="1" dirty="0" smtClean="0"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" y="4714884"/>
            <a:ext cx="621507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bg-BG" altLang="bg-BG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Театрализираните игри- път към развитие на творческите способности на учениците, прилагане на руски език в реални ситуации.</a:t>
            </a:r>
          </a:p>
          <a:p>
            <a:endParaRPr lang="bg-BG" altLang="bg-BG" b="1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0" y="5786454"/>
            <a:ext cx="635229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bg-BG" altLang="bg-BG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Театрални етюди-поетапно използване на отделните видове творчески дейности, игрови, песенни, изобразителни.</a:t>
            </a:r>
            <a:endParaRPr lang="ru-RU" b="1" dirty="0" smtClean="0">
              <a:cs typeface="Arial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3286116" y="3214686"/>
            <a:ext cx="58578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bg-BG" altLang="bg-BG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Иновативни методи и принципи на театралната педагогика- характеристика и примери за използването им в практиката и преподаването на РКИ.</a:t>
            </a:r>
            <a:endParaRPr lang="ru-RU" b="1" dirty="0" smtClean="0">
              <a:cs typeface="Arial" pitchFamily="34" charset="0"/>
            </a:endParaRPr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00760" y="4643446"/>
            <a:ext cx="3143240" cy="2214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 descr="C:\Users\DoraNew\Downloads\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86480" y="785794"/>
            <a:ext cx="2857520" cy="2143140"/>
          </a:xfrm>
          <a:prstGeom prst="rect">
            <a:avLst/>
          </a:prstGeom>
          <a:noFill/>
        </p:spPr>
      </p:pic>
      <p:pic>
        <p:nvPicPr>
          <p:cNvPr id="1029" name="Picture 5" descr="C:\Users\DoraNew\Downloads\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2786058"/>
            <a:ext cx="3286116" cy="18859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996086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10941">
        <p:fade/>
      </p:transition>
    </mc:Choice>
    <mc:Fallback>
      <p:transition spd="med" advTm="1094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282" y="214290"/>
            <a:ext cx="8786874" cy="785818"/>
          </a:xfrm>
        </p:spPr>
        <p:txBody>
          <a:bodyPr/>
          <a:lstStyle/>
          <a:p>
            <a:pPr algn="ctr"/>
            <a:r>
              <a:rPr lang="bg-BG" sz="26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Извънкласни театрални форми</a:t>
            </a:r>
            <a:r>
              <a:rPr lang="en-US" sz="26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/>
            </a:r>
            <a:br>
              <a:rPr lang="en-US" sz="26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</a:br>
            <a:endParaRPr lang="bg-BG" sz="26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857233"/>
            <a:ext cx="6858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3">
              <a:buFont typeface="Wingdings" pitchFamily="2" charset="2"/>
              <a:buChar char="Ø"/>
            </a:pPr>
            <a:r>
              <a:rPr lang="bg-BG" b="1" dirty="0" smtClean="0"/>
              <a:t>Театрално студио на английски език "Летящата класна стая“</a:t>
            </a:r>
            <a:endParaRPr lang="en-US" b="1" dirty="0" smtClean="0"/>
          </a:p>
          <a:p>
            <a:pPr marL="0" lvl="3">
              <a:buFont typeface="Wingdings" pitchFamily="2" charset="2"/>
              <a:buChar char="Ø"/>
            </a:pPr>
            <a:endParaRPr lang="en-US" b="1" dirty="0" smtClean="0"/>
          </a:p>
          <a:p>
            <a:pPr marL="0" lvl="3">
              <a:buFont typeface="Wingdings" pitchFamily="2" charset="2"/>
              <a:buChar char="Ø"/>
            </a:pPr>
            <a:endParaRPr lang="bg-BG" b="1" dirty="0"/>
          </a:p>
        </p:txBody>
      </p:sp>
      <p:sp>
        <p:nvSpPr>
          <p:cNvPr id="7" name="Rectangle 6"/>
          <p:cNvSpPr/>
          <p:nvPr/>
        </p:nvSpPr>
        <p:spPr>
          <a:xfrm>
            <a:off x="0" y="1500173"/>
            <a:ext cx="6858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bg-BG" b="1" dirty="0" smtClean="0"/>
              <a:t>Театрална група на руски език "Синяя птица"</a:t>
            </a:r>
            <a:endParaRPr lang="bg-BG" b="1" dirty="0"/>
          </a:p>
        </p:txBody>
      </p:sp>
      <p:sp>
        <p:nvSpPr>
          <p:cNvPr id="8" name="Rectangle 7"/>
          <p:cNvSpPr/>
          <p:nvPr/>
        </p:nvSpPr>
        <p:spPr>
          <a:xfrm>
            <a:off x="0" y="2000240"/>
            <a:ext cx="6858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bg-BG" b="1" dirty="0" smtClean="0"/>
              <a:t>Театрална група на английски език </a:t>
            </a:r>
            <a:r>
              <a:rPr lang="en-US" b="1" dirty="0" smtClean="0"/>
              <a:t>“Smiles “</a:t>
            </a:r>
            <a:endParaRPr lang="bg-BG" dirty="0"/>
          </a:p>
        </p:txBody>
      </p:sp>
      <p:sp>
        <p:nvSpPr>
          <p:cNvPr id="9" name="Rectangle 8"/>
          <p:cNvSpPr/>
          <p:nvPr/>
        </p:nvSpPr>
        <p:spPr>
          <a:xfrm>
            <a:off x="0" y="2500306"/>
            <a:ext cx="6858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bg-BG" b="1" dirty="0" smtClean="0"/>
              <a:t>Театрална група “</a:t>
            </a:r>
            <a:r>
              <a:rPr lang="ru-RU" b="1" dirty="0" smtClean="0"/>
              <a:t>Руски приказки</a:t>
            </a:r>
            <a:r>
              <a:rPr lang="en-US" b="1" dirty="0" smtClean="0"/>
              <a:t> “</a:t>
            </a:r>
            <a:endParaRPr lang="bg-BG" dirty="0" smtClean="0"/>
          </a:p>
          <a:p>
            <a:endParaRPr lang="bg-BG" dirty="0"/>
          </a:p>
        </p:txBody>
      </p:sp>
      <p:sp>
        <p:nvSpPr>
          <p:cNvPr id="12" name="Rectangle 11"/>
          <p:cNvSpPr/>
          <p:nvPr/>
        </p:nvSpPr>
        <p:spPr>
          <a:xfrm>
            <a:off x="0" y="2928934"/>
            <a:ext cx="6858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bg-BG" sz="1600" b="1" dirty="0" smtClean="0"/>
              <a:t>  </a:t>
            </a:r>
            <a:r>
              <a:rPr lang="bg-BG" b="1" dirty="0" smtClean="0"/>
              <a:t>Клуб ”Интерактивни немски игри и CLIL”</a:t>
            </a:r>
            <a:endParaRPr lang="bg-BG" b="1" dirty="0"/>
          </a:p>
        </p:txBody>
      </p:sp>
      <p:pic>
        <p:nvPicPr>
          <p:cNvPr id="5122" name="Picture 2" descr="C:\Users\DoraNew\Desktop\3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5786446" y="1214422"/>
            <a:ext cx="3214678" cy="2357454"/>
          </a:xfrm>
          <a:prstGeom prst="rect">
            <a:avLst/>
          </a:prstGeom>
          <a:noFill/>
        </p:spPr>
      </p:pic>
      <p:pic>
        <p:nvPicPr>
          <p:cNvPr id="3" name="Picture 2" descr="C:\Users\DoraNew\Desktop\презент иновативно\img_013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16685" y="4572008"/>
            <a:ext cx="3227315" cy="2285992"/>
          </a:xfrm>
          <a:prstGeom prst="rect">
            <a:avLst/>
          </a:prstGeom>
          <a:noFill/>
        </p:spPr>
      </p:pic>
      <p:pic>
        <p:nvPicPr>
          <p:cNvPr id="5126" name="Picture 6" descr="C:\Users\DoraNew\Desktop\презент иновативно\2._sofia_nac._festival_201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500570"/>
            <a:ext cx="2428860" cy="2357430"/>
          </a:xfrm>
          <a:prstGeom prst="rect">
            <a:avLst/>
          </a:prstGeom>
          <a:noFill/>
        </p:spPr>
      </p:pic>
      <p:pic>
        <p:nvPicPr>
          <p:cNvPr id="5127" name="Picture 7" descr="C:\Users\DoraNew\Downloads\IMAG0055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3108" y="3500438"/>
            <a:ext cx="3748240" cy="2786081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10941">
        <p:fade/>
      </p:transition>
    </mc:Choice>
    <mc:Fallback>
      <p:transition spd="med" advTm="1094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>
          <a:xfrm>
            <a:off x="0" y="142875"/>
            <a:ext cx="9144000" cy="1142985"/>
          </a:xfrm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bg-BG" altLang="bg-BG" sz="27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bg-BG" altLang="bg-BG" sz="27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bg-BG" altLang="bg-BG" sz="27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42256" y="188640"/>
            <a:ext cx="79208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g-BG" altLang="bg-BG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Осъществена връзка между театрална и  други видове дейности  в педагогическия процес</a:t>
            </a:r>
            <a:endParaRPr lang="bg-B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2844" y="928670"/>
            <a:ext cx="8429684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ru-RU" b="1" dirty="0" smtClean="0">
                <a:cs typeface="Arial" pitchFamily="34" charset="0"/>
              </a:rPr>
              <a:t>Майсторски клас  </a:t>
            </a:r>
            <a:r>
              <a:rPr lang="ru-RU" b="1" dirty="0" smtClean="0"/>
              <a:t>с   композитора Хайгашот Агасян</a:t>
            </a:r>
          </a:p>
        </p:txBody>
      </p:sp>
      <p:sp>
        <p:nvSpPr>
          <p:cNvPr id="9" name="Rectangle 8"/>
          <p:cNvSpPr/>
          <p:nvPr/>
        </p:nvSpPr>
        <p:spPr>
          <a:xfrm>
            <a:off x="285720" y="4071943"/>
            <a:ext cx="6572280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bg-BG" b="1" dirty="0" smtClean="0"/>
              <a:t>Творческа среща с актьора Александър Алексиев</a:t>
            </a:r>
            <a:endParaRPr lang="ru-RU" b="1" dirty="0" smtClean="0"/>
          </a:p>
        </p:txBody>
      </p:sp>
      <p:pic>
        <p:nvPicPr>
          <p:cNvPr id="4100" name="Picture 4" descr="C:\Users\DoraNew\Desktop\dsc0214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500174"/>
            <a:ext cx="4000528" cy="2571768"/>
          </a:xfrm>
          <a:prstGeom prst="rect">
            <a:avLst/>
          </a:prstGeom>
          <a:noFill/>
        </p:spPr>
      </p:pic>
      <p:pic>
        <p:nvPicPr>
          <p:cNvPr id="4101" name="Picture 5" descr="C:\Users\DoraNew\Desktop\dsc0207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48" y="1500174"/>
            <a:ext cx="4000528" cy="2571768"/>
          </a:xfrm>
          <a:prstGeom prst="rect">
            <a:avLst/>
          </a:prstGeom>
          <a:noFill/>
        </p:spPr>
      </p:pic>
      <p:pic>
        <p:nvPicPr>
          <p:cNvPr id="4102" name="Picture 6" descr="C:\Users\DoraNew\Desktop\dsc0228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4500570"/>
            <a:ext cx="3571900" cy="2357430"/>
          </a:xfrm>
          <a:prstGeom prst="rect">
            <a:avLst/>
          </a:prstGeom>
          <a:noFill/>
        </p:spPr>
      </p:pic>
      <p:pic>
        <p:nvPicPr>
          <p:cNvPr id="5" name="Picture 7" descr="C:\Users\DoraNew\Desktop\dsc02288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14811" y="4500570"/>
            <a:ext cx="4143403" cy="235742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996086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10941">
        <p:fade/>
      </p:transition>
    </mc:Choice>
    <mc:Fallback>
      <p:transition spd="med" advTm="1094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 defTabSz="914400" eaLnBrk="1" hangingPunct="1"/>
            <a:r>
              <a:rPr lang="bg-BG" sz="2400" b="1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гр.Варна</a:t>
            </a:r>
            <a:r>
              <a:rPr lang="bg-BG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bg-BG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bg-BG" sz="2400" b="1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бул. „Република” №124 А</a:t>
            </a:r>
            <a:r>
              <a:rPr lang="bg-BG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bg-BG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US" sz="2400" b="1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e-mail</a:t>
            </a:r>
            <a:r>
              <a:rPr lang="bg-BG" sz="2400" b="1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: </a:t>
            </a:r>
            <a:r>
              <a:rPr lang="en-US" sz="2400" b="1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sou_g.milev@abv.bg</a:t>
            </a:r>
            <a:r>
              <a:rPr lang="bg-BG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bg-BG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US" sz="2400" b="1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web page</a:t>
            </a:r>
            <a:r>
              <a:rPr lang="bg-BG" sz="2400" b="1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:</a:t>
            </a:r>
            <a:r>
              <a:rPr lang="en-US" sz="2400" b="1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www</a:t>
            </a:r>
            <a:r>
              <a:rPr lang="bg-BG" sz="2400" b="1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r>
              <a:rPr lang="en-US" sz="2400" b="1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geomilev.info</a:t>
            </a:r>
            <a:endParaRPr lang="en-US" sz="24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10941">
        <p:fade/>
      </p:transition>
    </mc:Choice>
    <mc:Fallback>
      <p:transition spd="med" advTm="1094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Custom 5">
      <a:dk1>
        <a:sysClr val="windowText" lastClr="000000"/>
      </a:dk1>
      <a:lt1>
        <a:sysClr val="window" lastClr="FFFFFF"/>
      </a:lt1>
      <a:dk2>
        <a:srgbClr val="454551"/>
      </a:dk2>
      <a:lt2>
        <a:srgbClr val="D8D9DC"/>
      </a:lt2>
      <a:accent1>
        <a:srgbClr val="FF0000"/>
      </a:accent1>
      <a:accent2>
        <a:srgbClr val="990000"/>
      </a:accent2>
      <a:accent3>
        <a:srgbClr val="4EA6DC"/>
      </a:accent3>
      <a:accent4>
        <a:srgbClr val="4775E7"/>
      </a:accent4>
      <a:accent5>
        <a:srgbClr val="8971E1"/>
      </a:accent5>
      <a:accent6>
        <a:srgbClr val="D54773"/>
      </a:accent6>
      <a:hlink>
        <a:srgbClr val="6B9F25"/>
      </a:hlink>
      <a:folHlink>
        <a:srgbClr val="8C8C8C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8C59B386-999D-4CB6-B907-9F3997C027C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1733</TotalTime>
  <Words>418</Words>
  <Application>Microsoft Office PowerPoint</Application>
  <PresentationFormat>On-screen Show (4:3)</PresentationFormat>
  <Paragraphs>55</Paragraphs>
  <Slides>12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Facet</vt:lpstr>
      <vt:lpstr>СРЕДНО УЧИЛИЩЕ „ГЕО МИЛЕВ“-ВАРНА</vt:lpstr>
      <vt:lpstr>Използване на методите на театралната педагогика в обучението по чужди езици</vt:lpstr>
      <vt:lpstr>Театралните техники</vt:lpstr>
      <vt:lpstr>Slide 4</vt:lpstr>
      <vt:lpstr>Игрови техники    </vt:lpstr>
      <vt:lpstr>Slide 6</vt:lpstr>
      <vt:lpstr> </vt:lpstr>
      <vt:lpstr> </vt:lpstr>
      <vt:lpstr> </vt:lpstr>
      <vt:lpstr>Извънкласни театрални форми </vt:lpstr>
      <vt:lpstr> </vt:lpstr>
      <vt:lpstr>гр.Варна бул. „Република” №124 А e-mail: sou_g.milev@abv.bg web page: www.geomilev.info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СОУ „Гео Милев“ – Варна Училище с традиции в чуждоезиковото обучение</dc:title>
  <dc:creator>Administrator</dc:creator>
  <cp:lastModifiedBy>Dora</cp:lastModifiedBy>
  <cp:revision>245</cp:revision>
  <dcterms:created xsi:type="dcterms:W3CDTF">2015-04-06T07:04:14Z</dcterms:created>
  <dcterms:modified xsi:type="dcterms:W3CDTF">2019-07-09T08:51:27Z</dcterms:modified>
</cp:coreProperties>
</file>