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Заглавен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Подзаглавие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bg-BG" smtClean="0"/>
              <a:t>Щракнете за редакция стил подзагл. обр.</a:t>
            </a:r>
            <a:endParaRPr lang="bg-BG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4B62E-BC77-4E96-86E2-5BC02361BA4D}" type="datetimeFigureOut">
              <a:rPr lang="bg-BG" smtClean="0"/>
              <a:t>19.5.2020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A23B7-DD08-4EC4-A2F7-721DB243D86B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0316232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лавие и съдъ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4B62E-BC77-4E96-86E2-5BC02361BA4D}" type="datetimeFigureOut">
              <a:rPr lang="bg-BG" smtClean="0"/>
              <a:t>19.5.2020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A23B7-DD08-4EC4-A2F7-721DB243D86B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735910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лавка на секц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4B62E-BC77-4E96-86E2-5BC02361BA4D}" type="datetimeFigureOut">
              <a:rPr lang="bg-BG" smtClean="0"/>
              <a:t>19.5.2020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A23B7-DD08-4EC4-A2F7-721DB243D86B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320161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е съдържа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4" name="Контейнер за съдържани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5" name="Контейнер за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4B62E-BC77-4E96-86E2-5BC02361BA4D}" type="datetimeFigureOut">
              <a:rPr lang="bg-BG" smtClean="0"/>
              <a:t>19.5.2020 г.</a:t>
            </a:fld>
            <a:endParaRPr lang="bg-BG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A23B7-DD08-4EC4-A2F7-721DB243D86B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7262223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4" name="Контейнер за съдържани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5" name="Текстов контейне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6" name="Контейнер за съдържани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7" name="Контейнер за 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4B62E-BC77-4E96-86E2-5BC02361BA4D}" type="datetimeFigureOut">
              <a:rPr lang="bg-BG" smtClean="0"/>
              <a:t>19.5.2020 г.</a:t>
            </a:fld>
            <a:endParaRPr lang="bg-BG"/>
          </a:p>
        </p:txBody>
      </p:sp>
      <p:sp>
        <p:nvSpPr>
          <p:cNvPr id="8" name="Контейнер за долния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Контейнер за номер н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A23B7-DD08-4EC4-A2F7-721DB243D86B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9802920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Само заглав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Контейнер за 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4B62E-BC77-4E96-86E2-5BC02361BA4D}" type="datetimeFigureOut">
              <a:rPr lang="bg-BG" smtClean="0"/>
              <a:t>19.5.2020 г.</a:t>
            </a:fld>
            <a:endParaRPr lang="bg-BG"/>
          </a:p>
        </p:txBody>
      </p:sp>
      <p:sp>
        <p:nvSpPr>
          <p:cNvPr id="4" name="Контейнер за долния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Контейнер за номер н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A23B7-DD08-4EC4-A2F7-721DB243D86B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051980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разе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4B62E-BC77-4E96-86E2-5BC02361BA4D}" type="datetimeFigureOut">
              <a:rPr lang="bg-BG" smtClean="0"/>
              <a:t>19.5.2020 г.</a:t>
            </a:fld>
            <a:endParaRPr lang="bg-BG"/>
          </a:p>
        </p:txBody>
      </p:sp>
      <p:sp>
        <p:nvSpPr>
          <p:cNvPr id="3" name="Контейнер за долния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A23B7-DD08-4EC4-A2F7-721DB243D86B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1170392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Съдържание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4" name="Текстов контейне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5" name="Контейнер за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4B62E-BC77-4E96-86E2-5BC02361BA4D}" type="datetimeFigureOut">
              <a:rPr lang="bg-BG" smtClean="0"/>
              <a:t>19.5.2020 г.</a:t>
            </a:fld>
            <a:endParaRPr lang="bg-BG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A23B7-DD08-4EC4-A2F7-721DB243D86B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505403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Контейнер за картина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bg-BG"/>
          </a:p>
        </p:txBody>
      </p:sp>
      <p:sp>
        <p:nvSpPr>
          <p:cNvPr id="4" name="Текстов контейне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5" name="Контейнер за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4B62E-BC77-4E96-86E2-5BC02361BA4D}" type="datetimeFigureOut">
              <a:rPr lang="bg-BG" smtClean="0"/>
              <a:t>19.5.2020 г.</a:t>
            </a:fld>
            <a:endParaRPr lang="bg-BG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A23B7-DD08-4EC4-A2F7-721DB243D86B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987675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лавие и вертикален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Контейнер за вертикален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4B62E-BC77-4E96-86E2-5BC02361BA4D}" type="datetimeFigureOut">
              <a:rPr lang="bg-BG" smtClean="0"/>
              <a:t>19.5.2020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A23B7-DD08-4EC4-A2F7-721DB243D86B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5832020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но заглавие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но заглавие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Контейнер за вертикален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4B62E-BC77-4E96-86E2-5BC02361BA4D}" type="datetimeFigureOut">
              <a:rPr lang="bg-BG" smtClean="0"/>
              <a:t>19.5.2020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A23B7-DD08-4EC4-A2F7-721DB243D86B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57716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заглавие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C4B62E-BC77-4E96-86E2-5BC02361BA4D}" type="datetimeFigureOut">
              <a:rPr lang="bg-BG" smtClean="0"/>
              <a:t>19.5.2020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5A23B7-DD08-4EC4-A2F7-721DB243D86B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305957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bg-BG" dirty="0" smtClean="0"/>
              <a:t>Кирил и Методий</a:t>
            </a:r>
            <a:endParaRPr lang="bg-BG" dirty="0"/>
          </a:p>
        </p:txBody>
      </p:sp>
      <p:sp>
        <p:nvSpPr>
          <p:cNvPr id="3" name="Подзаглавие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bg-BG" dirty="0" err="1" smtClean="0"/>
              <a:t>Марилена</a:t>
            </a:r>
            <a:r>
              <a:rPr lang="bg-BG" dirty="0" smtClean="0"/>
              <a:t> Петкова</a:t>
            </a:r>
            <a:endParaRPr lang="bg-BG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04800"/>
            <a:ext cx="6248400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4572000"/>
            <a:ext cx="4419600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0941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Кои са Кирил и Методий?</a:t>
            </a:r>
            <a:endParaRPr lang="bg-BG" dirty="0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dirty="0" smtClean="0"/>
              <a:t>Св. св. </a:t>
            </a:r>
            <a:r>
              <a:rPr lang="ru-RU" dirty="0" err="1" smtClean="0"/>
              <a:t>Кирил</a:t>
            </a:r>
            <a:r>
              <a:rPr lang="ru-RU" dirty="0" smtClean="0"/>
              <a:t> и </a:t>
            </a:r>
            <a:r>
              <a:rPr lang="ru-RU" dirty="0" err="1" smtClean="0"/>
              <a:t>Методий</a:t>
            </a:r>
            <a:r>
              <a:rPr lang="ru-RU" dirty="0" smtClean="0"/>
              <a:t> (на </a:t>
            </a:r>
            <a:r>
              <a:rPr lang="ru-RU" dirty="0" err="1" smtClean="0"/>
              <a:t>гръцки</a:t>
            </a:r>
            <a:r>
              <a:rPr lang="ru-RU" dirty="0" smtClean="0"/>
              <a:t>: </a:t>
            </a:r>
            <a:r>
              <a:rPr lang="ru-RU" dirty="0" err="1" smtClean="0"/>
              <a:t>Κύριλλος</a:t>
            </a:r>
            <a:r>
              <a:rPr lang="ru-RU" dirty="0" smtClean="0"/>
              <a:t> καὶ </a:t>
            </a:r>
            <a:r>
              <a:rPr lang="ru-RU" dirty="0" err="1" smtClean="0"/>
              <a:t>Μεθόδιος</a:t>
            </a:r>
            <a:r>
              <a:rPr lang="ru-RU" dirty="0" smtClean="0"/>
              <a:t>, на </a:t>
            </a:r>
            <a:r>
              <a:rPr lang="ru-RU" dirty="0" err="1" smtClean="0"/>
              <a:t>църковен</a:t>
            </a:r>
            <a:r>
              <a:rPr lang="ru-RU" dirty="0" smtClean="0"/>
              <a:t> </a:t>
            </a:r>
            <a:r>
              <a:rPr lang="ru-RU" dirty="0" err="1" smtClean="0"/>
              <a:t>старославянски</a:t>
            </a:r>
            <a:r>
              <a:rPr lang="ru-RU" dirty="0" smtClean="0"/>
              <a:t>: </a:t>
            </a:r>
            <a:r>
              <a:rPr lang="ru-RU" dirty="0" err="1" smtClean="0"/>
              <a:t>Кѷриллъ</a:t>
            </a:r>
            <a:r>
              <a:rPr lang="ru-RU" dirty="0" smtClean="0"/>
              <a:t> и </a:t>
            </a:r>
            <a:r>
              <a:rPr lang="ru-RU" dirty="0" err="1" smtClean="0"/>
              <a:t>Меѳодїи</a:t>
            </a:r>
            <a:r>
              <a:rPr lang="ru-RU" dirty="0" smtClean="0"/>
              <a:t>) </a:t>
            </a:r>
            <a:r>
              <a:rPr lang="ru-RU" dirty="0" err="1" smtClean="0"/>
              <a:t>са</a:t>
            </a:r>
            <a:r>
              <a:rPr lang="ru-RU" dirty="0" smtClean="0"/>
              <a:t> </a:t>
            </a:r>
            <a:r>
              <a:rPr lang="ru-RU" dirty="0" err="1" smtClean="0"/>
              <a:t>двама</a:t>
            </a:r>
            <a:r>
              <a:rPr lang="ru-RU" dirty="0" smtClean="0"/>
              <a:t> </a:t>
            </a:r>
            <a:r>
              <a:rPr lang="ru-RU" dirty="0" err="1" smtClean="0"/>
              <a:t>братя</a:t>
            </a:r>
            <a:r>
              <a:rPr lang="ru-RU" dirty="0" smtClean="0"/>
              <a:t> </a:t>
            </a:r>
            <a:r>
              <a:rPr lang="ru-RU" dirty="0" err="1" smtClean="0"/>
              <a:t>теолози</a:t>
            </a:r>
            <a:r>
              <a:rPr lang="ru-RU" dirty="0" smtClean="0"/>
              <a:t>, </a:t>
            </a:r>
            <a:r>
              <a:rPr lang="ru-RU" dirty="0" err="1" smtClean="0"/>
              <a:t>родени</a:t>
            </a:r>
            <a:r>
              <a:rPr lang="ru-RU" dirty="0" smtClean="0"/>
              <a:t> в </a:t>
            </a:r>
            <a:r>
              <a:rPr lang="ru-RU" dirty="0" err="1" smtClean="0"/>
              <a:t>Солун</a:t>
            </a:r>
            <a:r>
              <a:rPr lang="ru-RU" dirty="0" smtClean="0"/>
              <a:t>, Византия, </a:t>
            </a:r>
            <a:r>
              <a:rPr lang="ru-RU" dirty="0" err="1" smtClean="0"/>
              <a:t>през</a:t>
            </a:r>
            <a:r>
              <a:rPr lang="ru-RU" dirty="0" smtClean="0"/>
              <a:t> IX век, </a:t>
            </a:r>
            <a:r>
              <a:rPr lang="ru-RU" dirty="0" err="1" smtClean="0"/>
              <a:t>които</a:t>
            </a:r>
            <a:r>
              <a:rPr lang="ru-RU" dirty="0" smtClean="0"/>
              <a:t> </a:t>
            </a:r>
            <a:r>
              <a:rPr lang="ru-RU" dirty="0" err="1" smtClean="0"/>
              <a:t>развиват</a:t>
            </a:r>
            <a:r>
              <a:rPr lang="ru-RU" dirty="0" smtClean="0"/>
              <a:t> </a:t>
            </a:r>
            <a:r>
              <a:rPr lang="ru-RU" dirty="0" err="1" smtClean="0"/>
              <a:t>мисионерска</a:t>
            </a:r>
            <a:r>
              <a:rPr lang="ru-RU" dirty="0" smtClean="0"/>
              <a:t> </a:t>
            </a:r>
            <a:r>
              <a:rPr lang="ru-RU" dirty="0" err="1" smtClean="0"/>
              <a:t>дейност</a:t>
            </a:r>
            <a:r>
              <a:rPr lang="ru-RU" dirty="0" smtClean="0"/>
              <a:t> </a:t>
            </a:r>
            <a:r>
              <a:rPr lang="ru-RU" dirty="0" err="1" smtClean="0"/>
              <a:t>като</a:t>
            </a:r>
            <a:r>
              <a:rPr lang="ru-RU" dirty="0" smtClean="0"/>
              <a:t> </a:t>
            </a:r>
            <a:r>
              <a:rPr lang="ru-RU" dirty="0" err="1" smtClean="0"/>
              <a:t>проповедници</a:t>
            </a:r>
            <a:r>
              <a:rPr lang="ru-RU" dirty="0" smtClean="0"/>
              <a:t> на </a:t>
            </a:r>
            <a:r>
              <a:rPr lang="ru-RU" dirty="0" err="1" smtClean="0"/>
              <a:t>християнството</a:t>
            </a:r>
            <a:r>
              <a:rPr lang="ru-RU" dirty="0" smtClean="0"/>
              <a:t> сред </a:t>
            </a:r>
            <a:r>
              <a:rPr lang="ru-RU" dirty="0" err="1" smtClean="0"/>
              <a:t>различни</a:t>
            </a:r>
            <a:r>
              <a:rPr lang="ru-RU" dirty="0" smtClean="0"/>
              <a:t> народи.</a:t>
            </a:r>
          </a:p>
          <a:p>
            <a:endParaRPr lang="ru-RU" dirty="0" smtClean="0"/>
          </a:p>
          <a:p>
            <a:r>
              <a:rPr lang="ru-RU" dirty="0" smtClean="0"/>
              <a:t>За </a:t>
            </a:r>
            <a:r>
              <a:rPr lang="ru-RU" dirty="0" err="1" smtClean="0"/>
              <a:t>своята</a:t>
            </a:r>
            <a:r>
              <a:rPr lang="ru-RU" dirty="0" smtClean="0"/>
              <a:t> работа, </a:t>
            </a:r>
            <a:r>
              <a:rPr lang="ru-RU" dirty="0" err="1" smtClean="0"/>
              <a:t>която</a:t>
            </a:r>
            <a:r>
              <a:rPr lang="ru-RU" dirty="0" smtClean="0"/>
              <a:t> </a:t>
            </a:r>
            <a:r>
              <a:rPr lang="ru-RU" dirty="0" err="1" smtClean="0"/>
              <a:t>значително</a:t>
            </a:r>
            <a:r>
              <a:rPr lang="ru-RU" dirty="0" smtClean="0"/>
              <a:t> </a:t>
            </a:r>
            <a:r>
              <a:rPr lang="ru-RU" dirty="0" err="1" smtClean="0"/>
              <a:t>ще</a:t>
            </a:r>
            <a:r>
              <a:rPr lang="ru-RU" dirty="0" smtClean="0"/>
              <a:t> </a:t>
            </a:r>
            <a:r>
              <a:rPr lang="ru-RU" dirty="0" err="1" smtClean="0"/>
              <a:t>повлияе</a:t>
            </a:r>
            <a:r>
              <a:rPr lang="ru-RU" dirty="0" smtClean="0"/>
              <a:t> на </a:t>
            </a:r>
            <a:r>
              <a:rPr lang="ru-RU" dirty="0" err="1" smtClean="0"/>
              <a:t>културното</a:t>
            </a:r>
            <a:r>
              <a:rPr lang="ru-RU" dirty="0" smtClean="0"/>
              <a:t> развитие на </a:t>
            </a:r>
            <a:r>
              <a:rPr lang="ru-RU" dirty="0" err="1" smtClean="0"/>
              <a:t>славяните</a:t>
            </a:r>
            <a:r>
              <a:rPr lang="ru-RU" dirty="0" smtClean="0"/>
              <a:t>, </a:t>
            </a:r>
            <a:r>
              <a:rPr lang="ru-RU" dirty="0" err="1" smtClean="0"/>
              <a:t>са</a:t>
            </a:r>
            <a:r>
              <a:rPr lang="ru-RU" dirty="0" smtClean="0"/>
              <a:t> </a:t>
            </a:r>
            <a:r>
              <a:rPr lang="ru-RU" dirty="0" err="1" smtClean="0"/>
              <a:t>наречени</a:t>
            </a:r>
            <a:r>
              <a:rPr lang="ru-RU" dirty="0" smtClean="0"/>
              <a:t> </a:t>
            </a:r>
            <a:r>
              <a:rPr lang="ru-RU" dirty="0" err="1" smtClean="0"/>
              <a:t>апостоли</a:t>
            </a:r>
            <a:r>
              <a:rPr lang="ru-RU" dirty="0" smtClean="0"/>
              <a:t> на </a:t>
            </a:r>
            <a:r>
              <a:rPr lang="ru-RU" dirty="0" err="1" smtClean="0"/>
              <a:t>славяните</a:t>
            </a:r>
            <a:r>
              <a:rPr lang="ru-RU" dirty="0" smtClean="0"/>
              <a:t>. На </a:t>
            </a:r>
            <a:r>
              <a:rPr lang="ru-RU" dirty="0" err="1" smtClean="0"/>
              <a:t>тях</a:t>
            </a:r>
            <a:r>
              <a:rPr lang="ru-RU" dirty="0" smtClean="0"/>
              <a:t> се </a:t>
            </a:r>
            <a:r>
              <a:rPr lang="ru-RU" dirty="0" err="1" smtClean="0"/>
              <a:t>дължи</a:t>
            </a:r>
            <a:r>
              <a:rPr lang="ru-RU" dirty="0" smtClean="0"/>
              <a:t> </a:t>
            </a:r>
            <a:r>
              <a:rPr lang="ru-RU" dirty="0" err="1" smtClean="0"/>
              <a:t>създаването</a:t>
            </a:r>
            <a:r>
              <a:rPr lang="ru-RU" dirty="0" smtClean="0"/>
              <a:t> на </a:t>
            </a:r>
            <a:r>
              <a:rPr lang="ru-RU" dirty="0" err="1" smtClean="0"/>
              <a:t>азбуката</a:t>
            </a:r>
            <a:r>
              <a:rPr lang="ru-RU" dirty="0" smtClean="0"/>
              <a:t> глаголица – </a:t>
            </a:r>
            <a:r>
              <a:rPr lang="ru-RU" dirty="0" err="1" smtClean="0"/>
              <a:t>първата</a:t>
            </a:r>
            <a:r>
              <a:rPr lang="ru-RU" dirty="0" smtClean="0"/>
              <a:t> азбука, </a:t>
            </a:r>
            <a:r>
              <a:rPr lang="ru-RU" dirty="0" err="1" smtClean="0"/>
              <a:t>която</a:t>
            </a:r>
            <a:r>
              <a:rPr lang="ru-RU" dirty="0" smtClean="0"/>
              <a:t> служи за </a:t>
            </a:r>
            <a:r>
              <a:rPr lang="ru-RU" dirty="0" err="1" smtClean="0"/>
              <a:t>писменост</a:t>
            </a:r>
            <a:r>
              <a:rPr lang="ru-RU" dirty="0" smtClean="0"/>
              <a:t> на </a:t>
            </a:r>
            <a:r>
              <a:rPr lang="ru-RU" dirty="0" err="1" smtClean="0"/>
              <a:t>езика</a:t>
            </a:r>
            <a:r>
              <a:rPr lang="ru-RU" dirty="0" smtClean="0"/>
              <a:t> </a:t>
            </a:r>
            <a:r>
              <a:rPr lang="ru-RU" dirty="0" err="1" smtClean="0"/>
              <a:t>староцърковен</a:t>
            </a:r>
            <a:r>
              <a:rPr lang="ru-RU" dirty="0" smtClean="0"/>
              <a:t> </a:t>
            </a:r>
            <a:r>
              <a:rPr lang="ru-RU" dirty="0" err="1" smtClean="0"/>
              <a:t>славянски</a:t>
            </a:r>
            <a:r>
              <a:rPr lang="ru-RU" dirty="0" smtClean="0"/>
              <a:t>. </a:t>
            </a:r>
            <a:r>
              <a:rPr lang="ru-RU" dirty="0" err="1" smtClean="0"/>
              <a:t>Азбуката</a:t>
            </a:r>
            <a:r>
              <a:rPr lang="ru-RU" dirty="0" smtClean="0"/>
              <a:t> </a:t>
            </a:r>
            <a:r>
              <a:rPr lang="ru-RU" dirty="0" err="1" smtClean="0"/>
              <a:t>кирилица</a:t>
            </a:r>
            <a:r>
              <a:rPr lang="ru-RU" dirty="0" smtClean="0"/>
              <a:t>, </a:t>
            </a:r>
            <a:r>
              <a:rPr lang="ru-RU" dirty="0" err="1" smtClean="0"/>
              <a:t>създадена</a:t>
            </a:r>
            <a:r>
              <a:rPr lang="ru-RU" dirty="0" smtClean="0"/>
              <a:t> на </a:t>
            </a:r>
            <a:r>
              <a:rPr lang="ru-RU" dirty="0" err="1" smtClean="0"/>
              <a:t>основата</a:t>
            </a:r>
            <a:r>
              <a:rPr lang="ru-RU" dirty="0" smtClean="0"/>
              <a:t> на </a:t>
            </a:r>
            <a:r>
              <a:rPr lang="ru-RU" dirty="0" err="1" smtClean="0"/>
              <a:t>тази</a:t>
            </a:r>
            <a:r>
              <a:rPr lang="ru-RU" dirty="0" smtClean="0"/>
              <a:t> глаголица, се </a:t>
            </a:r>
            <a:r>
              <a:rPr lang="ru-RU" dirty="0" err="1" smtClean="0"/>
              <a:t>използва</a:t>
            </a:r>
            <a:r>
              <a:rPr lang="ru-RU" dirty="0" smtClean="0"/>
              <a:t> и до </a:t>
            </a:r>
            <a:r>
              <a:rPr lang="ru-RU" dirty="0" err="1" smtClean="0"/>
              <a:t>днес</a:t>
            </a:r>
            <a:r>
              <a:rPr lang="ru-RU" dirty="0" smtClean="0"/>
              <a:t> в </a:t>
            </a:r>
            <a:r>
              <a:rPr lang="ru-RU" dirty="0" err="1" smtClean="0"/>
              <a:t>различни</a:t>
            </a:r>
            <a:r>
              <a:rPr lang="ru-RU" dirty="0" smtClean="0"/>
              <a:t> </a:t>
            </a:r>
            <a:r>
              <a:rPr lang="ru-RU" dirty="0" err="1" smtClean="0"/>
              <a:t>славянски</a:t>
            </a:r>
            <a:r>
              <a:rPr lang="ru-RU" dirty="0" smtClean="0"/>
              <a:t> </a:t>
            </a:r>
            <a:r>
              <a:rPr lang="ru-RU" dirty="0" err="1" smtClean="0"/>
              <a:t>езици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r>
              <a:rPr lang="ru-RU" dirty="0" err="1" smtClean="0"/>
              <a:t>Солунските</a:t>
            </a:r>
            <a:r>
              <a:rPr lang="ru-RU" dirty="0" smtClean="0"/>
              <a:t> </a:t>
            </a:r>
            <a:r>
              <a:rPr lang="ru-RU" dirty="0" err="1" smtClean="0"/>
              <a:t>братя</a:t>
            </a:r>
            <a:r>
              <a:rPr lang="ru-RU" dirty="0" smtClean="0"/>
              <a:t>, </a:t>
            </a:r>
            <a:r>
              <a:rPr lang="ru-RU" dirty="0" err="1" smtClean="0"/>
              <a:t>както</a:t>
            </a:r>
            <a:r>
              <a:rPr lang="ru-RU" dirty="0" smtClean="0"/>
              <a:t> </a:t>
            </a:r>
            <a:r>
              <a:rPr lang="ru-RU" dirty="0" err="1" smtClean="0"/>
              <a:t>още</a:t>
            </a:r>
            <a:r>
              <a:rPr lang="ru-RU" dirty="0" smtClean="0"/>
              <a:t> </a:t>
            </a:r>
            <a:r>
              <a:rPr lang="ru-RU" dirty="0" err="1" smtClean="0"/>
              <a:t>са</a:t>
            </a:r>
            <a:r>
              <a:rPr lang="ru-RU" dirty="0" smtClean="0"/>
              <a:t> </a:t>
            </a:r>
            <a:r>
              <a:rPr lang="ru-RU" dirty="0" err="1" smtClean="0"/>
              <a:t>известни</a:t>
            </a:r>
            <a:r>
              <a:rPr lang="ru-RU" dirty="0" smtClean="0"/>
              <a:t> </a:t>
            </a:r>
            <a:r>
              <a:rPr lang="ru-RU" dirty="0" err="1" smtClean="0"/>
              <a:t>братята</a:t>
            </a:r>
            <a:r>
              <a:rPr lang="ru-RU" dirty="0" smtClean="0"/>
              <a:t> </a:t>
            </a:r>
            <a:r>
              <a:rPr lang="ru-RU" dirty="0" err="1" smtClean="0"/>
              <a:t>Кирил</a:t>
            </a:r>
            <a:r>
              <a:rPr lang="ru-RU" dirty="0" smtClean="0"/>
              <a:t> и </a:t>
            </a:r>
            <a:r>
              <a:rPr lang="ru-RU" dirty="0" err="1" smtClean="0"/>
              <a:t>Методий</a:t>
            </a:r>
            <a:r>
              <a:rPr lang="ru-RU" dirty="0" smtClean="0"/>
              <a:t>, </a:t>
            </a:r>
            <a:r>
              <a:rPr lang="ru-RU" dirty="0" err="1" smtClean="0"/>
              <a:t>са</a:t>
            </a:r>
            <a:r>
              <a:rPr lang="ru-RU" dirty="0" smtClean="0"/>
              <a:t> </a:t>
            </a:r>
            <a:r>
              <a:rPr lang="ru-RU" dirty="0" err="1" smtClean="0"/>
              <a:t>канонизирани</a:t>
            </a:r>
            <a:r>
              <a:rPr lang="ru-RU" dirty="0" smtClean="0"/>
              <a:t> </a:t>
            </a:r>
            <a:r>
              <a:rPr lang="ru-RU" dirty="0" err="1" smtClean="0"/>
              <a:t>като</a:t>
            </a:r>
            <a:r>
              <a:rPr lang="ru-RU" dirty="0" smtClean="0"/>
              <a:t> </a:t>
            </a:r>
            <a:r>
              <a:rPr lang="ru-RU" dirty="0" err="1" smtClean="0"/>
              <a:t>светци</a:t>
            </a:r>
            <a:r>
              <a:rPr lang="ru-RU" dirty="0" smtClean="0"/>
              <a:t> за </a:t>
            </a:r>
            <a:r>
              <a:rPr lang="ru-RU" dirty="0" err="1" smtClean="0"/>
              <a:t>превода</a:t>
            </a:r>
            <a:r>
              <a:rPr lang="ru-RU" dirty="0" smtClean="0"/>
              <a:t> и </a:t>
            </a:r>
            <a:r>
              <a:rPr lang="ru-RU" dirty="0" err="1" smtClean="0"/>
              <a:t>популяризирането</a:t>
            </a:r>
            <a:r>
              <a:rPr lang="ru-RU" dirty="0" smtClean="0"/>
              <a:t> на </a:t>
            </a:r>
            <a:r>
              <a:rPr lang="ru-RU" dirty="0" err="1" smtClean="0"/>
              <a:t>Библията</a:t>
            </a:r>
            <a:r>
              <a:rPr lang="ru-RU" dirty="0" smtClean="0"/>
              <a:t> на </a:t>
            </a:r>
            <a:r>
              <a:rPr lang="ru-RU" dirty="0" err="1" smtClean="0"/>
              <a:t>старобългарски</a:t>
            </a:r>
            <a:r>
              <a:rPr lang="ru-RU" dirty="0" smtClean="0"/>
              <a:t> </a:t>
            </a:r>
            <a:r>
              <a:rPr lang="ru-RU" dirty="0" err="1" smtClean="0"/>
              <a:t>език</a:t>
            </a:r>
            <a:r>
              <a:rPr lang="ru-RU" dirty="0" smtClean="0"/>
              <a:t> (</a:t>
            </a:r>
            <a:r>
              <a:rPr lang="ru-RU" dirty="0" err="1" smtClean="0"/>
              <a:t>придобил</a:t>
            </a:r>
            <a:r>
              <a:rPr lang="ru-RU" dirty="0" smtClean="0"/>
              <a:t> </a:t>
            </a:r>
            <a:r>
              <a:rPr lang="ru-RU" dirty="0" err="1" smtClean="0"/>
              <a:t>популярност</a:t>
            </a:r>
            <a:r>
              <a:rPr lang="ru-RU" dirty="0" smtClean="0"/>
              <a:t> </a:t>
            </a:r>
            <a:r>
              <a:rPr lang="ru-RU" dirty="0" err="1" smtClean="0"/>
              <a:t>като</a:t>
            </a:r>
            <a:r>
              <a:rPr lang="ru-RU" dirty="0" smtClean="0"/>
              <a:t> </a:t>
            </a:r>
            <a:r>
              <a:rPr lang="ru-RU" dirty="0" err="1" smtClean="0"/>
              <a:t>староцърковнославянски</a:t>
            </a:r>
            <a:r>
              <a:rPr lang="ru-RU" dirty="0" smtClean="0"/>
              <a:t> </a:t>
            </a:r>
            <a:r>
              <a:rPr lang="ru-RU" dirty="0" err="1" smtClean="0"/>
              <a:t>език</a:t>
            </a:r>
            <a:r>
              <a:rPr lang="ru-RU" dirty="0" smtClean="0"/>
              <a:t>)[1] и </a:t>
            </a:r>
            <a:r>
              <a:rPr lang="ru-RU" dirty="0" err="1" smtClean="0"/>
              <a:t>разпространяване</a:t>
            </a:r>
            <a:r>
              <a:rPr lang="ru-RU" dirty="0" smtClean="0"/>
              <a:t> на </a:t>
            </a:r>
            <a:r>
              <a:rPr lang="ru-RU" dirty="0" err="1" smtClean="0"/>
              <a:t>християнството</a:t>
            </a:r>
            <a:r>
              <a:rPr lang="ru-RU" dirty="0" smtClean="0"/>
              <a:t> сред </a:t>
            </a:r>
            <a:r>
              <a:rPr lang="ru-RU" dirty="0" err="1" smtClean="0"/>
              <a:t>ранносредновековните</a:t>
            </a:r>
            <a:r>
              <a:rPr lang="ru-RU" dirty="0" smtClean="0"/>
              <a:t> </a:t>
            </a:r>
            <a:r>
              <a:rPr lang="ru-RU" dirty="0" err="1" smtClean="0"/>
              <a:t>славяноезични</a:t>
            </a:r>
            <a:r>
              <a:rPr lang="ru-RU" dirty="0" smtClean="0"/>
              <a:t> народи. </a:t>
            </a:r>
            <a:r>
              <a:rPr lang="ru-RU" dirty="0" err="1" smtClean="0"/>
              <a:t>Титулувани</a:t>
            </a:r>
            <a:r>
              <a:rPr lang="ru-RU" dirty="0" smtClean="0"/>
              <a:t> </a:t>
            </a:r>
            <a:r>
              <a:rPr lang="ru-RU" dirty="0" err="1" smtClean="0"/>
              <a:t>са</a:t>
            </a:r>
            <a:r>
              <a:rPr lang="ru-RU" dirty="0" smtClean="0"/>
              <a:t> </a:t>
            </a:r>
            <a:r>
              <a:rPr lang="ru-RU" dirty="0" err="1" smtClean="0"/>
              <a:t>като</a:t>
            </a:r>
            <a:r>
              <a:rPr lang="ru-RU" dirty="0" smtClean="0"/>
              <a:t> </a:t>
            </a:r>
            <a:r>
              <a:rPr lang="ru-RU" dirty="0" err="1" smtClean="0"/>
              <a:t>равноапостоли</a:t>
            </a:r>
            <a:r>
              <a:rPr lang="ru-RU" dirty="0" smtClean="0"/>
              <a:t> и </a:t>
            </a:r>
            <a:r>
              <a:rPr lang="ru-RU" dirty="0" err="1" smtClean="0"/>
              <a:t>Славянски</a:t>
            </a:r>
            <a:r>
              <a:rPr lang="ru-RU" dirty="0" smtClean="0"/>
              <a:t> </a:t>
            </a:r>
            <a:r>
              <a:rPr lang="ru-RU" dirty="0" err="1" smtClean="0"/>
              <a:t>апостоли</a:t>
            </a:r>
            <a:r>
              <a:rPr lang="ru-RU" dirty="0" smtClean="0"/>
              <a:t>. На 30 </a:t>
            </a:r>
            <a:r>
              <a:rPr lang="ru-RU" dirty="0" err="1" smtClean="0"/>
              <a:t>декември</a:t>
            </a:r>
            <a:r>
              <a:rPr lang="ru-RU" dirty="0" smtClean="0"/>
              <a:t> 1980 г. с </a:t>
            </a:r>
            <a:r>
              <a:rPr lang="ru-RU" dirty="0" err="1" smtClean="0"/>
              <a:t>апостолическото</a:t>
            </a:r>
            <a:r>
              <a:rPr lang="ru-RU" dirty="0" smtClean="0"/>
              <a:t> послание </a:t>
            </a:r>
            <a:r>
              <a:rPr lang="ru-RU" dirty="0" err="1" smtClean="0"/>
              <a:t>Egregiae</a:t>
            </a:r>
            <a:r>
              <a:rPr lang="ru-RU" dirty="0" smtClean="0"/>
              <a:t> </a:t>
            </a:r>
            <a:r>
              <a:rPr lang="ru-RU" dirty="0" err="1" smtClean="0"/>
              <a:t>Virtutis</a:t>
            </a:r>
            <a:r>
              <a:rPr lang="ru-RU" dirty="0" smtClean="0"/>
              <a:t>, папа </a:t>
            </a:r>
            <a:r>
              <a:rPr lang="ru-RU" dirty="0" err="1" smtClean="0"/>
              <a:t>Йоан</a:t>
            </a:r>
            <a:r>
              <a:rPr lang="ru-RU" dirty="0" smtClean="0"/>
              <a:t> Павел II </a:t>
            </a:r>
            <a:r>
              <a:rPr lang="ru-RU" dirty="0" err="1" smtClean="0"/>
              <a:t>ги</a:t>
            </a:r>
            <a:r>
              <a:rPr lang="ru-RU" dirty="0" smtClean="0"/>
              <a:t> </a:t>
            </a:r>
            <a:r>
              <a:rPr lang="ru-RU" dirty="0" err="1" smtClean="0"/>
              <a:t>обявява</a:t>
            </a:r>
            <a:r>
              <a:rPr lang="ru-RU" dirty="0" smtClean="0"/>
              <a:t> за </a:t>
            </a:r>
            <a:r>
              <a:rPr lang="ru-RU" dirty="0" err="1" smtClean="0"/>
              <a:t>съпокровители</a:t>
            </a:r>
            <a:r>
              <a:rPr lang="ru-RU" dirty="0" smtClean="0"/>
              <a:t> на Европа. </a:t>
            </a:r>
            <a:r>
              <a:rPr lang="ru-RU" dirty="0" err="1" smtClean="0"/>
              <a:t>Православната</a:t>
            </a:r>
            <a:r>
              <a:rPr lang="ru-RU" dirty="0" smtClean="0"/>
              <a:t> </a:t>
            </a:r>
            <a:r>
              <a:rPr lang="ru-RU" dirty="0" err="1" smtClean="0"/>
              <a:t>църква</a:t>
            </a:r>
            <a:r>
              <a:rPr lang="ru-RU" dirty="0" smtClean="0"/>
              <a:t> </a:t>
            </a:r>
            <a:r>
              <a:rPr lang="ru-RU" dirty="0" err="1" smtClean="0"/>
              <a:t>ги</a:t>
            </a:r>
            <a:r>
              <a:rPr lang="ru-RU" dirty="0" smtClean="0"/>
              <a:t> </a:t>
            </a:r>
            <a:r>
              <a:rPr lang="ru-RU" dirty="0" err="1" smtClean="0"/>
              <a:t>почита</a:t>
            </a:r>
            <a:r>
              <a:rPr lang="ru-RU" dirty="0" smtClean="0"/>
              <a:t> и </a:t>
            </a:r>
            <a:r>
              <a:rPr lang="ru-RU" dirty="0" err="1" smtClean="0"/>
              <a:t>като</a:t>
            </a:r>
            <a:r>
              <a:rPr lang="ru-RU" dirty="0" smtClean="0"/>
              <a:t> </a:t>
            </a:r>
            <a:r>
              <a:rPr lang="ru-RU" dirty="0" err="1" smtClean="0"/>
              <a:t>едни</a:t>
            </a:r>
            <a:r>
              <a:rPr lang="ru-RU" dirty="0" smtClean="0"/>
              <a:t> от светите </a:t>
            </a:r>
            <a:r>
              <a:rPr lang="ru-RU" dirty="0" err="1" smtClean="0"/>
              <a:t>Седмочисленици</a:t>
            </a:r>
            <a:r>
              <a:rPr lang="ru-RU" dirty="0" smtClean="0"/>
              <a:t> </a:t>
            </a:r>
            <a:r>
              <a:rPr lang="ru-RU" dirty="0" err="1" smtClean="0"/>
              <a:t>заедно</a:t>
            </a:r>
            <a:r>
              <a:rPr lang="ru-RU" dirty="0" smtClean="0"/>
              <a:t> с </a:t>
            </a:r>
            <a:r>
              <a:rPr lang="ru-RU" dirty="0" err="1" smtClean="0"/>
              <a:t>техните</a:t>
            </a:r>
            <a:r>
              <a:rPr lang="ru-RU" dirty="0" smtClean="0"/>
              <a:t> </a:t>
            </a:r>
            <a:r>
              <a:rPr lang="ru-RU" dirty="0" err="1" smtClean="0"/>
              <a:t>ученици</a:t>
            </a:r>
            <a:r>
              <a:rPr lang="ru-RU" dirty="0" smtClean="0"/>
              <a:t> и последователи Климент, Наум, </a:t>
            </a:r>
            <a:r>
              <a:rPr lang="ru-RU" dirty="0" err="1" smtClean="0"/>
              <a:t>Ангеларий</a:t>
            </a:r>
            <a:r>
              <a:rPr lang="ru-RU" dirty="0" smtClean="0"/>
              <a:t>, Горазд и Сава.</a:t>
            </a:r>
            <a:endParaRPr lang="bg-BG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953000"/>
            <a:ext cx="3100388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408653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Глаголица</a:t>
            </a:r>
            <a:endParaRPr lang="bg-BG" dirty="0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542308"/>
          </a:xfrm>
        </p:spPr>
        <p:txBody>
          <a:bodyPr>
            <a:normAutofit fontScale="47500" lnSpcReduction="20000"/>
          </a:bodyPr>
          <a:lstStyle/>
          <a:p>
            <a:r>
              <a:rPr lang="ru-RU" dirty="0" err="1" smtClean="0"/>
              <a:t>Названието</a:t>
            </a:r>
            <a:r>
              <a:rPr lang="ru-RU" dirty="0" smtClean="0"/>
              <a:t> глаголица </a:t>
            </a:r>
            <a:r>
              <a:rPr lang="ru-RU" dirty="0" err="1" smtClean="0"/>
              <a:t>идва</a:t>
            </a:r>
            <a:r>
              <a:rPr lang="ru-RU" dirty="0" smtClean="0"/>
              <a:t> от </a:t>
            </a:r>
            <a:r>
              <a:rPr lang="ru-RU" dirty="0" err="1" smtClean="0"/>
              <a:t>думата</a:t>
            </a:r>
            <a:r>
              <a:rPr lang="ru-RU" dirty="0" smtClean="0"/>
              <a:t> </a:t>
            </a:r>
            <a:r>
              <a:rPr lang="ru-RU" dirty="0" err="1" smtClean="0"/>
              <a:t>глаголъ</a:t>
            </a:r>
            <a:r>
              <a:rPr lang="ru-RU" dirty="0" smtClean="0"/>
              <a:t>, </a:t>
            </a:r>
            <a:r>
              <a:rPr lang="ru-RU" dirty="0" err="1" smtClean="0"/>
              <a:t>означаваща</a:t>
            </a:r>
            <a:r>
              <a:rPr lang="ru-RU" dirty="0" smtClean="0"/>
              <a:t> „дума“ (такова е и </a:t>
            </a:r>
            <a:r>
              <a:rPr lang="ru-RU" dirty="0" err="1" smtClean="0"/>
              <a:t>названието</a:t>
            </a:r>
            <a:r>
              <a:rPr lang="ru-RU" dirty="0" smtClean="0"/>
              <a:t> на </a:t>
            </a:r>
            <a:r>
              <a:rPr lang="ru-RU" dirty="0" err="1" smtClean="0"/>
              <a:t>буквата</a:t>
            </a:r>
            <a:r>
              <a:rPr lang="ru-RU" dirty="0" smtClean="0"/>
              <a:t> Г). </a:t>
            </a:r>
            <a:r>
              <a:rPr lang="ru-RU" dirty="0" err="1" smtClean="0"/>
              <a:t>Тъй</a:t>
            </a:r>
            <a:r>
              <a:rPr lang="ru-RU" dirty="0" smtClean="0"/>
              <a:t> </a:t>
            </a:r>
            <a:r>
              <a:rPr lang="ru-RU" dirty="0" err="1" smtClean="0"/>
              <a:t>като</a:t>
            </a:r>
            <a:r>
              <a:rPr lang="ru-RU" dirty="0" smtClean="0"/>
              <a:t> </a:t>
            </a:r>
            <a:r>
              <a:rPr lang="ru-RU" dirty="0" err="1" smtClean="0"/>
              <a:t>глаголати</a:t>
            </a:r>
            <a:r>
              <a:rPr lang="ru-RU" dirty="0" smtClean="0"/>
              <a:t> </a:t>
            </a:r>
            <a:r>
              <a:rPr lang="ru-RU" dirty="0" err="1" smtClean="0"/>
              <a:t>означава</a:t>
            </a:r>
            <a:r>
              <a:rPr lang="ru-RU" dirty="0" smtClean="0"/>
              <a:t> говоря, </a:t>
            </a:r>
            <a:r>
              <a:rPr lang="ru-RU" dirty="0" err="1" smtClean="0"/>
              <a:t>глаголицата</a:t>
            </a:r>
            <a:r>
              <a:rPr lang="ru-RU" dirty="0" smtClean="0"/>
              <a:t> </a:t>
            </a:r>
            <a:r>
              <a:rPr lang="ru-RU" dirty="0" err="1" smtClean="0"/>
              <a:t>поетично</a:t>
            </a:r>
            <a:r>
              <a:rPr lang="ru-RU" dirty="0" smtClean="0"/>
              <a:t> е </a:t>
            </a:r>
            <a:r>
              <a:rPr lang="ru-RU" dirty="0" err="1" smtClean="0"/>
              <a:t>наричана</a:t>
            </a:r>
            <a:r>
              <a:rPr lang="ru-RU" dirty="0" smtClean="0"/>
              <a:t> „</a:t>
            </a:r>
            <a:r>
              <a:rPr lang="ru-RU" dirty="0" err="1" smtClean="0"/>
              <a:t>знаците</a:t>
            </a:r>
            <a:r>
              <a:rPr lang="ru-RU" dirty="0" smtClean="0"/>
              <a:t>, </a:t>
            </a:r>
            <a:r>
              <a:rPr lang="ru-RU" dirty="0" err="1" smtClean="0"/>
              <a:t>които</a:t>
            </a:r>
            <a:r>
              <a:rPr lang="ru-RU" dirty="0" smtClean="0"/>
              <a:t> говорят“.</a:t>
            </a:r>
          </a:p>
          <a:p>
            <a:endParaRPr lang="ru-RU" dirty="0" smtClean="0"/>
          </a:p>
          <a:p>
            <a:r>
              <a:rPr lang="ru-RU" dirty="0" err="1" smtClean="0"/>
              <a:t>Названието</a:t>
            </a:r>
            <a:r>
              <a:rPr lang="ru-RU" dirty="0" smtClean="0"/>
              <a:t> на </a:t>
            </a:r>
            <a:r>
              <a:rPr lang="ru-RU" dirty="0" err="1" smtClean="0"/>
              <a:t>азбуката</a:t>
            </a:r>
            <a:r>
              <a:rPr lang="ru-RU" dirty="0" smtClean="0"/>
              <a:t> на чешки е </a:t>
            </a:r>
            <a:r>
              <a:rPr lang="ru-RU" dirty="0" err="1" smtClean="0"/>
              <a:t>hlaholice</a:t>
            </a:r>
            <a:r>
              <a:rPr lang="ru-RU" dirty="0" smtClean="0"/>
              <a:t>, на </a:t>
            </a:r>
            <a:r>
              <a:rPr lang="ru-RU" dirty="0" err="1" smtClean="0"/>
              <a:t>словашки</a:t>
            </a:r>
            <a:r>
              <a:rPr lang="ru-RU" dirty="0" smtClean="0"/>
              <a:t> – </a:t>
            </a:r>
            <a:r>
              <a:rPr lang="ru-RU" dirty="0" err="1" smtClean="0"/>
              <a:t>hlaholika</a:t>
            </a:r>
            <a:r>
              <a:rPr lang="ru-RU" dirty="0" smtClean="0"/>
              <a:t>, на </a:t>
            </a:r>
            <a:r>
              <a:rPr lang="ru-RU" dirty="0" err="1" smtClean="0"/>
              <a:t>полски</a:t>
            </a:r>
            <a:r>
              <a:rPr lang="ru-RU" dirty="0" smtClean="0"/>
              <a:t> – </a:t>
            </a:r>
            <a:r>
              <a:rPr lang="ru-RU" dirty="0" err="1" smtClean="0"/>
              <a:t>głagolica</a:t>
            </a:r>
            <a:r>
              <a:rPr lang="ru-RU" dirty="0" smtClean="0"/>
              <a:t>, на </a:t>
            </a:r>
            <a:r>
              <a:rPr lang="ru-RU" dirty="0" err="1" smtClean="0"/>
              <a:t>руски</a:t>
            </a:r>
            <a:r>
              <a:rPr lang="ru-RU" dirty="0" smtClean="0"/>
              <a:t> – глаголица, на </a:t>
            </a:r>
            <a:r>
              <a:rPr lang="ru-RU" dirty="0" err="1" smtClean="0"/>
              <a:t>хърватски</a:t>
            </a:r>
            <a:r>
              <a:rPr lang="ru-RU" dirty="0" smtClean="0"/>
              <a:t> и </a:t>
            </a:r>
            <a:r>
              <a:rPr lang="ru-RU" dirty="0" err="1" smtClean="0"/>
              <a:t>сръбски</a:t>
            </a:r>
            <a:r>
              <a:rPr lang="ru-RU" dirty="0" smtClean="0"/>
              <a:t> – </a:t>
            </a:r>
            <a:r>
              <a:rPr lang="ru-RU" dirty="0" err="1" smtClean="0"/>
              <a:t>glagoljica</a:t>
            </a:r>
            <a:r>
              <a:rPr lang="ru-RU" dirty="0" smtClean="0"/>
              <a:t> (</a:t>
            </a:r>
            <a:r>
              <a:rPr lang="ru-RU" dirty="0" err="1" smtClean="0"/>
              <a:t>глагољица</a:t>
            </a:r>
            <a:r>
              <a:rPr lang="ru-RU" dirty="0" smtClean="0"/>
              <a:t>). На глаголица </a:t>
            </a:r>
            <a:r>
              <a:rPr lang="ru-RU" dirty="0" err="1" smtClean="0"/>
              <a:t>са</a:t>
            </a:r>
            <a:r>
              <a:rPr lang="ru-RU" dirty="0" smtClean="0"/>
              <a:t> били </a:t>
            </a:r>
            <a:r>
              <a:rPr lang="ru-RU" dirty="0" err="1" smtClean="0"/>
              <a:t>написани</a:t>
            </a:r>
            <a:r>
              <a:rPr lang="ru-RU" dirty="0" smtClean="0"/>
              <a:t> и </a:t>
            </a:r>
            <a:r>
              <a:rPr lang="ru-RU" dirty="0" err="1" smtClean="0"/>
              <a:t>първите</a:t>
            </a:r>
            <a:r>
              <a:rPr lang="ru-RU" dirty="0" smtClean="0"/>
              <a:t> </a:t>
            </a:r>
            <a:r>
              <a:rPr lang="ru-RU" dirty="0" err="1" smtClean="0"/>
              <a:t>български</a:t>
            </a:r>
            <a:r>
              <a:rPr lang="ru-RU" dirty="0" smtClean="0"/>
              <a:t> </a:t>
            </a:r>
            <a:r>
              <a:rPr lang="ru-RU" dirty="0" err="1" smtClean="0"/>
              <a:t>оригинални</a:t>
            </a:r>
            <a:r>
              <a:rPr lang="ru-RU" dirty="0" smtClean="0"/>
              <a:t> произведения. </a:t>
            </a:r>
            <a:r>
              <a:rPr lang="ru-RU" dirty="0" err="1" smtClean="0"/>
              <a:t>Този</a:t>
            </a:r>
            <a:r>
              <a:rPr lang="ru-RU" dirty="0" smtClean="0"/>
              <a:t> ранен период се </a:t>
            </a:r>
            <a:r>
              <a:rPr lang="ru-RU" dirty="0" err="1" smtClean="0"/>
              <a:t>отразява</a:t>
            </a:r>
            <a:r>
              <a:rPr lang="ru-RU" dirty="0" smtClean="0"/>
              <a:t> например от </a:t>
            </a:r>
            <a:r>
              <a:rPr lang="ru-RU" dirty="0" err="1" smtClean="0"/>
              <a:t>Киевските</a:t>
            </a:r>
            <a:r>
              <a:rPr lang="ru-RU" dirty="0" smtClean="0"/>
              <a:t> </a:t>
            </a:r>
            <a:r>
              <a:rPr lang="ru-RU" dirty="0" err="1" smtClean="0"/>
              <a:t>листове</a:t>
            </a:r>
            <a:r>
              <a:rPr lang="ru-RU" dirty="0" smtClean="0"/>
              <a:t>, в </a:t>
            </a:r>
            <a:r>
              <a:rPr lang="ru-RU" dirty="0" err="1" smtClean="0"/>
              <a:t>които</a:t>
            </a:r>
            <a:r>
              <a:rPr lang="ru-RU" dirty="0" smtClean="0"/>
              <a:t> се </a:t>
            </a:r>
            <a:r>
              <a:rPr lang="ru-RU" dirty="0" err="1" smtClean="0"/>
              <a:t>откриват</a:t>
            </a:r>
            <a:r>
              <a:rPr lang="ru-RU" dirty="0" smtClean="0"/>
              <a:t> </a:t>
            </a:r>
            <a:r>
              <a:rPr lang="ru-RU" dirty="0" err="1" smtClean="0"/>
              <a:t>фонетични</a:t>
            </a:r>
            <a:r>
              <a:rPr lang="ru-RU" dirty="0" smtClean="0"/>
              <a:t> </a:t>
            </a:r>
            <a:r>
              <a:rPr lang="ru-RU" dirty="0" err="1" smtClean="0"/>
              <a:t>промени</a:t>
            </a:r>
            <a:r>
              <a:rPr lang="ru-RU" dirty="0" smtClean="0"/>
              <a:t> и </a:t>
            </a:r>
            <a:r>
              <a:rPr lang="ru-RU" dirty="0" err="1" smtClean="0"/>
              <a:t>думи</a:t>
            </a:r>
            <a:r>
              <a:rPr lang="ru-RU" dirty="0" smtClean="0"/>
              <a:t>, </a:t>
            </a:r>
            <a:r>
              <a:rPr lang="ru-RU" dirty="0" err="1" smtClean="0"/>
              <a:t>характерни</a:t>
            </a:r>
            <a:r>
              <a:rPr lang="ru-RU" dirty="0" smtClean="0"/>
              <a:t> за </a:t>
            </a:r>
            <a:r>
              <a:rPr lang="ru-RU" dirty="0" err="1" smtClean="0"/>
              <a:t>езика</a:t>
            </a:r>
            <a:r>
              <a:rPr lang="ru-RU" dirty="0" smtClean="0"/>
              <a:t> на </a:t>
            </a:r>
            <a:r>
              <a:rPr lang="ru-RU" dirty="0" err="1" smtClean="0"/>
              <a:t>западните</a:t>
            </a:r>
            <a:r>
              <a:rPr lang="ru-RU" dirty="0" smtClean="0"/>
              <a:t> </a:t>
            </a:r>
            <a:r>
              <a:rPr lang="ru-RU" dirty="0" err="1" smtClean="0"/>
              <a:t>славяни</a:t>
            </a:r>
            <a:r>
              <a:rPr lang="ru-RU" dirty="0" smtClean="0"/>
              <a:t>. </a:t>
            </a:r>
            <a:r>
              <a:rPr lang="ru-RU" dirty="0" err="1" smtClean="0"/>
              <a:t>Глаго̀лицата</a:t>
            </a:r>
            <a:r>
              <a:rPr lang="ru-RU" dirty="0" smtClean="0"/>
              <a:t> е </a:t>
            </a:r>
            <a:r>
              <a:rPr lang="ru-RU" dirty="0" err="1" smtClean="0"/>
              <a:t>първата</a:t>
            </a:r>
            <a:r>
              <a:rPr lang="ru-RU" dirty="0" smtClean="0"/>
              <a:t> </a:t>
            </a:r>
            <a:r>
              <a:rPr lang="ru-RU" dirty="0" err="1" smtClean="0"/>
              <a:t>българска</a:t>
            </a:r>
            <a:r>
              <a:rPr lang="ru-RU" dirty="0" smtClean="0"/>
              <a:t> азбука </a:t>
            </a:r>
            <a:r>
              <a:rPr lang="ru-RU" dirty="0" err="1" smtClean="0"/>
              <a:t>създадена</a:t>
            </a:r>
            <a:r>
              <a:rPr lang="ru-RU" dirty="0" smtClean="0"/>
              <a:t> от </a:t>
            </a:r>
            <a:r>
              <a:rPr lang="ru-RU" dirty="0" err="1" smtClean="0"/>
              <a:t>Кирил</a:t>
            </a:r>
            <a:r>
              <a:rPr lang="ru-RU" dirty="0" smtClean="0"/>
              <a:t> и </a:t>
            </a:r>
            <a:r>
              <a:rPr lang="ru-RU" dirty="0" err="1" smtClean="0"/>
              <a:t>Методий</a:t>
            </a:r>
            <a:r>
              <a:rPr lang="ru-RU" dirty="0" smtClean="0"/>
              <a:t> в периода от 855 г. до 862 г. за </a:t>
            </a:r>
            <a:r>
              <a:rPr lang="ru-RU" dirty="0" err="1" smtClean="0"/>
              <a:t>превод</a:t>
            </a:r>
            <a:r>
              <a:rPr lang="ru-RU" dirty="0" smtClean="0"/>
              <a:t> на </a:t>
            </a:r>
            <a:r>
              <a:rPr lang="ru-RU" dirty="0" err="1" smtClean="0"/>
              <a:t>църковна</a:t>
            </a:r>
            <a:r>
              <a:rPr lang="ru-RU" dirty="0" smtClean="0"/>
              <a:t> литература от </a:t>
            </a:r>
            <a:r>
              <a:rPr lang="ru-RU" dirty="0" err="1" smtClean="0"/>
              <a:t>гръцки</a:t>
            </a:r>
            <a:r>
              <a:rPr lang="ru-RU" dirty="0" smtClean="0"/>
              <a:t> на </a:t>
            </a:r>
            <a:r>
              <a:rPr lang="ru-RU" dirty="0" err="1" smtClean="0"/>
              <a:t>български</a:t>
            </a:r>
            <a:r>
              <a:rPr lang="ru-RU" dirty="0" smtClean="0"/>
              <a:t> </a:t>
            </a:r>
            <a:r>
              <a:rPr lang="ru-RU" dirty="0" err="1" smtClean="0"/>
              <a:t>език</a:t>
            </a:r>
            <a:r>
              <a:rPr lang="ru-RU" dirty="0" smtClean="0"/>
              <a:t>. </a:t>
            </a:r>
            <a:r>
              <a:rPr lang="ru-RU" dirty="0" err="1" smtClean="0"/>
              <a:t>Това</a:t>
            </a:r>
            <a:r>
              <a:rPr lang="ru-RU" dirty="0" smtClean="0"/>
              <a:t> е и </a:t>
            </a:r>
            <a:r>
              <a:rPr lang="ru-RU" dirty="0" err="1" smtClean="0"/>
              <a:t>първата</a:t>
            </a:r>
            <a:r>
              <a:rPr lang="ru-RU" dirty="0" smtClean="0"/>
              <a:t> </a:t>
            </a:r>
            <a:r>
              <a:rPr lang="ru-RU" dirty="0" err="1" smtClean="0"/>
              <a:t>позната</a:t>
            </a:r>
            <a:r>
              <a:rPr lang="ru-RU" dirty="0" smtClean="0"/>
              <a:t> </a:t>
            </a:r>
            <a:r>
              <a:rPr lang="ru-RU" dirty="0" err="1" smtClean="0"/>
              <a:t>славянска</a:t>
            </a:r>
            <a:r>
              <a:rPr lang="ru-RU" dirty="0" smtClean="0"/>
              <a:t> азбука.</a:t>
            </a:r>
            <a:endParaRPr lang="bg-BG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3962400"/>
            <a:ext cx="6991350" cy="266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932616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От къде идва празника 24 май?</a:t>
            </a:r>
            <a:endParaRPr lang="bg-BG" dirty="0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505200"/>
          </a:xfrm>
        </p:spPr>
        <p:txBody>
          <a:bodyPr>
            <a:normAutofit fontScale="47500" lnSpcReduction="20000"/>
          </a:bodyPr>
          <a:lstStyle/>
          <a:p>
            <a:r>
              <a:rPr lang="ru-RU" dirty="0" smtClean="0"/>
              <a:t>24 май </a:t>
            </a:r>
            <a:r>
              <a:rPr lang="ru-RU" dirty="0" err="1" smtClean="0"/>
              <a:t>Ден</a:t>
            </a:r>
            <a:r>
              <a:rPr lang="ru-RU" dirty="0" smtClean="0"/>
              <a:t> на </a:t>
            </a:r>
            <a:r>
              <a:rPr lang="ru-RU" dirty="0" err="1" smtClean="0"/>
              <a:t>българската</a:t>
            </a:r>
            <a:r>
              <a:rPr lang="ru-RU" dirty="0" smtClean="0"/>
              <a:t> просвета и </a:t>
            </a:r>
            <a:r>
              <a:rPr lang="ru-RU" dirty="0" err="1" smtClean="0"/>
              <a:t>култура</a:t>
            </a:r>
            <a:r>
              <a:rPr lang="ru-RU" dirty="0" smtClean="0"/>
              <a:t> и на </a:t>
            </a:r>
            <a:r>
              <a:rPr lang="ru-RU" dirty="0" err="1" smtClean="0"/>
              <a:t>славянската</a:t>
            </a:r>
            <a:r>
              <a:rPr lang="ru-RU" dirty="0" smtClean="0"/>
              <a:t> </a:t>
            </a:r>
            <a:r>
              <a:rPr lang="ru-RU" dirty="0" err="1" smtClean="0"/>
              <a:t>писменост</a:t>
            </a:r>
            <a:r>
              <a:rPr lang="ru-RU" dirty="0" smtClean="0"/>
              <a:t>. </a:t>
            </a:r>
            <a:r>
              <a:rPr lang="ru-RU" dirty="0" err="1" smtClean="0"/>
              <a:t>Според</a:t>
            </a:r>
            <a:r>
              <a:rPr lang="ru-RU" dirty="0" smtClean="0"/>
              <a:t> </a:t>
            </a:r>
            <a:r>
              <a:rPr lang="ru-RU" dirty="0" err="1" smtClean="0"/>
              <a:t>църковния</a:t>
            </a:r>
            <a:r>
              <a:rPr lang="ru-RU" dirty="0" smtClean="0"/>
              <a:t> </a:t>
            </a:r>
            <a:r>
              <a:rPr lang="ru-RU" dirty="0" err="1" smtClean="0"/>
              <a:t>календар</a:t>
            </a:r>
            <a:r>
              <a:rPr lang="ru-RU" dirty="0" smtClean="0"/>
              <a:t> </a:t>
            </a:r>
            <a:r>
              <a:rPr lang="ru-RU" dirty="0" err="1" smtClean="0"/>
              <a:t>денят</a:t>
            </a:r>
            <a:r>
              <a:rPr lang="ru-RU" dirty="0" smtClean="0"/>
              <a:t> на Св. св. </a:t>
            </a:r>
            <a:r>
              <a:rPr lang="ru-RU" dirty="0" err="1" smtClean="0"/>
              <a:t>Кирил</a:t>
            </a:r>
            <a:r>
              <a:rPr lang="ru-RU" dirty="0" smtClean="0"/>
              <a:t> и </a:t>
            </a:r>
            <a:r>
              <a:rPr lang="ru-RU" dirty="0" err="1" smtClean="0"/>
              <a:t>Методий</a:t>
            </a:r>
            <a:r>
              <a:rPr lang="ru-RU" dirty="0" smtClean="0"/>
              <a:t>, </a:t>
            </a:r>
            <a:r>
              <a:rPr lang="ru-RU" dirty="0" err="1" smtClean="0"/>
              <a:t>създали</a:t>
            </a:r>
            <a:r>
              <a:rPr lang="ru-RU" dirty="0" smtClean="0"/>
              <a:t> </a:t>
            </a:r>
            <a:r>
              <a:rPr lang="ru-RU" dirty="0" err="1" smtClean="0"/>
              <a:t>първообраза</a:t>
            </a:r>
            <a:r>
              <a:rPr lang="ru-RU" dirty="0" smtClean="0"/>
              <a:t> на </a:t>
            </a:r>
            <a:r>
              <a:rPr lang="ru-RU" dirty="0" err="1" smtClean="0"/>
              <a:t>българската</a:t>
            </a:r>
            <a:r>
              <a:rPr lang="ru-RU" dirty="0" smtClean="0"/>
              <a:t> </a:t>
            </a:r>
            <a:r>
              <a:rPr lang="ru-RU" dirty="0" err="1" smtClean="0"/>
              <a:t>писменост</a:t>
            </a:r>
            <a:r>
              <a:rPr lang="ru-RU" dirty="0" smtClean="0"/>
              <a:t>, </a:t>
            </a:r>
            <a:r>
              <a:rPr lang="ru-RU" dirty="0" err="1" smtClean="0"/>
              <a:t>глаголицата</a:t>
            </a:r>
            <a:r>
              <a:rPr lang="ru-RU" dirty="0" smtClean="0"/>
              <a:t>, </a:t>
            </a:r>
            <a:r>
              <a:rPr lang="ru-RU" dirty="0" err="1" smtClean="0"/>
              <a:t>която</a:t>
            </a:r>
            <a:r>
              <a:rPr lang="ru-RU" dirty="0" smtClean="0"/>
              <a:t> е и </a:t>
            </a:r>
            <a:r>
              <a:rPr lang="ru-RU" dirty="0" err="1" smtClean="0"/>
              <a:t>славянска</a:t>
            </a:r>
            <a:r>
              <a:rPr lang="ru-RU" dirty="0" smtClean="0"/>
              <a:t> </a:t>
            </a:r>
            <a:r>
              <a:rPr lang="ru-RU" dirty="0" err="1" smtClean="0"/>
              <a:t>писменост</a:t>
            </a:r>
            <a:r>
              <a:rPr lang="ru-RU" dirty="0" smtClean="0"/>
              <a:t>, се </a:t>
            </a:r>
            <a:r>
              <a:rPr lang="ru-RU" dirty="0" err="1" smtClean="0"/>
              <a:t>чества</a:t>
            </a:r>
            <a:r>
              <a:rPr lang="ru-RU" dirty="0" smtClean="0"/>
              <a:t> на 11 май. </a:t>
            </a:r>
            <a:r>
              <a:rPr lang="ru-RU" dirty="0" err="1" smtClean="0"/>
              <a:t>Глаголицата</a:t>
            </a:r>
            <a:r>
              <a:rPr lang="ru-RU" dirty="0" smtClean="0"/>
              <a:t> </a:t>
            </a:r>
            <a:r>
              <a:rPr lang="ru-RU" dirty="0" err="1" smtClean="0"/>
              <a:t>претърпява</a:t>
            </a:r>
            <a:r>
              <a:rPr lang="ru-RU" dirty="0" smtClean="0"/>
              <a:t> </a:t>
            </a:r>
            <a:r>
              <a:rPr lang="ru-RU" dirty="0" err="1" smtClean="0"/>
              <a:t>своеобразни</a:t>
            </a:r>
            <a:r>
              <a:rPr lang="ru-RU" dirty="0" smtClean="0"/>
              <a:t> </a:t>
            </a:r>
            <a:r>
              <a:rPr lang="ru-RU" dirty="0" err="1" smtClean="0"/>
              <a:t>промени</a:t>
            </a:r>
            <a:r>
              <a:rPr lang="ru-RU" dirty="0" smtClean="0"/>
              <a:t>, </a:t>
            </a:r>
            <a:r>
              <a:rPr lang="ru-RU" dirty="0" err="1" smtClean="0"/>
              <a:t>докато</a:t>
            </a:r>
            <a:r>
              <a:rPr lang="ru-RU" dirty="0" smtClean="0"/>
              <a:t> се оформи в </a:t>
            </a:r>
            <a:r>
              <a:rPr lang="ru-RU" dirty="0" err="1" smtClean="0"/>
              <a:t>сегашния</a:t>
            </a:r>
            <a:r>
              <a:rPr lang="ru-RU" dirty="0" smtClean="0"/>
              <a:t> си вид – </a:t>
            </a:r>
            <a:r>
              <a:rPr lang="ru-RU" dirty="0" err="1" smtClean="0"/>
              <a:t>кирилица</a:t>
            </a:r>
            <a:r>
              <a:rPr lang="ru-RU" dirty="0" smtClean="0"/>
              <a:t>, на </a:t>
            </a:r>
            <a:r>
              <a:rPr lang="ru-RU" dirty="0" err="1" smtClean="0"/>
              <a:t>която</a:t>
            </a:r>
            <a:r>
              <a:rPr lang="ru-RU" dirty="0" smtClean="0"/>
              <a:t> се </a:t>
            </a:r>
            <a:r>
              <a:rPr lang="ru-RU" dirty="0" err="1" smtClean="0"/>
              <a:t>пише</a:t>
            </a:r>
            <a:r>
              <a:rPr lang="ru-RU" dirty="0" smtClean="0"/>
              <a:t> на </a:t>
            </a:r>
            <a:r>
              <a:rPr lang="ru-RU" dirty="0" err="1" smtClean="0"/>
              <a:t>български</a:t>
            </a:r>
            <a:r>
              <a:rPr lang="ru-RU" dirty="0" smtClean="0"/>
              <a:t>, </a:t>
            </a:r>
            <a:r>
              <a:rPr lang="ru-RU" dirty="0" err="1" smtClean="0"/>
              <a:t>руски</a:t>
            </a:r>
            <a:r>
              <a:rPr lang="ru-RU" dirty="0" smtClean="0"/>
              <a:t>, </a:t>
            </a:r>
            <a:r>
              <a:rPr lang="ru-RU" dirty="0" err="1" smtClean="0"/>
              <a:t>украински</a:t>
            </a:r>
            <a:r>
              <a:rPr lang="ru-RU" dirty="0" smtClean="0"/>
              <a:t>, </a:t>
            </a:r>
            <a:r>
              <a:rPr lang="ru-RU" dirty="0" err="1" smtClean="0"/>
              <a:t>македонски</a:t>
            </a:r>
            <a:r>
              <a:rPr lang="ru-RU" dirty="0" smtClean="0"/>
              <a:t>, </a:t>
            </a:r>
            <a:r>
              <a:rPr lang="ru-RU" dirty="0" err="1" smtClean="0"/>
              <a:t>сръбски</a:t>
            </a:r>
            <a:r>
              <a:rPr lang="ru-RU" dirty="0" smtClean="0"/>
              <a:t> и </a:t>
            </a:r>
            <a:r>
              <a:rPr lang="ru-RU" dirty="0" err="1" smtClean="0"/>
              <a:t>други</a:t>
            </a:r>
            <a:r>
              <a:rPr lang="ru-RU" dirty="0" smtClean="0"/>
              <a:t> </a:t>
            </a:r>
            <a:r>
              <a:rPr lang="ru-RU" dirty="0" err="1" smtClean="0"/>
              <a:t>езици</a:t>
            </a:r>
            <a:r>
              <a:rPr lang="ru-RU" dirty="0" smtClean="0"/>
              <a:t>. </a:t>
            </a:r>
            <a:r>
              <a:rPr lang="ru-RU" dirty="0" err="1" smtClean="0"/>
              <a:t>Кирилицата</a:t>
            </a:r>
            <a:r>
              <a:rPr lang="ru-RU" dirty="0" smtClean="0"/>
              <a:t> е </a:t>
            </a:r>
            <a:r>
              <a:rPr lang="ru-RU" dirty="0" err="1" smtClean="0"/>
              <a:t>официална</a:t>
            </a:r>
            <a:r>
              <a:rPr lang="ru-RU" dirty="0" smtClean="0"/>
              <a:t> азбука в Монголия и в </a:t>
            </a:r>
            <a:r>
              <a:rPr lang="ru-RU" dirty="0" err="1" smtClean="0"/>
              <a:t>някои</a:t>
            </a:r>
            <a:r>
              <a:rPr lang="ru-RU" dirty="0" smtClean="0"/>
              <a:t> </a:t>
            </a:r>
            <a:r>
              <a:rPr lang="ru-RU" dirty="0" err="1" smtClean="0"/>
              <a:t>републики</a:t>
            </a:r>
            <a:r>
              <a:rPr lang="ru-RU" dirty="0" smtClean="0"/>
              <a:t> от </a:t>
            </a:r>
            <a:r>
              <a:rPr lang="ru-RU" dirty="0" err="1" smtClean="0"/>
              <a:t>бившия</a:t>
            </a:r>
            <a:r>
              <a:rPr lang="ru-RU" dirty="0" smtClean="0"/>
              <a:t> </a:t>
            </a:r>
            <a:r>
              <a:rPr lang="ru-RU" dirty="0" err="1" smtClean="0"/>
              <a:t>Съветски</a:t>
            </a:r>
            <a:r>
              <a:rPr lang="ru-RU" dirty="0" smtClean="0"/>
              <a:t> </a:t>
            </a:r>
            <a:r>
              <a:rPr lang="ru-RU" dirty="0" err="1" smtClean="0"/>
              <a:t>съюз</a:t>
            </a:r>
            <a:r>
              <a:rPr lang="ru-RU" dirty="0" smtClean="0"/>
              <a:t>, а до 19 век се е </a:t>
            </a:r>
            <a:r>
              <a:rPr lang="ru-RU" dirty="0" err="1" smtClean="0"/>
              <a:t>ползвала</a:t>
            </a:r>
            <a:r>
              <a:rPr lang="ru-RU" dirty="0" smtClean="0"/>
              <a:t> и в </a:t>
            </a:r>
            <a:r>
              <a:rPr lang="ru-RU" dirty="0" err="1" smtClean="0"/>
              <a:t>Румъния</a:t>
            </a:r>
            <a:r>
              <a:rPr lang="ru-RU" dirty="0" smtClean="0"/>
              <a:t>. </a:t>
            </a:r>
            <a:r>
              <a:rPr lang="ru-RU" dirty="0" err="1" smtClean="0"/>
              <a:t>Свързването</a:t>
            </a:r>
            <a:r>
              <a:rPr lang="ru-RU" dirty="0" smtClean="0"/>
              <a:t> на </a:t>
            </a:r>
            <a:r>
              <a:rPr lang="ru-RU" dirty="0" err="1" smtClean="0"/>
              <a:t>датата</a:t>
            </a:r>
            <a:r>
              <a:rPr lang="ru-RU" dirty="0" smtClean="0"/>
              <a:t> 24 май с </a:t>
            </a:r>
            <a:r>
              <a:rPr lang="ru-RU" dirty="0" err="1" smtClean="0"/>
              <a:t>Деня</a:t>
            </a:r>
            <a:r>
              <a:rPr lang="ru-RU" dirty="0" smtClean="0"/>
              <a:t> на </a:t>
            </a:r>
            <a:r>
              <a:rPr lang="ru-RU" dirty="0" err="1" smtClean="0"/>
              <a:t>славянската</a:t>
            </a:r>
            <a:r>
              <a:rPr lang="ru-RU" dirty="0" smtClean="0"/>
              <a:t> </a:t>
            </a:r>
            <a:r>
              <a:rPr lang="ru-RU" dirty="0" err="1" smtClean="0"/>
              <a:t>писменост</a:t>
            </a:r>
            <a:r>
              <a:rPr lang="ru-RU" dirty="0" smtClean="0"/>
              <a:t> и </a:t>
            </a:r>
            <a:r>
              <a:rPr lang="ru-RU" dirty="0" err="1" smtClean="0"/>
              <a:t>българската</a:t>
            </a:r>
            <a:r>
              <a:rPr lang="ru-RU" dirty="0" smtClean="0"/>
              <a:t> </a:t>
            </a:r>
            <a:r>
              <a:rPr lang="ru-RU" dirty="0" err="1" smtClean="0"/>
              <a:t>култура</a:t>
            </a:r>
            <a:r>
              <a:rPr lang="ru-RU" dirty="0" smtClean="0"/>
              <a:t> </a:t>
            </a:r>
            <a:r>
              <a:rPr lang="ru-RU" dirty="0" err="1" smtClean="0"/>
              <a:t>произлиза</a:t>
            </a:r>
            <a:r>
              <a:rPr lang="ru-RU" dirty="0" smtClean="0"/>
              <a:t> от </a:t>
            </a:r>
            <a:r>
              <a:rPr lang="ru-RU" dirty="0" err="1" smtClean="0"/>
              <a:t>това</a:t>
            </a:r>
            <a:r>
              <a:rPr lang="ru-RU" dirty="0" smtClean="0"/>
              <a:t>, че след 1916 г., </a:t>
            </a:r>
            <a:r>
              <a:rPr lang="ru-RU" dirty="0" err="1" smtClean="0"/>
              <a:t>когато</a:t>
            </a:r>
            <a:r>
              <a:rPr lang="ru-RU" dirty="0" smtClean="0"/>
              <a:t> в </a:t>
            </a:r>
            <a:r>
              <a:rPr lang="ru-RU" dirty="0" err="1" smtClean="0"/>
              <a:t>България</a:t>
            </a:r>
            <a:r>
              <a:rPr lang="ru-RU" dirty="0" smtClean="0"/>
              <a:t> е </a:t>
            </a:r>
            <a:r>
              <a:rPr lang="ru-RU" dirty="0" err="1" smtClean="0"/>
              <a:t>установен</a:t>
            </a:r>
            <a:r>
              <a:rPr lang="ru-RU" dirty="0" smtClean="0"/>
              <a:t> </a:t>
            </a:r>
            <a:r>
              <a:rPr lang="ru-RU" dirty="0" err="1" smtClean="0"/>
              <a:t>Григорианския</a:t>
            </a:r>
            <a:r>
              <a:rPr lang="ru-RU" dirty="0" smtClean="0"/>
              <a:t> </a:t>
            </a:r>
            <a:r>
              <a:rPr lang="ru-RU" dirty="0" err="1" smtClean="0"/>
              <a:t>календар</a:t>
            </a:r>
            <a:r>
              <a:rPr lang="ru-RU" dirty="0" smtClean="0"/>
              <a:t> </a:t>
            </a:r>
            <a:r>
              <a:rPr lang="ru-RU" dirty="0" err="1" smtClean="0"/>
              <a:t>като</a:t>
            </a:r>
            <a:r>
              <a:rPr lang="ru-RU" dirty="0" smtClean="0"/>
              <a:t> </a:t>
            </a:r>
            <a:r>
              <a:rPr lang="ru-RU" dirty="0" err="1" smtClean="0"/>
              <a:t>държавен</a:t>
            </a:r>
            <a:r>
              <a:rPr lang="ru-RU" dirty="0" smtClean="0"/>
              <a:t>, граждански </a:t>
            </a:r>
            <a:r>
              <a:rPr lang="ru-RU" dirty="0" err="1" smtClean="0"/>
              <a:t>календар</a:t>
            </a:r>
            <a:r>
              <a:rPr lang="ru-RU" dirty="0" smtClean="0"/>
              <a:t>, </a:t>
            </a:r>
            <a:r>
              <a:rPr lang="ru-RU" dirty="0" err="1" smtClean="0"/>
              <a:t>денят</a:t>
            </a:r>
            <a:r>
              <a:rPr lang="ru-RU" dirty="0" smtClean="0"/>
              <a:t> на Св. св. </a:t>
            </a:r>
            <a:r>
              <a:rPr lang="ru-RU" dirty="0" err="1" smtClean="0"/>
              <a:t>Кирил</a:t>
            </a:r>
            <a:r>
              <a:rPr lang="ru-RU" dirty="0" smtClean="0"/>
              <a:t> и </a:t>
            </a:r>
            <a:r>
              <a:rPr lang="ru-RU" dirty="0" err="1" smtClean="0"/>
              <a:t>Методий</a:t>
            </a:r>
            <a:r>
              <a:rPr lang="ru-RU" dirty="0" smtClean="0"/>
              <a:t>, </a:t>
            </a:r>
            <a:r>
              <a:rPr lang="ru-RU" dirty="0" err="1" smtClean="0"/>
              <a:t>отбелязван</a:t>
            </a:r>
            <a:r>
              <a:rPr lang="ru-RU" dirty="0" smtClean="0"/>
              <a:t> от </a:t>
            </a:r>
            <a:r>
              <a:rPr lang="ru-RU" dirty="0" err="1" smtClean="0"/>
              <a:t>Българската</a:t>
            </a:r>
            <a:r>
              <a:rPr lang="ru-RU" dirty="0" smtClean="0"/>
              <a:t> </a:t>
            </a:r>
            <a:r>
              <a:rPr lang="ru-RU" dirty="0" err="1" smtClean="0"/>
              <a:t>православна</a:t>
            </a:r>
            <a:r>
              <a:rPr lang="ru-RU" dirty="0" smtClean="0"/>
              <a:t> </a:t>
            </a:r>
            <a:r>
              <a:rPr lang="ru-RU" dirty="0" err="1" smtClean="0"/>
              <a:t>църква</a:t>
            </a:r>
            <a:r>
              <a:rPr lang="ru-RU" dirty="0" smtClean="0"/>
              <a:t> на </a:t>
            </a:r>
            <a:r>
              <a:rPr lang="ru-RU" dirty="0" err="1" smtClean="0"/>
              <a:t>датата</a:t>
            </a:r>
            <a:r>
              <a:rPr lang="ru-RU" dirty="0" smtClean="0"/>
              <a:t> 11 май по </a:t>
            </a:r>
            <a:r>
              <a:rPr lang="ru-RU" dirty="0" err="1" smtClean="0"/>
              <a:t>църковния</a:t>
            </a:r>
            <a:r>
              <a:rPr lang="ru-RU" dirty="0" smtClean="0"/>
              <a:t> </a:t>
            </a:r>
            <a:r>
              <a:rPr lang="ru-RU" dirty="0" err="1" smtClean="0"/>
              <a:t>литургичен</a:t>
            </a:r>
            <a:r>
              <a:rPr lang="ru-RU" dirty="0" smtClean="0"/>
              <a:t> </a:t>
            </a:r>
            <a:r>
              <a:rPr lang="ru-RU" dirty="0" err="1" smtClean="0"/>
              <a:t>календар</a:t>
            </a:r>
            <a:r>
              <a:rPr lang="ru-RU" dirty="0" smtClean="0"/>
              <a:t>, се </a:t>
            </a:r>
            <a:r>
              <a:rPr lang="ru-RU" dirty="0" err="1" smtClean="0"/>
              <a:t>пада</a:t>
            </a:r>
            <a:r>
              <a:rPr lang="ru-RU" dirty="0" smtClean="0"/>
              <a:t> на 24 май по </a:t>
            </a:r>
            <a:r>
              <a:rPr lang="ru-RU" dirty="0" err="1" smtClean="0"/>
              <a:t>държавния</a:t>
            </a:r>
            <a:r>
              <a:rPr lang="ru-RU" dirty="0" smtClean="0"/>
              <a:t> и </a:t>
            </a:r>
            <a:r>
              <a:rPr lang="ru-RU" dirty="0" err="1" smtClean="0"/>
              <a:t>така</a:t>
            </a:r>
            <a:r>
              <a:rPr lang="ru-RU" dirty="0" smtClean="0"/>
              <a:t> </a:t>
            </a:r>
            <a:r>
              <a:rPr lang="ru-RU" dirty="0" err="1" smtClean="0"/>
              <a:t>тази</a:t>
            </a:r>
            <a:r>
              <a:rPr lang="ru-RU" dirty="0" smtClean="0"/>
              <a:t> дата </a:t>
            </a:r>
            <a:r>
              <a:rPr lang="ru-RU" dirty="0" err="1" smtClean="0"/>
              <a:t>добива</a:t>
            </a:r>
            <a:r>
              <a:rPr lang="ru-RU" dirty="0" smtClean="0"/>
              <a:t> </a:t>
            </a:r>
            <a:r>
              <a:rPr lang="ru-RU" dirty="0" err="1" smtClean="0"/>
              <a:t>по-голяма</a:t>
            </a:r>
            <a:r>
              <a:rPr lang="ru-RU" dirty="0" smtClean="0"/>
              <a:t> </a:t>
            </a:r>
            <a:r>
              <a:rPr lang="ru-RU" dirty="0" err="1" smtClean="0"/>
              <a:t>гражданственост</a:t>
            </a:r>
            <a:r>
              <a:rPr lang="ru-RU" dirty="0" smtClean="0"/>
              <a:t>. След 1968 г. </a:t>
            </a:r>
            <a:r>
              <a:rPr lang="ru-RU" dirty="0" err="1" smtClean="0"/>
              <a:t>църквата</a:t>
            </a:r>
            <a:r>
              <a:rPr lang="ru-RU" dirty="0" smtClean="0"/>
              <a:t> </a:t>
            </a:r>
            <a:r>
              <a:rPr lang="ru-RU" dirty="0" err="1" smtClean="0"/>
              <a:t>чествува</a:t>
            </a:r>
            <a:r>
              <a:rPr lang="ru-RU" dirty="0" smtClean="0"/>
              <a:t> Св. св. </a:t>
            </a:r>
            <a:r>
              <a:rPr lang="ru-RU" dirty="0" err="1" smtClean="0"/>
              <a:t>Кирил</a:t>
            </a:r>
            <a:r>
              <a:rPr lang="ru-RU" dirty="0" smtClean="0"/>
              <a:t> и </a:t>
            </a:r>
            <a:r>
              <a:rPr lang="ru-RU" dirty="0" err="1" smtClean="0"/>
              <a:t>Методий</a:t>
            </a:r>
            <a:r>
              <a:rPr lang="ru-RU" dirty="0" smtClean="0"/>
              <a:t> на 11 май и </a:t>
            </a:r>
            <a:r>
              <a:rPr lang="ru-RU" dirty="0" err="1" smtClean="0"/>
              <a:t>така</a:t>
            </a:r>
            <a:r>
              <a:rPr lang="ru-RU" dirty="0" smtClean="0"/>
              <a:t> 24 май </a:t>
            </a:r>
            <a:r>
              <a:rPr lang="ru-RU" dirty="0" err="1" smtClean="0"/>
              <a:t>остава</a:t>
            </a:r>
            <a:r>
              <a:rPr lang="ru-RU" dirty="0" smtClean="0"/>
              <a:t> само </a:t>
            </a:r>
            <a:r>
              <a:rPr lang="ru-RU" dirty="0" err="1" smtClean="0"/>
              <a:t>Ден</a:t>
            </a:r>
            <a:r>
              <a:rPr lang="ru-RU" dirty="0" smtClean="0"/>
              <a:t> на </a:t>
            </a:r>
            <a:r>
              <a:rPr lang="ru-RU" dirty="0" err="1" smtClean="0"/>
              <a:t>българската</a:t>
            </a:r>
            <a:r>
              <a:rPr lang="ru-RU" dirty="0" smtClean="0"/>
              <a:t> просвета и </a:t>
            </a:r>
            <a:r>
              <a:rPr lang="ru-RU" dirty="0" err="1" smtClean="0"/>
              <a:t>култура</a:t>
            </a:r>
            <a:r>
              <a:rPr lang="ru-RU" dirty="0" smtClean="0"/>
              <a:t> и на </a:t>
            </a:r>
            <a:r>
              <a:rPr lang="ru-RU" dirty="0" err="1" smtClean="0"/>
              <a:t>славянската</a:t>
            </a:r>
            <a:r>
              <a:rPr lang="ru-RU" dirty="0" smtClean="0"/>
              <a:t> </a:t>
            </a:r>
            <a:r>
              <a:rPr lang="ru-RU" dirty="0" err="1" smtClean="0"/>
              <a:t>писменост</a:t>
            </a:r>
            <a:r>
              <a:rPr lang="ru-RU" dirty="0" smtClean="0"/>
              <a:t>.</a:t>
            </a:r>
            <a:endParaRPr lang="bg-BG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4191000"/>
            <a:ext cx="7315200" cy="251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2561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Какво празнуваме на 24 май?</a:t>
            </a:r>
            <a:endParaRPr lang="bg-BG" dirty="0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733799"/>
          </a:xfrm>
        </p:spPr>
        <p:txBody>
          <a:bodyPr>
            <a:normAutofit fontScale="40000" lnSpcReduction="20000"/>
          </a:bodyPr>
          <a:lstStyle/>
          <a:p>
            <a:r>
              <a:rPr lang="ru-RU" dirty="0" smtClean="0"/>
              <a:t> 24 май е един от </a:t>
            </a:r>
            <a:r>
              <a:rPr lang="ru-RU" dirty="0" err="1" smtClean="0"/>
              <a:t>най</a:t>
            </a:r>
            <a:r>
              <a:rPr lang="ru-RU" dirty="0" smtClean="0"/>
              <a:t>-светлите </a:t>
            </a:r>
            <a:r>
              <a:rPr lang="ru-RU" dirty="0" err="1" smtClean="0"/>
              <a:t>български</a:t>
            </a:r>
            <a:r>
              <a:rPr lang="ru-RU" dirty="0" smtClean="0"/>
              <a:t> </a:t>
            </a:r>
            <a:r>
              <a:rPr lang="ru-RU" dirty="0" err="1" smtClean="0"/>
              <a:t>национални</a:t>
            </a:r>
            <a:r>
              <a:rPr lang="ru-RU" dirty="0" smtClean="0"/>
              <a:t> </a:t>
            </a:r>
            <a:r>
              <a:rPr lang="ru-RU" dirty="0" err="1" smtClean="0"/>
              <a:t>празници</a:t>
            </a:r>
            <a:r>
              <a:rPr lang="ru-RU" dirty="0" smtClean="0"/>
              <a:t>. На </a:t>
            </a:r>
            <a:r>
              <a:rPr lang="ru-RU" dirty="0" err="1" smtClean="0"/>
              <a:t>тази</a:t>
            </a:r>
            <a:r>
              <a:rPr lang="ru-RU" dirty="0" smtClean="0"/>
              <a:t> дата </a:t>
            </a:r>
            <a:r>
              <a:rPr lang="ru-RU" dirty="0" err="1" smtClean="0"/>
              <a:t>честваме</a:t>
            </a:r>
            <a:r>
              <a:rPr lang="ru-RU" dirty="0" smtClean="0"/>
              <a:t> </a:t>
            </a:r>
            <a:r>
              <a:rPr lang="ru-RU" dirty="0" err="1" smtClean="0"/>
              <a:t>Деня</a:t>
            </a:r>
            <a:r>
              <a:rPr lang="ru-RU" dirty="0" smtClean="0"/>
              <a:t> на </a:t>
            </a:r>
            <a:r>
              <a:rPr lang="ru-RU" dirty="0" err="1" smtClean="0"/>
              <a:t>славянската</a:t>
            </a:r>
            <a:r>
              <a:rPr lang="ru-RU" dirty="0" smtClean="0"/>
              <a:t> просвета и </a:t>
            </a:r>
            <a:r>
              <a:rPr lang="ru-RU" dirty="0" err="1" smtClean="0"/>
              <a:t>култура</a:t>
            </a:r>
            <a:r>
              <a:rPr lang="ru-RU" dirty="0" smtClean="0"/>
              <a:t>. </a:t>
            </a:r>
            <a:r>
              <a:rPr lang="ru-RU" dirty="0" err="1" smtClean="0"/>
              <a:t>Това</a:t>
            </a:r>
            <a:r>
              <a:rPr lang="ru-RU" dirty="0" smtClean="0"/>
              <a:t> е </a:t>
            </a:r>
            <a:r>
              <a:rPr lang="ru-RU" dirty="0" err="1" smtClean="0"/>
              <a:t>празникът</a:t>
            </a:r>
            <a:r>
              <a:rPr lang="ru-RU" dirty="0" smtClean="0"/>
              <a:t>, </a:t>
            </a:r>
            <a:r>
              <a:rPr lang="ru-RU" dirty="0" err="1" smtClean="0"/>
              <a:t>който</a:t>
            </a:r>
            <a:r>
              <a:rPr lang="ru-RU" dirty="0" smtClean="0"/>
              <a:t> се </a:t>
            </a:r>
            <a:r>
              <a:rPr lang="ru-RU" dirty="0" err="1" smtClean="0"/>
              <a:t>чества</a:t>
            </a:r>
            <a:r>
              <a:rPr lang="ru-RU" dirty="0" smtClean="0"/>
              <a:t> от </a:t>
            </a:r>
            <a:r>
              <a:rPr lang="ru-RU" dirty="0" err="1" smtClean="0"/>
              <a:t>най-дълго</a:t>
            </a:r>
            <a:r>
              <a:rPr lang="ru-RU" dirty="0" smtClean="0"/>
              <a:t> </a:t>
            </a:r>
            <a:r>
              <a:rPr lang="ru-RU" dirty="0" err="1" smtClean="0"/>
              <a:t>време</a:t>
            </a:r>
            <a:r>
              <a:rPr lang="ru-RU" dirty="0" smtClean="0"/>
              <a:t> в </a:t>
            </a:r>
            <a:r>
              <a:rPr lang="ru-RU" dirty="0" err="1" smtClean="0"/>
              <a:t>близката</a:t>
            </a:r>
            <a:r>
              <a:rPr lang="ru-RU" dirty="0" smtClean="0"/>
              <a:t> ни история. </a:t>
            </a:r>
            <a:r>
              <a:rPr lang="ru-RU" dirty="0" err="1" smtClean="0"/>
              <a:t>Денят</a:t>
            </a:r>
            <a:r>
              <a:rPr lang="ru-RU" dirty="0" smtClean="0"/>
              <a:t> на светите </a:t>
            </a:r>
            <a:r>
              <a:rPr lang="ru-RU" dirty="0" err="1" smtClean="0"/>
              <a:t>братя</a:t>
            </a:r>
            <a:r>
              <a:rPr lang="ru-RU" dirty="0" smtClean="0"/>
              <a:t> </a:t>
            </a:r>
            <a:r>
              <a:rPr lang="ru-RU" dirty="0" err="1" smtClean="0"/>
              <a:t>Кирил</a:t>
            </a:r>
            <a:r>
              <a:rPr lang="ru-RU" dirty="0" smtClean="0"/>
              <a:t> и </a:t>
            </a:r>
            <a:r>
              <a:rPr lang="ru-RU" dirty="0" err="1" smtClean="0"/>
              <a:t>Методий</a:t>
            </a:r>
            <a:r>
              <a:rPr lang="ru-RU" dirty="0" smtClean="0"/>
              <a:t> – </a:t>
            </a:r>
            <a:r>
              <a:rPr lang="ru-RU" dirty="0" err="1" smtClean="0"/>
              <a:t>създателите</a:t>
            </a:r>
            <a:r>
              <a:rPr lang="ru-RU" dirty="0" smtClean="0"/>
              <a:t> на </a:t>
            </a:r>
            <a:r>
              <a:rPr lang="ru-RU" dirty="0" err="1" smtClean="0"/>
              <a:t>славянската</a:t>
            </a:r>
            <a:r>
              <a:rPr lang="ru-RU" dirty="0" smtClean="0"/>
              <a:t> азбука бил </a:t>
            </a:r>
            <a:r>
              <a:rPr lang="ru-RU" dirty="0" err="1" smtClean="0"/>
              <a:t>отбелязван</a:t>
            </a:r>
            <a:r>
              <a:rPr lang="ru-RU" dirty="0" smtClean="0"/>
              <a:t> </a:t>
            </a:r>
            <a:r>
              <a:rPr lang="ru-RU" dirty="0" err="1" smtClean="0"/>
              <a:t>като</a:t>
            </a:r>
            <a:r>
              <a:rPr lang="ru-RU" dirty="0" smtClean="0"/>
              <a:t> </a:t>
            </a:r>
            <a:r>
              <a:rPr lang="ru-RU" dirty="0" err="1" smtClean="0"/>
              <a:t>църковен</a:t>
            </a:r>
            <a:r>
              <a:rPr lang="ru-RU" dirty="0" smtClean="0"/>
              <a:t> </a:t>
            </a:r>
            <a:r>
              <a:rPr lang="ru-RU" dirty="0" err="1" smtClean="0"/>
              <a:t>празник</a:t>
            </a:r>
            <a:r>
              <a:rPr lang="ru-RU" dirty="0" smtClean="0"/>
              <a:t> (на 11 май) </a:t>
            </a:r>
            <a:r>
              <a:rPr lang="ru-RU" dirty="0" err="1" smtClean="0"/>
              <a:t>още</a:t>
            </a:r>
            <a:r>
              <a:rPr lang="ru-RU" dirty="0" smtClean="0"/>
              <a:t> </a:t>
            </a:r>
            <a:r>
              <a:rPr lang="ru-RU" dirty="0" err="1" smtClean="0"/>
              <a:t>преди</a:t>
            </a:r>
            <a:r>
              <a:rPr lang="ru-RU" dirty="0" smtClean="0"/>
              <a:t> XII век, но за </a:t>
            </a:r>
            <a:r>
              <a:rPr lang="ru-RU" dirty="0" err="1" smtClean="0"/>
              <a:t>първи</a:t>
            </a:r>
            <a:r>
              <a:rPr lang="ru-RU" dirty="0" smtClean="0"/>
              <a:t> </a:t>
            </a:r>
            <a:r>
              <a:rPr lang="ru-RU" dirty="0" err="1" smtClean="0"/>
              <a:t>път</a:t>
            </a:r>
            <a:r>
              <a:rPr lang="ru-RU" dirty="0" smtClean="0"/>
              <a:t> е бил </a:t>
            </a:r>
            <a:r>
              <a:rPr lang="ru-RU" dirty="0" err="1" smtClean="0"/>
              <a:t>честван</a:t>
            </a:r>
            <a:r>
              <a:rPr lang="ru-RU" dirty="0" smtClean="0"/>
              <a:t> </a:t>
            </a:r>
            <a:r>
              <a:rPr lang="ru-RU" dirty="0" err="1" smtClean="0"/>
              <a:t>като</a:t>
            </a:r>
            <a:r>
              <a:rPr lang="ru-RU" dirty="0" smtClean="0"/>
              <a:t> национален </a:t>
            </a:r>
            <a:r>
              <a:rPr lang="ru-RU" dirty="0" err="1" smtClean="0"/>
              <a:t>Ден</a:t>
            </a:r>
            <a:r>
              <a:rPr lang="ru-RU" dirty="0" smtClean="0"/>
              <a:t> на </a:t>
            </a:r>
            <a:r>
              <a:rPr lang="ru-RU" dirty="0" err="1" smtClean="0"/>
              <a:t>просветата</a:t>
            </a:r>
            <a:r>
              <a:rPr lang="ru-RU" dirty="0" smtClean="0"/>
              <a:t> </a:t>
            </a:r>
            <a:r>
              <a:rPr lang="ru-RU" dirty="0" err="1" smtClean="0"/>
              <a:t>през</a:t>
            </a:r>
            <a:r>
              <a:rPr lang="ru-RU" dirty="0" smtClean="0"/>
              <a:t> 1851 година. </a:t>
            </a:r>
            <a:r>
              <a:rPr lang="ru-RU" dirty="0" err="1" smtClean="0"/>
              <a:t>Празникът</a:t>
            </a:r>
            <a:r>
              <a:rPr lang="ru-RU" dirty="0" smtClean="0"/>
              <a:t> на </a:t>
            </a:r>
            <a:r>
              <a:rPr lang="ru-RU" dirty="0" err="1" smtClean="0"/>
              <a:t>буквите</a:t>
            </a:r>
            <a:r>
              <a:rPr lang="ru-RU" dirty="0" smtClean="0"/>
              <a:t> е </a:t>
            </a:r>
            <a:r>
              <a:rPr lang="ru-RU" dirty="0" err="1" smtClean="0"/>
              <a:t>специална</a:t>
            </a:r>
            <a:r>
              <a:rPr lang="ru-RU" dirty="0" smtClean="0"/>
              <a:t> дата за </a:t>
            </a:r>
            <a:r>
              <a:rPr lang="ru-RU" dirty="0" err="1" smtClean="0"/>
              <a:t>всички</a:t>
            </a:r>
            <a:r>
              <a:rPr lang="ru-RU" dirty="0" smtClean="0"/>
              <a:t> нас. И без значение </a:t>
            </a:r>
            <a:r>
              <a:rPr lang="ru-RU" dirty="0" err="1" smtClean="0"/>
              <a:t>къде</a:t>
            </a:r>
            <a:r>
              <a:rPr lang="ru-RU" dirty="0" smtClean="0"/>
              <a:t> се </a:t>
            </a:r>
            <a:r>
              <a:rPr lang="ru-RU" dirty="0" err="1" smtClean="0"/>
              <a:t>намира</a:t>
            </a:r>
            <a:r>
              <a:rPr lang="ru-RU" dirty="0" smtClean="0"/>
              <a:t> </a:t>
            </a:r>
            <a:r>
              <a:rPr lang="ru-RU" dirty="0" err="1" smtClean="0"/>
              <a:t>човек</a:t>
            </a:r>
            <a:r>
              <a:rPr lang="ru-RU" dirty="0" smtClean="0"/>
              <a:t> </a:t>
            </a:r>
            <a:r>
              <a:rPr lang="ru-RU" dirty="0" err="1" smtClean="0"/>
              <a:t>трябва</a:t>
            </a:r>
            <a:r>
              <a:rPr lang="ru-RU" dirty="0" smtClean="0"/>
              <a:t> да пази </a:t>
            </a:r>
            <a:r>
              <a:rPr lang="ru-RU" dirty="0" err="1" smtClean="0"/>
              <a:t>спомена</a:t>
            </a:r>
            <a:r>
              <a:rPr lang="ru-RU" dirty="0" smtClean="0"/>
              <a:t> от </a:t>
            </a:r>
            <a:r>
              <a:rPr lang="ru-RU" dirty="0" err="1" smtClean="0"/>
              <a:t>жизнерадостната</a:t>
            </a:r>
            <a:r>
              <a:rPr lang="ru-RU" dirty="0" smtClean="0"/>
              <a:t> атмосфера в </a:t>
            </a:r>
            <a:r>
              <a:rPr lang="ru-RU" dirty="0" err="1" smtClean="0"/>
              <a:t>този</a:t>
            </a:r>
            <a:r>
              <a:rPr lang="ru-RU" dirty="0" smtClean="0"/>
              <a:t> </a:t>
            </a:r>
            <a:r>
              <a:rPr lang="ru-RU" dirty="0" err="1" smtClean="0"/>
              <a:t>светъл</a:t>
            </a:r>
            <a:r>
              <a:rPr lang="ru-RU" dirty="0" smtClean="0"/>
              <a:t> майски </a:t>
            </a:r>
            <a:r>
              <a:rPr lang="ru-RU" dirty="0" err="1" smtClean="0"/>
              <a:t>ден</a:t>
            </a:r>
            <a:r>
              <a:rPr lang="ru-RU" dirty="0" smtClean="0"/>
              <a:t>. За </a:t>
            </a:r>
            <a:r>
              <a:rPr lang="ru-RU" dirty="0" err="1" smtClean="0"/>
              <a:t>честването</a:t>
            </a:r>
            <a:r>
              <a:rPr lang="ru-RU" dirty="0" smtClean="0"/>
              <a:t> на </a:t>
            </a:r>
            <a:r>
              <a:rPr lang="ru-RU" dirty="0" err="1" smtClean="0"/>
              <a:t>този</a:t>
            </a:r>
            <a:r>
              <a:rPr lang="ru-RU" dirty="0" smtClean="0"/>
              <a:t> </a:t>
            </a:r>
            <a:r>
              <a:rPr lang="ru-RU" dirty="0" err="1" smtClean="0"/>
              <a:t>празник</a:t>
            </a:r>
            <a:r>
              <a:rPr lang="ru-RU" dirty="0" smtClean="0"/>
              <a:t> </a:t>
            </a:r>
            <a:r>
              <a:rPr lang="ru-RU" dirty="0" err="1" smtClean="0"/>
              <a:t>преди</a:t>
            </a:r>
            <a:r>
              <a:rPr lang="ru-RU" dirty="0" smtClean="0"/>
              <a:t> два века </a:t>
            </a:r>
            <a:r>
              <a:rPr lang="ru-RU" dirty="0" err="1" smtClean="0"/>
              <a:t>свидетелства</a:t>
            </a:r>
            <a:r>
              <a:rPr lang="ru-RU" dirty="0" smtClean="0"/>
              <a:t> </a:t>
            </a:r>
            <a:r>
              <a:rPr lang="ru-RU" dirty="0" err="1" smtClean="0"/>
              <a:t>арменска</a:t>
            </a:r>
            <a:r>
              <a:rPr lang="ru-RU" dirty="0" smtClean="0"/>
              <a:t> </a:t>
            </a:r>
            <a:r>
              <a:rPr lang="ru-RU" dirty="0" err="1" smtClean="0"/>
              <a:t>летопис</a:t>
            </a:r>
            <a:r>
              <a:rPr lang="ru-RU" dirty="0" smtClean="0"/>
              <a:t>, </a:t>
            </a:r>
            <a:r>
              <a:rPr lang="ru-RU" dirty="0" err="1" smtClean="0"/>
              <a:t>датираща</a:t>
            </a:r>
            <a:r>
              <a:rPr lang="ru-RU" dirty="0" smtClean="0"/>
              <a:t> от 1813 година, </a:t>
            </a:r>
            <a:r>
              <a:rPr lang="ru-RU" dirty="0" err="1" smtClean="0"/>
              <a:t>според</a:t>
            </a:r>
            <a:r>
              <a:rPr lang="ru-RU" dirty="0" smtClean="0"/>
              <a:t> </a:t>
            </a:r>
            <a:r>
              <a:rPr lang="ru-RU" dirty="0" err="1" smtClean="0"/>
              <a:t>която</a:t>
            </a:r>
            <a:r>
              <a:rPr lang="ru-RU" dirty="0" smtClean="0"/>
              <a:t> </a:t>
            </a:r>
            <a:r>
              <a:rPr lang="ru-RU" dirty="0" err="1" smtClean="0"/>
              <a:t>през</a:t>
            </a:r>
            <a:r>
              <a:rPr lang="ru-RU" dirty="0" smtClean="0"/>
              <a:t> </a:t>
            </a:r>
            <a:r>
              <a:rPr lang="ru-RU" dirty="0" err="1" smtClean="0"/>
              <a:t>същата</a:t>
            </a:r>
            <a:r>
              <a:rPr lang="ru-RU" dirty="0" smtClean="0"/>
              <a:t> </a:t>
            </a:r>
            <a:r>
              <a:rPr lang="ru-RU" dirty="0" err="1" smtClean="0"/>
              <a:t>тази</a:t>
            </a:r>
            <a:r>
              <a:rPr lang="ru-RU" dirty="0" smtClean="0"/>
              <a:t> година на 22 март </a:t>
            </a:r>
            <a:r>
              <a:rPr lang="ru-RU" dirty="0" err="1" smtClean="0"/>
              <a:t>този</a:t>
            </a:r>
            <a:r>
              <a:rPr lang="ru-RU" dirty="0" smtClean="0"/>
              <a:t> </a:t>
            </a:r>
            <a:r>
              <a:rPr lang="ru-RU" dirty="0" err="1" smtClean="0"/>
              <a:t>празник</a:t>
            </a:r>
            <a:r>
              <a:rPr lang="ru-RU" dirty="0" smtClean="0"/>
              <a:t> се </a:t>
            </a:r>
            <a:r>
              <a:rPr lang="ru-RU" dirty="0" err="1" smtClean="0"/>
              <a:t>празнува</a:t>
            </a:r>
            <a:r>
              <a:rPr lang="ru-RU" dirty="0" smtClean="0"/>
              <a:t> в Шумен.</a:t>
            </a:r>
          </a:p>
          <a:p>
            <a:endParaRPr lang="ru-RU" dirty="0" smtClean="0"/>
          </a:p>
          <a:p>
            <a:r>
              <a:rPr lang="ru-RU" dirty="0" err="1" smtClean="0"/>
              <a:t>Днес</a:t>
            </a:r>
            <a:r>
              <a:rPr lang="ru-RU" dirty="0" smtClean="0"/>
              <a:t> </a:t>
            </a:r>
            <a:r>
              <a:rPr lang="ru-RU" dirty="0" err="1" smtClean="0"/>
              <a:t>празнуването</a:t>
            </a:r>
            <a:r>
              <a:rPr lang="ru-RU" dirty="0" smtClean="0"/>
              <a:t> на 24 май е радостно </a:t>
            </a:r>
            <a:r>
              <a:rPr lang="ru-RU" dirty="0" err="1" smtClean="0"/>
              <a:t>събитие</a:t>
            </a:r>
            <a:r>
              <a:rPr lang="ru-RU" dirty="0" smtClean="0"/>
              <a:t>, </a:t>
            </a:r>
            <a:r>
              <a:rPr lang="ru-RU" dirty="0" err="1" smtClean="0"/>
              <a:t>което</a:t>
            </a:r>
            <a:r>
              <a:rPr lang="ru-RU" dirty="0" smtClean="0"/>
              <a:t> </a:t>
            </a:r>
            <a:r>
              <a:rPr lang="ru-RU" dirty="0" err="1" smtClean="0"/>
              <a:t>изкарва</a:t>
            </a:r>
            <a:r>
              <a:rPr lang="ru-RU" dirty="0" smtClean="0"/>
              <a:t> </a:t>
            </a:r>
            <a:r>
              <a:rPr lang="ru-RU" dirty="0" err="1" smtClean="0"/>
              <a:t>хиляди</a:t>
            </a:r>
            <a:r>
              <a:rPr lang="ru-RU" dirty="0" smtClean="0"/>
              <a:t> хора по </a:t>
            </a:r>
            <a:r>
              <a:rPr lang="ru-RU" dirty="0" err="1" smtClean="0"/>
              <a:t>улиците</a:t>
            </a:r>
            <a:r>
              <a:rPr lang="ru-RU" dirty="0" smtClean="0"/>
              <a:t> в </a:t>
            </a:r>
            <a:r>
              <a:rPr lang="ru-RU" dirty="0" err="1" smtClean="0"/>
              <a:t>чест</a:t>
            </a:r>
            <a:r>
              <a:rPr lang="ru-RU" dirty="0" smtClean="0"/>
              <a:t> на </a:t>
            </a:r>
            <a:r>
              <a:rPr lang="ru-RU" dirty="0" err="1" smtClean="0"/>
              <a:t>създателите</a:t>
            </a:r>
            <a:r>
              <a:rPr lang="ru-RU" dirty="0" smtClean="0"/>
              <a:t> на </a:t>
            </a:r>
            <a:r>
              <a:rPr lang="ru-RU" dirty="0" err="1" smtClean="0"/>
              <a:t>славянската</a:t>
            </a:r>
            <a:r>
              <a:rPr lang="ru-RU" dirty="0" smtClean="0"/>
              <a:t> азбука. </a:t>
            </a:r>
            <a:r>
              <a:rPr lang="ru-RU" dirty="0" err="1" smtClean="0"/>
              <a:t>Това</a:t>
            </a:r>
            <a:r>
              <a:rPr lang="ru-RU" dirty="0" smtClean="0"/>
              <a:t> е </a:t>
            </a:r>
            <a:r>
              <a:rPr lang="ru-RU" dirty="0" err="1" smtClean="0"/>
              <a:t>празник</a:t>
            </a:r>
            <a:r>
              <a:rPr lang="ru-RU" dirty="0" smtClean="0"/>
              <a:t> и на </a:t>
            </a:r>
            <a:r>
              <a:rPr lang="ru-RU" dirty="0" err="1" smtClean="0"/>
              <a:t>учителите</a:t>
            </a:r>
            <a:r>
              <a:rPr lang="ru-RU" dirty="0" smtClean="0"/>
              <a:t>, </a:t>
            </a:r>
            <a:r>
              <a:rPr lang="ru-RU" dirty="0" err="1" smtClean="0"/>
              <a:t>писателите</a:t>
            </a:r>
            <a:r>
              <a:rPr lang="ru-RU" dirty="0" smtClean="0"/>
              <a:t>, </a:t>
            </a:r>
            <a:r>
              <a:rPr lang="ru-RU" dirty="0" err="1" smtClean="0"/>
              <a:t>поетите</a:t>
            </a:r>
            <a:r>
              <a:rPr lang="ru-RU" dirty="0" smtClean="0"/>
              <a:t> и </a:t>
            </a:r>
            <a:r>
              <a:rPr lang="ru-RU" dirty="0" err="1" smtClean="0"/>
              <a:t>учените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r>
              <a:rPr lang="ru-RU" dirty="0" smtClean="0"/>
              <a:t>В София </a:t>
            </a:r>
            <a:r>
              <a:rPr lang="ru-RU" dirty="0" err="1" smtClean="0"/>
              <a:t>празникът</a:t>
            </a:r>
            <a:r>
              <a:rPr lang="ru-RU" dirty="0" smtClean="0"/>
              <a:t> </a:t>
            </a:r>
            <a:r>
              <a:rPr lang="ru-RU" dirty="0" err="1" smtClean="0"/>
              <a:t>започва</a:t>
            </a:r>
            <a:r>
              <a:rPr lang="ru-RU" dirty="0" smtClean="0"/>
              <a:t> пред </a:t>
            </a:r>
            <a:r>
              <a:rPr lang="ru-RU" dirty="0" err="1" smtClean="0"/>
              <a:t>Президентството</a:t>
            </a:r>
            <a:r>
              <a:rPr lang="ru-RU" dirty="0" smtClean="0"/>
              <a:t> с </a:t>
            </a:r>
            <a:r>
              <a:rPr lang="ru-RU" dirty="0" err="1" smtClean="0"/>
              <a:t>тържествено</a:t>
            </a:r>
            <a:r>
              <a:rPr lang="ru-RU" dirty="0" smtClean="0"/>
              <a:t> шествие на учители и </a:t>
            </a:r>
            <a:r>
              <a:rPr lang="ru-RU" dirty="0" err="1" smtClean="0"/>
              <a:t>ученици</a:t>
            </a:r>
            <a:r>
              <a:rPr lang="ru-RU" dirty="0" smtClean="0"/>
              <a:t>, </a:t>
            </a:r>
            <a:r>
              <a:rPr lang="ru-RU" dirty="0" err="1" smtClean="0"/>
              <a:t>духовници</a:t>
            </a:r>
            <a:r>
              <a:rPr lang="ru-RU" dirty="0" smtClean="0"/>
              <a:t> и </a:t>
            </a:r>
            <a:r>
              <a:rPr lang="ru-RU" dirty="0" err="1" smtClean="0"/>
              <a:t>официални</a:t>
            </a:r>
            <a:r>
              <a:rPr lang="ru-RU" dirty="0" smtClean="0"/>
              <a:t> гости. След </a:t>
            </a:r>
            <a:r>
              <a:rPr lang="ru-RU" dirty="0" err="1" smtClean="0"/>
              <a:t>това</a:t>
            </a:r>
            <a:r>
              <a:rPr lang="ru-RU" dirty="0" smtClean="0"/>
              <a:t> </a:t>
            </a:r>
            <a:r>
              <a:rPr lang="ru-RU" dirty="0" err="1" smtClean="0"/>
              <a:t>шествието</a:t>
            </a:r>
            <a:r>
              <a:rPr lang="ru-RU" dirty="0" smtClean="0"/>
              <a:t> се </a:t>
            </a:r>
            <a:r>
              <a:rPr lang="ru-RU" dirty="0" err="1" smtClean="0"/>
              <a:t>отправя</a:t>
            </a:r>
            <a:r>
              <a:rPr lang="ru-RU" dirty="0" smtClean="0"/>
              <a:t> </a:t>
            </a:r>
            <a:r>
              <a:rPr lang="ru-RU" dirty="0" err="1" smtClean="0"/>
              <a:t>към</a:t>
            </a:r>
            <a:r>
              <a:rPr lang="ru-RU" dirty="0" smtClean="0"/>
              <a:t> </a:t>
            </a:r>
            <a:r>
              <a:rPr lang="ru-RU" dirty="0" err="1" smtClean="0"/>
              <a:t>Националната</a:t>
            </a:r>
            <a:r>
              <a:rPr lang="ru-RU" dirty="0" smtClean="0"/>
              <a:t> библиотека, </a:t>
            </a:r>
            <a:r>
              <a:rPr lang="ru-RU" dirty="0" err="1" smtClean="0"/>
              <a:t>където</a:t>
            </a:r>
            <a:r>
              <a:rPr lang="ru-RU" dirty="0" smtClean="0"/>
              <a:t> се поставят </a:t>
            </a:r>
            <a:r>
              <a:rPr lang="ru-RU" dirty="0" err="1" smtClean="0"/>
              <a:t>венци</a:t>
            </a:r>
            <a:r>
              <a:rPr lang="ru-RU" dirty="0" smtClean="0"/>
              <a:t> и цветя пред </a:t>
            </a:r>
            <a:r>
              <a:rPr lang="ru-RU" dirty="0" err="1" smtClean="0"/>
              <a:t>паметника</a:t>
            </a:r>
            <a:r>
              <a:rPr lang="ru-RU" dirty="0" smtClean="0"/>
              <a:t> на </a:t>
            </a:r>
            <a:r>
              <a:rPr lang="ru-RU" dirty="0" err="1" smtClean="0"/>
              <a:t>Кирил</a:t>
            </a:r>
            <a:r>
              <a:rPr lang="ru-RU" dirty="0" smtClean="0"/>
              <a:t> и </a:t>
            </a:r>
            <a:r>
              <a:rPr lang="ru-RU" dirty="0" err="1" smtClean="0"/>
              <a:t>Методий</a:t>
            </a:r>
            <a:r>
              <a:rPr lang="ru-RU" dirty="0" smtClean="0"/>
              <a:t>. </a:t>
            </a:r>
            <a:r>
              <a:rPr lang="ru-RU" dirty="0" err="1" smtClean="0"/>
              <a:t>Често</a:t>
            </a:r>
            <a:r>
              <a:rPr lang="ru-RU" dirty="0" smtClean="0"/>
              <a:t> </a:t>
            </a:r>
            <a:r>
              <a:rPr lang="ru-RU" dirty="0" err="1" smtClean="0"/>
              <a:t>честването</a:t>
            </a:r>
            <a:r>
              <a:rPr lang="ru-RU" dirty="0" smtClean="0"/>
              <a:t> </a:t>
            </a:r>
            <a:r>
              <a:rPr lang="ru-RU" dirty="0" err="1" smtClean="0"/>
              <a:t>бива</a:t>
            </a:r>
            <a:r>
              <a:rPr lang="ru-RU" dirty="0" smtClean="0"/>
              <a:t> </a:t>
            </a:r>
            <a:r>
              <a:rPr lang="ru-RU" dirty="0" err="1" smtClean="0"/>
              <a:t>допълнено</a:t>
            </a:r>
            <a:r>
              <a:rPr lang="ru-RU" dirty="0" smtClean="0"/>
              <a:t> от </a:t>
            </a:r>
            <a:r>
              <a:rPr lang="ru-RU" dirty="0" err="1" smtClean="0"/>
              <a:t>гвардейски</a:t>
            </a:r>
            <a:r>
              <a:rPr lang="ru-RU" dirty="0" smtClean="0"/>
              <a:t> духов </a:t>
            </a:r>
            <a:r>
              <a:rPr lang="ru-RU" dirty="0" err="1" smtClean="0"/>
              <a:t>оркестър</a:t>
            </a:r>
            <a:r>
              <a:rPr lang="ru-RU" dirty="0" smtClean="0"/>
              <a:t> и </a:t>
            </a:r>
            <a:r>
              <a:rPr lang="ru-RU" dirty="0" err="1" smtClean="0"/>
              <a:t>мажоретни</a:t>
            </a:r>
            <a:r>
              <a:rPr lang="ru-RU" dirty="0" smtClean="0"/>
              <a:t> </a:t>
            </a:r>
            <a:r>
              <a:rPr lang="ru-RU" dirty="0" err="1" smtClean="0"/>
              <a:t>състави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r>
              <a:rPr lang="ru-RU" dirty="0" smtClean="0"/>
              <a:t>В </a:t>
            </a:r>
            <a:r>
              <a:rPr lang="ru-RU" dirty="0" err="1" smtClean="0"/>
              <a:t>други</a:t>
            </a:r>
            <a:r>
              <a:rPr lang="ru-RU" dirty="0" smtClean="0"/>
              <a:t> </a:t>
            </a:r>
            <a:r>
              <a:rPr lang="ru-RU" dirty="0" err="1" smtClean="0"/>
              <a:t>градове</a:t>
            </a:r>
            <a:r>
              <a:rPr lang="ru-RU" dirty="0" smtClean="0"/>
              <a:t> в </a:t>
            </a:r>
            <a:r>
              <a:rPr lang="ru-RU" dirty="0" err="1" smtClean="0"/>
              <a:t>страната</a:t>
            </a:r>
            <a:r>
              <a:rPr lang="ru-RU" dirty="0" smtClean="0"/>
              <a:t> </a:t>
            </a:r>
            <a:r>
              <a:rPr lang="ru-RU" dirty="0" err="1" smtClean="0"/>
              <a:t>също</a:t>
            </a:r>
            <a:r>
              <a:rPr lang="ru-RU" dirty="0" smtClean="0"/>
              <a:t> се </a:t>
            </a:r>
            <a:r>
              <a:rPr lang="ru-RU" dirty="0" err="1" smtClean="0"/>
              <a:t>организират</a:t>
            </a:r>
            <a:r>
              <a:rPr lang="ru-RU" dirty="0" smtClean="0"/>
              <a:t> </a:t>
            </a:r>
            <a:r>
              <a:rPr lang="ru-RU" dirty="0" err="1" smtClean="0"/>
              <a:t>тържества</a:t>
            </a:r>
            <a:r>
              <a:rPr lang="ru-RU" dirty="0" smtClean="0"/>
              <a:t> и шествия, </a:t>
            </a:r>
            <a:r>
              <a:rPr lang="ru-RU" dirty="0" err="1" smtClean="0"/>
              <a:t>водени</a:t>
            </a:r>
            <a:r>
              <a:rPr lang="ru-RU" dirty="0" smtClean="0"/>
              <a:t> от </a:t>
            </a:r>
            <a:r>
              <a:rPr lang="ru-RU" dirty="0" err="1" smtClean="0"/>
              <a:t>отличниците</a:t>
            </a:r>
            <a:r>
              <a:rPr lang="ru-RU" dirty="0" smtClean="0"/>
              <a:t> и </a:t>
            </a:r>
            <a:r>
              <a:rPr lang="ru-RU" dirty="0" err="1" smtClean="0"/>
              <a:t>техните</a:t>
            </a:r>
            <a:r>
              <a:rPr lang="ru-RU" dirty="0" smtClean="0"/>
              <a:t> учители.</a:t>
            </a:r>
          </a:p>
          <a:p>
            <a:endParaRPr lang="bg-BG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5105400"/>
            <a:ext cx="2847975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90745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Учениците на Кирил и Методий</a:t>
            </a:r>
            <a:endParaRPr lang="bg-BG" dirty="0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dirty="0" err="1" smtClean="0"/>
              <a:t>Техните</a:t>
            </a:r>
            <a:r>
              <a:rPr lang="ru-RU" dirty="0" smtClean="0"/>
              <a:t> 5 </a:t>
            </a:r>
            <a:r>
              <a:rPr lang="ru-RU" dirty="0" err="1" smtClean="0"/>
              <a:t>ученици</a:t>
            </a:r>
            <a:r>
              <a:rPr lang="ru-RU" dirty="0" smtClean="0"/>
              <a:t> </a:t>
            </a:r>
            <a:r>
              <a:rPr lang="ru-RU" dirty="0" err="1" smtClean="0"/>
              <a:t>идват</a:t>
            </a:r>
            <a:r>
              <a:rPr lang="ru-RU" dirty="0" smtClean="0"/>
              <a:t> в </a:t>
            </a:r>
            <a:r>
              <a:rPr lang="ru-RU" dirty="0" err="1" smtClean="0"/>
              <a:t>България</a:t>
            </a:r>
            <a:r>
              <a:rPr lang="ru-RU" dirty="0" smtClean="0"/>
              <a:t>: Климент, Наум, Горазд, Сава и </a:t>
            </a:r>
            <a:r>
              <a:rPr lang="ru-RU" dirty="0" err="1" smtClean="0"/>
              <a:t>Ангеларий</a:t>
            </a:r>
            <a:r>
              <a:rPr lang="ru-RU" dirty="0" smtClean="0"/>
              <a:t>. </a:t>
            </a:r>
            <a:r>
              <a:rPr lang="ru-RU" dirty="0" err="1" smtClean="0"/>
              <a:t>Църквата</a:t>
            </a:r>
            <a:r>
              <a:rPr lang="ru-RU" dirty="0" smtClean="0"/>
              <a:t> традиционно не </a:t>
            </a:r>
            <a:r>
              <a:rPr lang="ru-RU" dirty="0" err="1" smtClean="0"/>
              <a:t>включва</a:t>
            </a:r>
            <a:r>
              <a:rPr lang="ru-RU" dirty="0" smtClean="0"/>
              <a:t> </a:t>
            </a:r>
            <a:r>
              <a:rPr lang="ru-RU" dirty="0" err="1" smtClean="0"/>
              <a:t>към</a:t>
            </a:r>
            <a:r>
              <a:rPr lang="ru-RU" dirty="0" smtClean="0"/>
              <a:t> </a:t>
            </a:r>
            <a:r>
              <a:rPr lang="ru-RU" dirty="0" err="1" smtClean="0"/>
              <a:t>тях</a:t>
            </a:r>
            <a:r>
              <a:rPr lang="ru-RU" dirty="0" smtClean="0"/>
              <a:t> Константин </a:t>
            </a:r>
            <a:r>
              <a:rPr lang="ru-RU" dirty="0" err="1" smtClean="0"/>
              <a:t>Преславски</a:t>
            </a:r>
            <a:r>
              <a:rPr lang="ru-RU" dirty="0" smtClean="0"/>
              <a:t>, </a:t>
            </a:r>
            <a:r>
              <a:rPr lang="ru-RU" dirty="0" err="1" smtClean="0"/>
              <a:t>защото</a:t>
            </a:r>
            <a:r>
              <a:rPr lang="ru-RU" dirty="0" smtClean="0"/>
              <a:t> не е </a:t>
            </a:r>
            <a:r>
              <a:rPr lang="ru-RU" dirty="0" err="1" smtClean="0"/>
              <a:t>канонизиран</a:t>
            </a:r>
            <a:r>
              <a:rPr lang="ru-RU" dirty="0" smtClean="0"/>
              <a:t>, </a:t>
            </a:r>
            <a:r>
              <a:rPr lang="ru-RU" dirty="0" err="1" smtClean="0"/>
              <a:t>въпреки</a:t>
            </a:r>
            <a:r>
              <a:rPr lang="ru-RU" dirty="0" smtClean="0"/>
              <a:t> че е считан за </a:t>
            </a:r>
            <a:r>
              <a:rPr lang="ru-RU" dirty="0" err="1" smtClean="0"/>
              <a:t>пряк</a:t>
            </a:r>
            <a:r>
              <a:rPr lang="ru-RU" dirty="0" smtClean="0"/>
              <a:t> ученик на </a:t>
            </a:r>
            <a:r>
              <a:rPr lang="ru-RU" dirty="0" err="1" smtClean="0"/>
              <a:t>Методий</a:t>
            </a:r>
            <a:r>
              <a:rPr lang="ru-RU" dirty="0" smtClean="0"/>
              <a:t>.[1]</a:t>
            </a:r>
          </a:p>
          <a:p>
            <a:endParaRPr lang="ru-RU" dirty="0" smtClean="0"/>
          </a:p>
          <a:p>
            <a:r>
              <a:rPr lang="ru-RU" dirty="0" err="1" smtClean="0"/>
              <a:t>Руската</a:t>
            </a:r>
            <a:r>
              <a:rPr lang="ru-RU" dirty="0" smtClean="0"/>
              <a:t> </a:t>
            </a:r>
            <a:r>
              <a:rPr lang="ru-RU" dirty="0" err="1" smtClean="0"/>
              <a:t>православна</a:t>
            </a:r>
            <a:r>
              <a:rPr lang="ru-RU" dirty="0" smtClean="0"/>
              <a:t> </a:t>
            </a:r>
            <a:r>
              <a:rPr lang="ru-RU" dirty="0" err="1" smtClean="0"/>
              <a:t>църква</a:t>
            </a:r>
            <a:r>
              <a:rPr lang="ru-RU" dirty="0" smtClean="0"/>
              <a:t> </a:t>
            </a:r>
            <a:r>
              <a:rPr lang="ru-RU" dirty="0" err="1" smtClean="0"/>
              <a:t>чества</a:t>
            </a:r>
            <a:r>
              <a:rPr lang="ru-RU" dirty="0" smtClean="0"/>
              <a:t> </a:t>
            </a:r>
            <a:r>
              <a:rPr lang="ru-RU" dirty="0" err="1" smtClean="0"/>
              <a:t>братята</a:t>
            </a:r>
            <a:r>
              <a:rPr lang="ru-RU" dirty="0" smtClean="0"/>
              <a:t> </a:t>
            </a:r>
            <a:r>
              <a:rPr lang="ru-RU" dirty="0" err="1" smtClean="0"/>
              <a:t>Кирил</a:t>
            </a:r>
            <a:r>
              <a:rPr lang="ru-RU" dirty="0" smtClean="0"/>
              <a:t> и </a:t>
            </a:r>
            <a:r>
              <a:rPr lang="ru-RU" dirty="0" err="1" smtClean="0"/>
              <a:t>Методий</a:t>
            </a:r>
            <a:r>
              <a:rPr lang="ru-RU" dirty="0" smtClean="0"/>
              <a:t> </a:t>
            </a:r>
            <a:r>
              <a:rPr lang="ru-RU" dirty="0" err="1" smtClean="0"/>
              <a:t>отделно</a:t>
            </a:r>
            <a:r>
              <a:rPr lang="ru-RU" dirty="0" smtClean="0"/>
              <a:t>, а </a:t>
            </a:r>
            <a:r>
              <a:rPr lang="ru-RU" dirty="0" err="1" smtClean="0"/>
              <a:t>учениците</a:t>
            </a:r>
            <a:r>
              <a:rPr lang="ru-RU" dirty="0" smtClean="0"/>
              <a:t> им се </a:t>
            </a:r>
            <a:r>
              <a:rPr lang="ru-RU" dirty="0" err="1" smtClean="0"/>
              <a:t>признават</a:t>
            </a:r>
            <a:r>
              <a:rPr lang="ru-RU" dirty="0" smtClean="0"/>
              <a:t> за </a:t>
            </a:r>
            <a:r>
              <a:rPr lang="ru-RU" dirty="0" err="1" smtClean="0"/>
              <a:t>равноапостоли</a:t>
            </a:r>
            <a:r>
              <a:rPr lang="ru-RU" dirty="0" smtClean="0"/>
              <a:t>. </a:t>
            </a:r>
            <a:r>
              <a:rPr lang="ru-RU" dirty="0" err="1" smtClean="0"/>
              <a:t>Българската</a:t>
            </a:r>
            <a:r>
              <a:rPr lang="ru-RU" dirty="0" smtClean="0"/>
              <a:t> </a:t>
            </a:r>
            <a:r>
              <a:rPr lang="ru-RU" dirty="0" err="1" smtClean="0"/>
              <a:t>православна</a:t>
            </a:r>
            <a:r>
              <a:rPr lang="ru-RU" dirty="0" smtClean="0"/>
              <a:t> </a:t>
            </a:r>
            <a:r>
              <a:rPr lang="ru-RU" dirty="0" err="1" smtClean="0"/>
              <a:t>църква</a:t>
            </a:r>
            <a:r>
              <a:rPr lang="ru-RU" dirty="0" smtClean="0"/>
              <a:t> е определила 27 юли – </a:t>
            </a:r>
            <a:r>
              <a:rPr lang="ru-RU" dirty="0" err="1" smtClean="0"/>
              <a:t>Деня</a:t>
            </a:r>
            <a:r>
              <a:rPr lang="ru-RU" dirty="0" smtClean="0"/>
              <a:t> на </a:t>
            </a:r>
            <a:r>
              <a:rPr lang="ru-RU" dirty="0" err="1" smtClean="0"/>
              <a:t>успението</a:t>
            </a:r>
            <a:r>
              <a:rPr lang="ru-RU" dirty="0" smtClean="0"/>
              <a:t> на св. Климент </a:t>
            </a:r>
            <a:r>
              <a:rPr lang="ru-RU" dirty="0" err="1" smtClean="0"/>
              <a:t>Охридски</a:t>
            </a:r>
            <a:r>
              <a:rPr lang="ru-RU" dirty="0" smtClean="0"/>
              <a:t>, и за </a:t>
            </a:r>
            <a:r>
              <a:rPr lang="ru-RU" dirty="0" err="1" smtClean="0"/>
              <a:t>Ден</a:t>
            </a:r>
            <a:r>
              <a:rPr lang="ru-RU" dirty="0" smtClean="0"/>
              <a:t> на светите </a:t>
            </a:r>
            <a:r>
              <a:rPr lang="ru-RU" dirty="0" err="1" smtClean="0"/>
              <a:t>Седмочисленици</a:t>
            </a:r>
            <a:r>
              <a:rPr lang="ru-RU" dirty="0" smtClean="0"/>
              <a:t>. </a:t>
            </a:r>
            <a:r>
              <a:rPr lang="ru-RU" dirty="0" err="1" smtClean="0"/>
              <a:t>През</a:t>
            </a:r>
            <a:r>
              <a:rPr lang="ru-RU" dirty="0" smtClean="0"/>
              <a:t> 886 г. </a:t>
            </a:r>
            <a:r>
              <a:rPr lang="ru-RU" dirty="0" err="1" smtClean="0"/>
              <a:t>българският</a:t>
            </a:r>
            <a:r>
              <a:rPr lang="ru-RU" dirty="0" smtClean="0"/>
              <a:t> </a:t>
            </a:r>
            <a:r>
              <a:rPr lang="ru-RU" dirty="0" err="1" smtClean="0"/>
              <a:t>владетел</a:t>
            </a:r>
            <a:r>
              <a:rPr lang="ru-RU" dirty="0" smtClean="0"/>
              <a:t> Борис I </a:t>
            </a:r>
            <a:r>
              <a:rPr lang="ru-RU" dirty="0" err="1" smtClean="0"/>
              <a:t>посреща</a:t>
            </a:r>
            <a:r>
              <a:rPr lang="ru-RU" dirty="0" smtClean="0"/>
              <a:t> </a:t>
            </a:r>
            <a:r>
              <a:rPr lang="ru-RU" dirty="0" err="1" smtClean="0"/>
              <a:t>книжовниците</a:t>
            </a:r>
            <a:r>
              <a:rPr lang="ru-RU" dirty="0" smtClean="0"/>
              <a:t>, </a:t>
            </a:r>
            <a:r>
              <a:rPr lang="ru-RU" dirty="0" err="1" smtClean="0"/>
              <a:t>дава</a:t>
            </a:r>
            <a:r>
              <a:rPr lang="ru-RU" dirty="0" smtClean="0"/>
              <a:t> </a:t>
            </a:r>
            <a:r>
              <a:rPr lang="ru-RU" dirty="0" err="1" smtClean="0"/>
              <a:t>насърчение</a:t>
            </a:r>
            <a:r>
              <a:rPr lang="ru-RU" dirty="0" smtClean="0"/>
              <a:t> и </a:t>
            </a:r>
            <a:r>
              <a:rPr lang="ru-RU" dirty="0" err="1" smtClean="0"/>
              <a:t>държавна</a:t>
            </a:r>
            <a:r>
              <a:rPr lang="ru-RU" dirty="0" smtClean="0"/>
              <a:t> </a:t>
            </a:r>
            <a:r>
              <a:rPr lang="ru-RU" dirty="0" err="1" smtClean="0"/>
              <a:t>подкрепа</a:t>
            </a:r>
            <a:r>
              <a:rPr lang="ru-RU" dirty="0" smtClean="0"/>
              <a:t> на </a:t>
            </a:r>
            <a:r>
              <a:rPr lang="ru-RU" dirty="0" err="1" smtClean="0"/>
              <a:t>тяхното</a:t>
            </a:r>
            <a:r>
              <a:rPr lang="ru-RU" dirty="0" smtClean="0"/>
              <a:t> </a:t>
            </a:r>
            <a:r>
              <a:rPr lang="ru-RU" dirty="0" err="1" smtClean="0"/>
              <a:t>свещено</a:t>
            </a:r>
            <a:r>
              <a:rPr lang="ru-RU" dirty="0" smtClean="0"/>
              <a:t> дело. </a:t>
            </a:r>
            <a:r>
              <a:rPr lang="ru-RU" dirty="0" err="1" smtClean="0"/>
              <a:t>Създадени</a:t>
            </a:r>
            <a:r>
              <a:rPr lang="ru-RU" dirty="0" smtClean="0"/>
              <a:t> </a:t>
            </a:r>
            <a:r>
              <a:rPr lang="ru-RU" dirty="0" err="1" smtClean="0"/>
              <a:t>са</a:t>
            </a:r>
            <a:r>
              <a:rPr lang="ru-RU" dirty="0" smtClean="0"/>
              <a:t> 2 </a:t>
            </a:r>
            <a:r>
              <a:rPr lang="ru-RU" dirty="0" err="1" smtClean="0"/>
              <a:t>главни</a:t>
            </a:r>
            <a:r>
              <a:rPr lang="ru-RU" dirty="0" smtClean="0"/>
              <a:t> </a:t>
            </a:r>
            <a:r>
              <a:rPr lang="ru-RU" dirty="0" err="1" smtClean="0"/>
              <a:t>просветни</a:t>
            </a:r>
            <a:r>
              <a:rPr lang="ru-RU" dirty="0" smtClean="0"/>
              <a:t> </a:t>
            </a:r>
            <a:r>
              <a:rPr lang="ru-RU" dirty="0" err="1" smtClean="0"/>
              <a:t>средища</a:t>
            </a:r>
            <a:r>
              <a:rPr lang="ru-RU" dirty="0" smtClean="0"/>
              <a:t> с </a:t>
            </a:r>
            <a:r>
              <a:rPr lang="ru-RU" dirty="0" err="1" smtClean="0"/>
              <a:t>школи</a:t>
            </a:r>
            <a:r>
              <a:rPr lang="ru-RU" dirty="0" smtClean="0"/>
              <a:t> за обучение и скриптории за </a:t>
            </a:r>
            <a:r>
              <a:rPr lang="ru-RU" dirty="0" err="1" smtClean="0"/>
              <a:t>превеждане</a:t>
            </a:r>
            <a:r>
              <a:rPr lang="ru-RU" dirty="0" smtClean="0"/>
              <a:t> от </a:t>
            </a:r>
            <a:r>
              <a:rPr lang="ru-RU" dirty="0" err="1" smtClean="0"/>
              <a:t>гръцки</a:t>
            </a:r>
            <a:r>
              <a:rPr lang="ru-RU" dirty="0" smtClean="0"/>
              <a:t> на </a:t>
            </a:r>
            <a:r>
              <a:rPr lang="ru-RU" dirty="0" err="1" smtClean="0"/>
              <a:t>старобългарски</a:t>
            </a:r>
            <a:r>
              <a:rPr lang="ru-RU" dirty="0" smtClean="0"/>
              <a:t> на </a:t>
            </a:r>
            <a:r>
              <a:rPr lang="ru-RU" dirty="0" err="1" smtClean="0"/>
              <a:t>християнската</a:t>
            </a:r>
            <a:r>
              <a:rPr lang="ru-RU" dirty="0" smtClean="0"/>
              <a:t> </a:t>
            </a:r>
            <a:r>
              <a:rPr lang="ru-RU" dirty="0" err="1" smtClean="0"/>
              <a:t>книжнина</a:t>
            </a:r>
            <a:r>
              <a:rPr lang="ru-RU" dirty="0" smtClean="0"/>
              <a:t> и за </a:t>
            </a:r>
            <a:r>
              <a:rPr lang="ru-RU" dirty="0" err="1" smtClean="0"/>
              <a:t>нейното</a:t>
            </a:r>
            <a:r>
              <a:rPr lang="ru-RU" dirty="0" smtClean="0"/>
              <a:t> </a:t>
            </a:r>
            <a:r>
              <a:rPr lang="ru-RU" dirty="0" err="1" smtClean="0"/>
              <a:t>разпространение</a:t>
            </a:r>
            <a:r>
              <a:rPr lang="ru-RU" dirty="0" smtClean="0"/>
              <a:t>, а </a:t>
            </a:r>
            <a:r>
              <a:rPr lang="ru-RU" dirty="0" err="1" smtClean="0"/>
              <a:t>също</a:t>
            </a:r>
            <a:r>
              <a:rPr lang="ru-RU" dirty="0" smtClean="0"/>
              <a:t> </a:t>
            </a:r>
            <a:r>
              <a:rPr lang="ru-RU" dirty="0" err="1" smtClean="0"/>
              <a:t>така</a:t>
            </a:r>
            <a:r>
              <a:rPr lang="ru-RU" dirty="0" smtClean="0"/>
              <a:t> и за подготовка на </a:t>
            </a:r>
            <a:r>
              <a:rPr lang="ru-RU" dirty="0" err="1" smtClean="0"/>
              <a:t>свещенослужители</a:t>
            </a:r>
            <a:r>
              <a:rPr lang="ru-RU" dirty="0" smtClean="0"/>
              <a:t> за </a:t>
            </a:r>
            <a:r>
              <a:rPr lang="ru-RU" dirty="0" err="1" smtClean="0"/>
              <a:t>младата</a:t>
            </a:r>
            <a:r>
              <a:rPr lang="ru-RU" dirty="0" smtClean="0"/>
              <a:t> </a:t>
            </a:r>
            <a:r>
              <a:rPr lang="ru-RU" dirty="0" err="1" smtClean="0"/>
              <a:t>българска</a:t>
            </a:r>
            <a:r>
              <a:rPr lang="ru-RU" dirty="0" smtClean="0"/>
              <a:t> </a:t>
            </a:r>
            <a:r>
              <a:rPr lang="ru-RU" dirty="0" err="1" smtClean="0"/>
              <a:t>християнска</a:t>
            </a:r>
            <a:r>
              <a:rPr lang="ru-RU" dirty="0" smtClean="0"/>
              <a:t> </a:t>
            </a:r>
            <a:r>
              <a:rPr lang="ru-RU" dirty="0" err="1" smtClean="0"/>
              <a:t>църква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r>
              <a:rPr lang="ru-RU" dirty="0" smtClean="0"/>
              <a:t>Наум </a:t>
            </a:r>
            <a:r>
              <a:rPr lang="ru-RU" dirty="0" err="1" smtClean="0"/>
              <a:t>оглавява</a:t>
            </a:r>
            <a:r>
              <a:rPr lang="ru-RU" dirty="0" smtClean="0"/>
              <a:t> </a:t>
            </a:r>
            <a:r>
              <a:rPr lang="ru-RU" dirty="0" err="1" smtClean="0"/>
              <a:t>школата</a:t>
            </a:r>
            <a:r>
              <a:rPr lang="ru-RU" dirty="0" smtClean="0"/>
              <a:t> в </a:t>
            </a:r>
            <a:r>
              <a:rPr lang="ru-RU" dirty="0" err="1" smtClean="0"/>
              <a:t>Плиска</a:t>
            </a:r>
            <a:r>
              <a:rPr lang="ru-RU" dirty="0" smtClean="0"/>
              <a:t>, </a:t>
            </a:r>
            <a:r>
              <a:rPr lang="ru-RU" dirty="0" err="1" smtClean="0"/>
              <a:t>която</a:t>
            </a:r>
            <a:r>
              <a:rPr lang="ru-RU" dirty="0" smtClean="0"/>
              <a:t> е </a:t>
            </a:r>
            <a:r>
              <a:rPr lang="ru-RU" dirty="0" err="1" smtClean="0"/>
              <a:t>преместена</a:t>
            </a:r>
            <a:r>
              <a:rPr lang="ru-RU" dirty="0" smtClean="0"/>
              <a:t> в </a:t>
            </a:r>
            <a:r>
              <a:rPr lang="ru-RU" dirty="0" err="1" smtClean="0"/>
              <a:t>Преслав</a:t>
            </a:r>
            <a:r>
              <a:rPr lang="ru-RU" dirty="0" smtClean="0"/>
              <a:t> (893) и става известна </a:t>
            </a:r>
            <a:r>
              <a:rPr lang="ru-RU" dirty="0" err="1" smtClean="0"/>
              <a:t>като</a:t>
            </a:r>
            <a:r>
              <a:rPr lang="ru-RU" dirty="0" smtClean="0"/>
              <a:t> </a:t>
            </a:r>
            <a:r>
              <a:rPr lang="ru-RU" dirty="0" err="1" smtClean="0"/>
              <a:t>Преславска</a:t>
            </a:r>
            <a:r>
              <a:rPr lang="ru-RU" dirty="0" smtClean="0"/>
              <a:t> </a:t>
            </a:r>
            <a:r>
              <a:rPr lang="ru-RU" dirty="0" err="1" smtClean="0"/>
              <a:t>книжовна</a:t>
            </a:r>
            <a:r>
              <a:rPr lang="ru-RU" dirty="0" smtClean="0"/>
              <a:t> школа. Климент е </a:t>
            </a:r>
            <a:r>
              <a:rPr lang="ru-RU" dirty="0" err="1" smtClean="0"/>
              <a:t>изпратен</a:t>
            </a:r>
            <a:r>
              <a:rPr lang="ru-RU" dirty="0" smtClean="0"/>
              <a:t> (886) да основе школа в </a:t>
            </a:r>
            <a:r>
              <a:rPr lang="ru-RU" dirty="0" err="1" smtClean="0"/>
              <a:t>югозападните</a:t>
            </a:r>
            <a:r>
              <a:rPr lang="ru-RU" dirty="0" smtClean="0"/>
              <a:t> </a:t>
            </a:r>
            <a:r>
              <a:rPr lang="ru-RU" dirty="0" err="1" smtClean="0"/>
              <a:t>български</a:t>
            </a:r>
            <a:r>
              <a:rPr lang="ru-RU" dirty="0" smtClean="0"/>
              <a:t> </a:t>
            </a:r>
            <a:r>
              <a:rPr lang="ru-RU" dirty="0" err="1" smtClean="0"/>
              <a:t>земи</a:t>
            </a:r>
            <a:r>
              <a:rPr lang="ru-RU" dirty="0" smtClean="0"/>
              <a:t> с </a:t>
            </a:r>
            <a:r>
              <a:rPr lang="ru-RU" dirty="0" err="1" smtClean="0"/>
              <a:t>център</a:t>
            </a:r>
            <a:r>
              <a:rPr lang="ru-RU" dirty="0" smtClean="0"/>
              <a:t> </a:t>
            </a:r>
            <a:r>
              <a:rPr lang="ru-RU" dirty="0" err="1" smtClean="0"/>
              <a:t>Охрид</a:t>
            </a:r>
            <a:r>
              <a:rPr lang="ru-RU" dirty="0" smtClean="0"/>
              <a:t> (известна </a:t>
            </a:r>
            <a:r>
              <a:rPr lang="ru-RU" dirty="0" err="1" smtClean="0"/>
              <a:t>като</a:t>
            </a:r>
            <a:r>
              <a:rPr lang="ru-RU" dirty="0" smtClean="0"/>
              <a:t> </a:t>
            </a:r>
            <a:r>
              <a:rPr lang="ru-RU" dirty="0" err="1" smtClean="0"/>
              <a:t>Охридска</a:t>
            </a:r>
            <a:r>
              <a:rPr lang="ru-RU" dirty="0" smtClean="0"/>
              <a:t> </a:t>
            </a:r>
            <a:r>
              <a:rPr lang="ru-RU" dirty="0" err="1" smtClean="0"/>
              <a:t>книжовна</a:t>
            </a:r>
            <a:r>
              <a:rPr lang="ru-RU" dirty="0" smtClean="0"/>
              <a:t> школа), </a:t>
            </a:r>
            <a:r>
              <a:rPr lang="ru-RU" dirty="0" err="1" smtClean="0"/>
              <a:t>като</a:t>
            </a:r>
            <a:r>
              <a:rPr lang="ru-RU" dirty="0" smtClean="0"/>
              <a:t> </a:t>
            </a:r>
            <a:r>
              <a:rPr lang="ru-RU" dirty="0" err="1" smtClean="0"/>
              <a:t>дори</a:t>
            </a:r>
            <a:r>
              <a:rPr lang="ru-RU" dirty="0" smtClean="0"/>
              <a:t> </a:t>
            </a:r>
            <a:r>
              <a:rPr lang="ru-RU" dirty="0" err="1" smtClean="0"/>
              <a:t>местните</a:t>
            </a:r>
            <a:r>
              <a:rPr lang="ru-RU" dirty="0" smtClean="0"/>
              <a:t> </a:t>
            </a:r>
            <a:r>
              <a:rPr lang="ru-RU" dirty="0" err="1" smtClean="0"/>
              <a:t>административни</a:t>
            </a:r>
            <a:r>
              <a:rPr lang="ru-RU" dirty="0" smtClean="0"/>
              <a:t> и </a:t>
            </a:r>
            <a:r>
              <a:rPr lang="ru-RU" dirty="0" err="1" smtClean="0"/>
              <a:t>военни</a:t>
            </a:r>
            <a:r>
              <a:rPr lang="ru-RU" dirty="0" smtClean="0"/>
              <a:t> власти </a:t>
            </a:r>
            <a:r>
              <a:rPr lang="ru-RU" dirty="0" err="1" smtClean="0"/>
              <a:t>са</a:t>
            </a:r>
            <a:r>
              <a:rPr lang="ru-RU" dirty="0" smtClean="0"/>
              <a:t> </a:t>
            </a:r>
            <a:r>
              <a:rPr lang="ru-RU" dirty="0" err="1" smtClean="0"/>
              <a:t>поставени</a:t>
            </a:r>
            <a:r>
              <a:rPr lang="ru-RU" dirty="0" smtClean="0"/>
              <a:t> в </a:t>
            </a:r>
            <a:r>
              <a:rPr lang="ru-RU" dirty="0" err="1" smtClean="0"/>
              <a:t>негово</a:t>
            </a:r>
            <a:r>
              <a:rPr lang="ru-RU" dirty="0" smtClean="0"/>
              <a:t> подчинение. </a:t>
            </a:r>
            <a:r>
              <a:rPr lang="ru-RU" dirty="0" err="1" smtClean="0"/>
              <a:t>Житието</a:t>
            </a:r>
            <a:r>
              <a:rPr lang="ru-RU" dirty="0" smtClean="0"/>
              <a:t> </a:t>
            </a:r>
            <a:r>
              <a:rPr lang="ru-RU" dirty="0" err="1" smtClean="0"/>
              <a:t>му</a:t>
            </a:r>
            <a:r>
              <a:rPr lang="ru-RU" dirty="0" smtClean="0"/>
              <a:t> </a:t>
            </a:r>
            <a:r>
              <a:rPr lang="ru-RU" dirty="0" err="1" smtClean="0"/>
              <a:t>разказва</a:t>
            </a:r>
            <a:r>
              <a:rPr lang="ru-RU" dirty="0" smtClean="0"/>
              <a:t>, че за 7 </a:t>
            </a:r>
            <a:r>
              <a:rPr lang="ru-RU" dirty="0" err="1" smtClean="0"/>
              <a:t>години</a:t>
            </a:r>
            <a:r>
              <a:rPr lang="ru-RU" dirty="0" smtClean="0"/>
              <a:t> лично е обучил над 3500 </a:t>
            </a:r>
            <a:r>
              <a:rPr lang="ru-RU" dirty="0" err="1" smtClean="0"/>
              <a:t>свещеници</a:t>
            </a:r>
            <a:r>
              <a:rPr lang="ru-RU" dirty="0" smtClean="0"/>
              <a:t> и учители. </a:t>
            </a:r>
            <a:r>
              <a:rPr lang="ru-RU" dirty="0" err="1" smtClean="0"/>
              <a:t>Към</a:t>
            </a:r>
            <a:r>
              <a:rPr lang="ru-RU" dirty="0" smtClean="0"/>
              <a:t> него се </a:t>
            </a:r>
            <a:r>
              <a:rPr lang="ru-RU" dirty="0" err="1" smtClean="0"/>
              <a:t>присъединява</a:t>
            </a:r>
            <a:r>
              <a:rPr lang="ru-RU" dirty="0" smtClean="0"/>
              <a:t> Наум </a:t>
            </a:r>
            <a:r>
              <a:rPr lang="ru-RU" dirty="0" err="1" smtClean="0"/>
              <a:t>през</a:t>
            </a:r>
            <a:r>
              <a:rPr lang="ru-RU" dirty="0" smtClean="0"/>
              <a:t> 893 г.</a:t>
            </a:r>
            <a:endParaRPr lang="bg-BG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5257800"/>
            <a:ext cx="2476500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6447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‘</a:t>
            </a:r>
            <a:r>
              <a:rPr lang="bg-BG" dirty="0" smtClean="0"/>
              <a:t>Върви народе възродени</a:t>
            </a:r>
            <a:r>
              <a:rPr lang="en-US" dirty="0" smtClean="0"/>
              <a:t>’</a:t>
            </a:r>
            <a:endParaRPr lang="bg-BG" dirty="0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7145000"/>
          </a:xfrm>
        </p:spPr>
        <p:txBody>
          <a:bodyPr>
            <a:normAutofit fontScale="92500" lnSpcReduction="20000"/>
          </a:bodyPr>
          <a:lstStyle/>
          <a:p>
            <a:r>
              <a:rPr lang="ru-RU" dirty="0" err="1" smtClean="0"/>
              <a:t>Върви</a:t>
            </a:r>
            <a:r>
              <a:rPr lang="ru-RU" dirty="0" smtClean="0"/>
              <a:t>, народе </a:t>
            </a:r>
            <a:r>
              <a:rPr lang="ru-RU" dirty="0" err="1" smtClean="0"/>
              <a:t>възродени</a:t>
            </a:r>
            <a:r>
              <a:rPr lang="ru-RU" dirty="0" smtClean="0"/>
              <a:t>,</a:t>
            </a:r>
          </a:p>
          <a:p>
            <a:endParaRPr lang="ru-RU" dirty="0" smtClean="0"/>
          </a:p>
          <a:p>
            <a:r>
              <a:rPr lang="ru-RU" dirty="0" smtClean="0"/>
              <a:t>    </a:t>
            </a:r>
            <a:r>
              <a:rPr lang="ru-RU" dirty="0" err="1" smtClean="0"/>
              <a:t>към</a:t>
            </a:r>
            <a:r>
              <a:rPr lang="ru-RU" dirty="0" smtClean="0"/>
              <a:t> светла </a:t>
            </a:r>
            <a:r>
              <a:rPr lang="ru-RU" dirty="0" err="1" smtClean="0"/>
              <a:t>бъднина</a:t>
            </a:r>
            <a:r>
              <a:rPr lang="ru-RU" dirty="0" smtClean="0"/>
              <a:t> </a:t>
            </a:r>
            <a:r>
              <a:rPr lang="ru-RU" dirty="0" err="1" smtClean="0"/>
              <a:t>върви</a:t>
            </a:r>
            <a:r>
              <a:rPr lang="ru-RU" dirty="0" smtClean="0"/>
              <a:t>,</a:t>
            </a:r>
          </a:p>
          <a:p>
            <a:endParaRPr lang="ru-RU" dirty="0" smtClean="0"/>
          </a:p>
          <a:p>
            <a:r>
              <a:rPr lang="ru-RU" dirty="0" smtClean="0"/>
              <a:t>с </a:t>
            </a:r>
            <a:r>
              <a:rPr lang="ru-RU" dirty="0" err="1" smtClean="0"/>
              <a:t>книжовността</a:t>
            </a:r>
            <a:r>
              <a:rPr lang="ru-RU" dirty="0" smtClean="0"/>
              <a:t>, таз сила нова,</a:t>
            </a:r>
          </a:p>
          <a:p>
            <a:endParaRPr lang="ru-RU" dirty="0" smtClean="0"/>
          </a:p>
          <a:p>
            <a:r>
              <a:rPr lang="ru-RU" dirty="0" smtClean="0"/>
              <a:t>    </a:t>
            </a:r>
            <a:r>
              <a:rPr lang="ru-RU" dirty="0" err="1" smtClean="0"/>
              <a:t>съдбините</a:t>
            </a:r>
            <a:r>
              <a:rPr lang="ru-RU" dirty="0" smtClean="0"/>
              <a:t> си </a:t>
            </a:r>
            <a:r>
              <a:rPr lang="ru-RU" dirty="0" err="1" smtClean="0"/>
              <a:t>ти</a:t>
            </a:r>
            <a:r>
              <a:rPr lang="ru-RU" dirty="0" smtClean="0"/>
              <a:t> поднови!</a:t>
            </a:r>
          </a:p>
          <a:p>
            <a:endParaRPr lang="ru-RU" dirty="0" smtClean="0"/>
          </a:p>
          <a:p>
            <a:r>
              <a:rPr lang="ru-RU" dirty="0" smtClean="0"/>
              <a:t> </a:t>
            </a:r>
          </a:p>
          <a:p>
            <a:endParaRPr lang="ru-RU" dirty="0" smtClean="0"/>
          </a:p>
          <a:p>
            <a:r>
              <a:rPr lang="ru-RU" dirty="0" err="1" smtClean="0"/>
              <a:t>Върви</a:t>
            </a:r>
            <a:r>
              <a:rPr lang="ru-RU" dirty="0" smtClean="0"/>
              <a:t> </a:t>
            </a:r>
            <a:r>
              <a:rPr lang="ru-RU" dirty="0" err="1" smtClean="0"/>
              <a:t>към</a:t>
            </a:r>
            <a:r>
              <a:rPr lang="ru-RU" dirty="0" smtClean="0"/>
              <a:t> </a:t>
            </a:r>
            <a:r>
              <a:rPr lang="ru-RU" dirty="0" err="1" smtClean="0"/>
              <a:t>мощната</a:t>
            </a:r>
            <a:r>
              <a:rPr lang="ru-RU" dirty="0" smtClean="0"/>
              <a:t> Просвета!</a:t>
            </a:r>
          </a:p>
          <a:p>
            <a:endParaRPr lang="ru-RU" dirty="0" smtClean="0"/>
          </a:p>
          <a:p>
            <a:r>
              <a:rPr lang="ru-RU" dirty="0" smtClean="0"/>
              <a:t>    В </a:t>
            </a:r>
            <a:r>
              <a:rPr lang="ru-RU" dirty="0" err="1" smtClean="0"/>
              <a:t>световните</a:t>
            </a:r>
            <a:r>
              <a:rPr lang="ru-RU" dirty="0" smtClean="0"/>
              <a:t> </a:t>
            </a:r>
            <a:r>
              <a:rPr lang="ru-RU" dirty="0" err="1" smtClean="0"/>
              <a:t>борби</a:t>
            </a:r>
            <a:r>
              <a:rPr lang="ru-RU" dirty="0" smtClean="0"/>
              <a:t> </a:t>
            </a:r>
            <a:r>
              <a:rPr lang="ru-RU" dirty="0" err="1" smtClean="0"/>
              <a:t>върви</a:t>
            </a:r>
            <a:r>
              <a:rPr lang="ru-RU" dirty="0" smtClean="0"/>
              <a:t>,</a:t>
            </a:r>
          </a:p>
          <a:p>
            <a:endParaRPr lang="ru-RU" dirty="0" smtClean="0"/>
          </a:p>
          <a:p>
            <a:r>
              <a:rPr lang="ru-RU" dirty="0" smtClean="0"/>
              <a:t>от </a:t>
            </a:r>
            <a:r>
              <a:rPr lang="ru-RU" dirty="0" err="1" smtClean="0"/>
              <a:t>длъжност</a:t>
            </a:r>
            <a:r>
              <a:rPr lang="ru-RU" dirty="0" smtClean="0"/>
              <a:t> неизменно </a:t>
            </a:r>
            <a:r>
              <a:rPr lang="ru-RU" dirty="0" err="1" smtClean="0"/>
              <a:t>воден</a:t>
            </a:r>
            <a:r>
              <a:rPr lang="ru-RU" dirty="0" smtClean="0"/>
              <a:t> -</a:t>
            </a:r>
          </a:p>
          <a:p>
            <a:endParaRPr lang="ru-RU" dirty="0" smtClean="0"/>
          </a:p>
          <a:p>
            <a:r>
              <a:rPr lang="ru-RU" dirty="0" smtClean="0"/>
              <a:t>    и Бог </a:t>
            </a:r>
            <a:r>
              <a:rPr lang="ru-RU" dirty="0" err="1" smtClean="0"/>
              <a:t>ще</a:t>
            </a:r>
            <a:r>
              <a:rPr lang="ru-RU" dirty="0" smtClean="0"/>
              <a:t> те благослови!</a:t>
            </a:r>
          </a:p>
          <a:p>
            <a:endParaRPr lang="ru-RU" dirty="0" smtClean="0"/>
          </a:p>
          <a:p>
            <a:r>
              <a:rPr lang="ru-RU" dirty="0" smtClean="0"/>
              <a:t> </a:t>
            </a:r>
          </a:p>
          <a:p>
            <a:endParaRPr lang="ru-RU" dirty="0" smtClean="0"/>
          </a:p>
          <a:p>
            <a:r>
              <a:rPr lang="ru-RU" dirty="0" err="1" smtClean="0"/>
              <a:t>Напред</a:t>
            </a:r>
            <a:r>
              <a:rPr lang="ru-RU" dirty="0" smtClean="0"/>
              <a:t>! </a:t>
            </a:r>
            <a:r>
              <a:rPr lang="ru-RU" dirty="0" err="1" smtClean="0"/>
              <a:t>Науката</a:t>
            </a:r>
            <a:r>
              <a:rPr lang="ru-RU" dirty="0" smtClean="0"/>
              <a:t> е </a:t>
            </a:r>
            <a:r>
              <a:rPr lang="ru-RU" dirty="0" err="1" smtClean="0"/>
              <a:t>слънце</a:t>
            </a:r>
            <a:r>
              <a:rPr lang="ru-RU" dirty="0" smtClean="0"/>
              <a:t>,</a:t>
            </a:r>
          </a:p>
          <a:p>
            <a:endParaRPr lang="ru-RU" dirty="0" smtClean="0"/>
          </a:p>
          <a:p>
            <a:r>
              <a:rPr lang="ru-RU" dirty="0" smtClean="0"/>
              <a:t>    </a:t>
            </a:r>
            <a:r>
              <a:rPr lang="ru-RU" dirty="0" err="1" smtClean="0"/>
              <a:t>което</a:t>
            </a:r>
            <a:r>
              <a:rPr lang="ru-RU" dirty="0" smtClean="0"/>
              <a:t> </a:t>
            </a:r>
            <a:r>
              <a:rPr lang="ru-RU" dirty="0" err="1" smtClean="0"/>
              <a:t>във</a:t>
            </a:r>
            <a:r>
              <a:rPr lang="ru-RU" dirty="0" smtClean="0"/>
              <a:t> душите грей!</a:t>
            </a:r>
          </a:p>
          <a:p>
            <a:endParaRPr lang="ru-RU" dirty="0" smtClean="0"/>
          </a:p>
          <a:p>
            <a:r>
              <a:rPr lang="ru-RU" dirty="0" err="1" smtClean="0"/>
              <a:t>Напред</a:t>
            </a:r>
            <a:r>
              <a:rPr lang="ru-RU" dirty="0" smtClean="0"/>
              <a:t>! </a:t>
            </a:r>
            <a:r>
              <a:rPr lang="ru-RU" dirty="0" err="1" smtClean="0"/>
              <a:t>Народността</a:t>
            </a:r>
            <a:r>
              <a:rPr lang="ru-RU" dirty="0" smtClean="0"/>
              <a:t> не </a:t>
            </a:r>
            <a:r>
              <a:rPr lang="ru-RU" dirty="0" err="1" smtClean="0"/>
              <a:t>пада</a:t>
            </a:r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    там, дето </a:t>
            </a:r>
            <a:r>
              <a:rPr lang="ru-RU" dirty="0" err="1" smtClean="0"/>
              <a:t>знаньето</a:t>
            </a:r>
            <a:r>
              <a:rPr lang="ru-RU" dirty="0" smtClean="0"/>
              <a:t> живей!</a:t>
            </a:r>
          </a:p>
          <a:p>
            <a:endParaRPr lang="ru-RU" dirty="0" smtClean="0"/>
          </a:p>
          <a:p>
            <a:r>
              <a:rPr lang="ru-RU" dirty="0" smtClean="0"/>
              <a:t> </a:t>
            </a:r>
          </a:p>
          <a:p>
            <a:endParaRPr lang="ru-RU" dirty="0" smtClean="0"/>
          </a:p>
          <a:p>
            <a:r>
              <a:rPr lang="ru-RU" dirty="0" smtClean="0"/>
              <a:t>Безвестен </a:t>
            </a:r>
            <a:r>
              <a:rPr lang="ru-RU" dirty="0" err="1" smtClean="0"/>
              <a:t>беше</a:t>
            </a:r>
            <a:r>
              <a:rPr lang="ru-RU" dirty="0" smtClean="0"/>
              <a:t> </a:t>
            </a:r>
            <a:r>
              <a:rPr lang="ru-RU" dirty="0" err="1" smtClean="0"/>
              <a:t>ти</a:t>
            </a:r>
            <a:r>
              <a:rPr lang="ru-RU" dirty="0" smtClean="0"/>
              <a:t>, </a:t>
            </a:r>
            <a:r>
              <a:rPr lang="ru-RU" dirty="0" err="1" smtClean="0"/>
              <a:t>безславен</a:t>
            </a:r>
            <a:r>
              <a:rPr lang="ru-RU" dirty="0" smtClean="0"/>
              <a:t>!...</a:t>
            </a:r>
          </a:p>
          <a:p>
            <a:endParaRPr lang="ru-RU" dirty="0" smtClean="0"/>
          </a:p>
          <a:p>
            <a:r>
              <a:rPr lang="ru-RU" dirty="0" smtClean="0"/>
              <a:t>    О, влез в </a:t>
            </a:r>
            <a:r>
              <a:rPr lang="ru-RU" dirty="0" err="1" smtClean="0"/>
              <a:t>Историята</a:t>
            </a:r>
            <a:r>
              <a:rPr lang="ru-RU" dirty="0" smtClean="0"/>
              <a:t> </a:t>
            </a:r>
            <a:r>
              <a:rPr lang="ru-RU" dirty="0" err="1" smtClean="0"/>
              <a:t>веч</a:t>
            </a:r>
            <a:r>
              <a:rPr lang="ru-RU" dirty="0" smtClean="0"/>
              <a:t>,</a:t>
            </a:r>
          </a:p>
          <a:p>
            <a:endParaRPr lang="ru-RU" dirty="0" smtClean="0"/>
          </a:p>
          <a:p>
            <a:r>
              <a:rPr lang="ru-RU" dirty="0" smtClean="0"/>
              <a:t>духовно покори </a:t>
            </a:r>
            <a:r>
              <a:rPr lang="ru-RU" dirty="0" err="1" smtClean="0"/>
              <a:t>страните</a:t>
            </a:r>
            <a:r>
              <a:rPr lang="ru-RU" dirty="0" smtClean="0"/>
              <a:t>,</a:t>
            </a:r>
          </a:p>
          <a:p>
            <a:endParaRPr lang="ru-RU" dirty="0" smtClean="0"/>
          </a:p>
          <a:p>
            <a:r>
              <a:rPr lang="ru-RU" dirty="0" smtClean="0"/>
              <a:t>    </a:t>
            </a:r>
            <a:r>
              <a:rPr lang="ru-RU" dirty="0" err="1" smtClean="0"/>
              <a:t>които</a:t>
            </a:r>
            <a:r>
              <a:rPr lang="ru-RU" dirty="0" smtClean="0"/>
              <a:t> </a:t>
            </a:r>
            <a:r>
              <a:rPr lang="ru-RU" dirty="0" err="1" smtClean="0"/>
              <a:t>завладя</a:t>
            </a:r>
            <a:r>
              <a:rPr lang="ru-RU" dirty="0" smtClean="0"/>
              <a:t> </a:t>
            </a:r>
            <a:r>
              <a:rPr lang="ru-RU" dirty="0" err="1" smtClean="0"/>
              <a:t>със</a:t>
            </a:r>
            <a:r>
              <a:rPr lang="ru-RU" dirty="0" smtClean="0"/>
              <a:t> меч!...</a:t>
            </a:r>
            <a:endParaRPr lang="bg-BG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9691" y="1295400"/>
            <a:ext cx="3276600" cy="220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8308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Честит празник!</a:t>
            </a:r>
            <a:endParaRPr lang="bg-BG" dirty="0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g-BG" dirty="0" smtClean="0"/>
              <a:t>Честит празник на българската просвета и култура. Нека всеки човек да продължава да чете българските книги!</a:t>
            </a:r>
            <a:endParaRPr lang="bg-BG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048000"/>
            <a:ext cx="3810000" cy="257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3124200"/>
            <a:ext cx="4000500" cy="2495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5212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тема">
  <a:themeElements>
    <a:clrScheme name="О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О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1202</Words>
  <Application>Microsoft Office PowerPoint</Application>
  <PresentationFormat>Презентация на цял екран (4:3)</PresentationFormat>
  <Paragraphs>68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Заглавия на слайдовете</vt:lpstr>
      </vt:variant>
      <vt:variant>
        <vt:i4>8</vt:i4>
      </vt:variant>
    </vt:vector>
  </HeadingPairs>
  <TitlesOfParts>
    <vt:vector size="9" baseType="lpstr">
      <vt:lpstr>Office тема</vt:lpstr>
      <vt:lpstr>Кирил и Методий</vt:lpstr>
      <vt:lpstr>Кои са Кирил и Методий?</vt:lpstr>
      <vt:lpstr>Глаголица</vt:lpstr>
      <vt:lpstr>От къде идва празника 24 май?</vt:lpstr>
      <vt:lpstr>Какво празнуваме на 24 май?</vt:lpstr>
      <vt:lpstr>Учениците на Кирил и Методий</vt:lpstr>
      <vt:lpstr>‘Върви народе възродени’</vt:lpstr>
      <vt:lpstr>Честит празник!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Кирил и Методий</dc:title>
  <dc:creator>Stoqn</dc:creator>
  <cp:lastModifiedBy>Stoqn</cp:lastModifiedBy>
  <cp:revision>7</cp:revision>
  <dcterms:created xsi:type="dcterms:W3CDTF">2020-05-19T11:38:15Z</dcterms:created>
  <dcterms:modified xsi:type="dcterms:W3CDTF">2020-05-19T13:13:10Z</dcterms:modified>
</cp:coreProperties>
</file>