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5" r:id="rId6"/>
    <p:sldId id="266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63" autoAdjust="0"/>
    <p:restoredTop sz="94660"/>
  </p:normalViewPr>
  <p:slideViewPr>
    <p:cSldViewPr>
      <p:cViewPr varScale="1">
        <p:scale>
          <a:sx n="65" d="100"/>
          <a:sy n="65" d="100"/>
        </p:scale>
        <p:origin x="-9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E5B0A-78C6-42EE-8554-FE392DB5DAD3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29B7-1BF6-4BED-8E17-E4864CBA84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E5B0A-78C6-42EE-8554-FE392DB5DAD3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29B7-1BF6-4BED-8E17-E4864CBA84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E5B0A-78C6-42EE-8554-FE392DB5DAD3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29B7-1BF6-4BED-8E17-E4864CBA84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E5B0A-78C6-42EE-8554-FE392DB5DAD3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29B7-1BF6-4BED-8E17-E4864CBA84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E5B0A-78C6-42EE-8554-FE392DB5DAD3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29B7-1BF6-4BED-8E17-E4864CBA84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E5B0A-78C6-42EE-8554-FE392DB5DAD3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29B7-1BF6-4BED-8E17-E4864CBA84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E5B0A-78C6-42EE-8554-FE392DB5DAD3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29B7-1BF6-4BED-8E17-E4864CBA84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E5B0A-78C6-42EE-8554-FE392DB5DAD3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29B7-1BF6-4BED-8E17-E4864CBA84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E5B0A-78C6-42EE-8554-FE392DB5DAD3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29B7-1BF6-4BED-8E17-E4864CBA84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E5B0A-78C6-42EE-8554-FE392DB5DAD3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29B7-1BF6-4BED-8E17-E4864CBA84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E5B0A-78C6-42EE-8554-FE392DB5DAD3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29B7-1BF6-4BED-8E17-E4864CBA84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37000" r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E5B0A-78C6-42EE-8554-FE392DB5DAD3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829B7-1BF6-4BED-8E17-E4864CBA840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tags" Target="../tags/tag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Guest\Desktop\CloserToJazz.mp3" TargetMode="Externa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Bodoni MT" pitchFamily="18" charset="0"/>
                <a:ea typeface="Batang" pitchFamily="18" charset="-127"/>
              </a:rPr>
              <a:t>24 </a:t>
            </a:r>
            <a:r>
              <a:rPr lang="bg-BG" dirty="0" smtClean="0">
                <a:latin typeface="Batang" pitchFamily="18" charset="-127"/>
                <a:ea typeface="Batang" pitchFamily="18" charset="-127"/>
              </a:rPr>
              <a:t>май</a:t>
            </a:r>
            <a:br>
              <a:rPr lang="bg-BG" dirty="0" smtClean="0">
                <a:latin typeface="Batang" pitchFamily="18" charset="-127"/>
                <a:ea typeface="Batang" pitchFamily="18" charset="-127"/>
              </a:rPr>
            </a:br>
            <a:r>
              <a:rPr lang="bg-BG" dirty="0" smtClean="0">
                <a:latin typeface="Batang" pitchFamily="18" charset="-127"/>
                <a:ea typeface="Batang" pitchFamily="18" charset="-127"/>
              </a:rPr>
              <a:t>  най- българския празник</a:t>
            </a:r>
            <a:endParaRPr lang="en-US" dirty="0">
              <a:latin typeface="Bodoni MT" pitchFamily="18" charset="0"/>
              <a:ea typeface="Batang" pitchFamily="18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6248400"/>
            <a:ext cx="4953000" cy="4111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bg-BG" sz="2400" b="1" dirty="0" smtClean="0">
                <a:latin typeface="Batang" pitchFamily="18" charset="-127"/>
                <a:ea typeface="Batang" pitchFamily="18" charset="-127"/>
              </a:rPr>
              <a:t>Изготвила :Мира Мирчева 6д</a:t>
            </a:r>
            <a:endParaRPr lang="en-US" sz="24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026" name="AutoShape 2" descr="Добрич ще отбележи тържествено 24 май – Деня на българскат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Добрич ще отбележи тържествено 24 май – Деня на българската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0" name="AutoShape 6" descr="Честит 24 май! - Varna Hot News Varna Hot New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2" name="AutoShape 8" descr="Честит 24 май! - Varna Hot News Varna Hot New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4" name="AutoShape 10" descr="Честит 24 май! - Varna Hot News Varna Hot New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 descr="original_640-420-privetstvie-ot-kmeta-na-pleven-po-sluchaj-24-maj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09800" y="2438400"/>
            <a:ext cx="4702629" cy="30861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2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0" name="~PP1397.WAV">
            <a:hlinkClick r:id="" action="ppaction://media"/>
          </p:cNvPr>
          <p:cNvPicPr>
            <a:picLocks noRot="1" noChangeAspect="1"/>
          </p:cNvPicPr>
          <p:nvPr>
            <a:wavAudioFile r:embed="rId2" name="~PP1397.WAV"/>
          </p:nvPr>
        </p:nvPicPr>
        <p:blipFill>
          <a:blip r:embed="rId5" cstate="print"/>
          <a:stretch>
            <a:fillRect/>
          </a:stretch>
        </p:blipFill>
        <p:spPr>
          <a:xfrm>
            <a:off x="8696325" y="641032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8615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2" grpId="1"/>
      <p:bldP spid="3" grpId="0" build="p"/>
      <p:bldP spid="3" grpId="2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bg-BG" dirty="0" smtClean="0">
                <a:latin typeface="Batang" pitchFamily="18" charset="-127"/>
                <a:ea typeface="Batang" pitchFamily="18" charset="-127"/>
              </a:rPr>
              <a:t>Българския пазник</a:t>
            </a:r>
            <a:endParaRPr lang="en-US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0"/>
            <a:ext cx="8686800" cy="2895600"/>
          </a:xfrm>
        </p:spPr>
        <p:txBody>
          <a:bodyPr>
            <a:normAutofit fontScale="92500" lnSpcReduction="10000"/>
          </a:bodyPr>
          <a:lstStyle/>
          <a:p>
            <a:r>
              <a:rPr lang="ru-RU" sz="2800" b="1" dirty="0"/>
              <a:t>24 май</a:t>
            </a:r>
            <a:r>
              <a:rPr lang="ru-RU" sz="2800" dirty="0"/>
              <a:t> е 144-ият ден в годината според григорианския </a:t>
            </a:r>
            <a:r>
              <a:rPr lang="ru-RU" sz="2800" dirty="0" smtClean="0"/>
              <a:t>календар (</a:t>
            </a:r>
            <a:r>
              <a:rPr lang="ru-RU" sz="2800" dirty="0"/>
              <a:t>145-и през високосна). </a:t>
            </a:r>
          </a:p>
          <a:p>
            <a:r>
              <a:rPr lang="ru-RU" sz="2800" dirty="0"/>
              <a:t>24 май Ден на българската просвета и култура и на славянската писменост. </a:t>
            </a:r>
            <a:r>
              <a:rPr lang="ru-RU" sz="2800" dirty="0" smtClean="0"/>
              <a:t>Глаголицата </a:t>
            </a:r>
            <a:r>
              <a:rPr lang="ru-RU" sz="2800" dirty="0"/>
              <a:t>претърпява своеобразни промени, докато се оформи в сегашния си вид – кирилица, на която се пише на </a:t>
            </a:r>
            <a:r>
              <a:rPr lang="ru-RU" sz="2800" dirty="0" smtClean="0"/>
              <a:t>, </a:t>
            </a:r>
            <a:r>
              <a:rPr lang="ru-RU" sz="2800" dirty="0"/>
              <a:t>руски, украински, македонски, сръбски и други езици</a:t>
            </a:r>
            <a:r>
              <a:rPr lang="ru-RU" sz="2800" dirty="0" smtClean="0"/>
              <a:t>.</a:t>
            </a:r>
            <a:endParaRPr lang="ru-RU" sz="2800" dirty="0"/>
          </a:p>
          <a:p>
            <a:endParaRPr lang="en-US" sz="2800" dirty="0"/>
          </a:p>
        </p:txBody>
      </p:sp>
      <p:sp>
        <p:nvSpPr>
          <p:cNvPr id="16388" name="AutoShape 4" descr="Аз-ът в глаголицата, кирилицата и старобългарските рунични знаци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390" name="AutoShape 6" descr="Аз-ът в глаголицата, кирилицата и старобългарските рунични знаци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6392" name="Picture 8" descr="Аз-ът в глаголицата, кирилицата и старобългарските рунични знаци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4114800"/>
            <a:ext cx="4360779" cy="239004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" name="CloserToJazz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305800" y="5943600"/>
            <a:ext cx="685800" cy="685800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2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bg-BG" dirty="0" smtClean="0">
                <a:latin typeface="Batang" pitchFamily="18" charset="-127"/>
                <a:ea typeface="Batang" pitchFamily="18" charset="-127"/>
              </a:rPr>
              <a:t>Българския пазник</a:t>
            </a:r>
            <a:endParaRPr lang="en-US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6388" name="AutoShape 4" descr="Аз-ът в глаголицата, кирилицата и старобългарските рунични знаци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390" name="AutoShape 6" descr="Аз-ът в глаголицата, кирилицата и старобългарските рунични знаци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33400" y="1371600"/>
            <a:ext cx="8229600" cy="452596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/>
              <a:t>В началото на 18-ти век по време на борбите за църковна независимост историческото дело на Кирил и Методий е не само стимул, но и казус против гръцката Вселенска патриаршия. Той се превръща в символ на бъдещата независимост. А празникът вече става общонароден, а не само църковно училищен. След Освобождението празнуването се развива в две посоки. В България се ограничава до училищен празник. В Македония и Одринско обаче продължава да служи като средство за борба против турското управление и сръбската и гръцката пропаганда.</a:t>
            </a:r>
            <a:endParaRPr lang="en-US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bg-BG" dirty="0" smtClean="0">
                <a:latin typeface="Batang" pitchFamily="18" charset="-127"/>
                <a:ea typeface="Batang" pitchFamily="18" charset="-127"/>
              </a:rPr>
              <a:t>Манифестации - Варна</a:t>
            </a:r>
            <a:endParaRPr lang="en-US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2971800"/>
          </a:xfrm>
        </p:spPr>
        <p:txBody>
          <a:bodyPr>
            <a:normAutofit/>
          </a:bodyPr>
          <a:lstStyle/>
          <a:p>
            <a:r>
              <a:rPr lang="ru-RU" dirty="0"/>
              <a:t>Многохилядно шествие по традиция </a:t>
            </a:r>
            <a:r>
              <a:rPr lang="ru-RU" dirty="0" smtClean="0"/>
              <a:t>изпълва  </a:t>
            </a:r>
            <a:r>
              <a:rPr lang="ru-RU" dirty="0"/>
              <a:t>улиците на </a:t>
            </a:r>
            <a:r>
              <a:rPr lang="ru-RU" dirty="0" smtClean="0"/>
              <a:t>Варна всяка година </a:t>
            </a:r>
            <a:r>
              <a:rPr lang="ru-RU" dirty="0"/>
              <a:t>по повод 24-ти </a:t>
            </a:r>
            <a:r>
              <a:rPr lang="ru-RU" dirty="0" smtClean="0"/>
              <a:t>май! Празничното шествие започва с химна </a:t>
            </a:r>
            <a:r>
              <a:rPr lang="en-US" dirty="0" smtClean="0"/>
              <a:t>“ </a:t>
            </a:r>
            <a:r>
              <a:rPr lang="bg-BG" dirty="0" smtClean="0"/>
              <a:t>Върви, народе възродени” и във въздуха се пускат балони с хелий с буквите от азбуката.</a:t>
            </a:r>
            <a:endParaRPr lang="en-US" dirty="0"/>
          </a:p>
        </p:txBody>
      </p:sp>
      <p:sp>
        <p:nvSpPr>
          <p:cNvPr id="20482" name="AutoShape 2" descr="24 май във Вар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484" name="AutoShape 4" descr="24 май във Вар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486" name="AutoShape 6" descr="Празничната манифестация във Варна (снимки и видео) - Varnautre.b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488" name="AutoShape 8" descr="Празничната манифестация във Варна (снимки и видео) - Varnautre.b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Picture 7" descr="24-май-2016-Варна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2200" y="3733800"/>
            <a:ext cx="4337713" cy="2906268"/>
          </a:xfrm>
          <a:prstGeom prst="rect">
            <a:avLst/>
          </a:prstGeom>
          <a:ln w="38100" cap="sq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bg-BG" dirty="0" smtClean="0">
                <a:latin typeface="Batang" pitchFamily="18" charset="-127"/>
                <a:ea typeface="Batang" pitchFamily="18" charset="-127"/>
              </a:rPr>
              <a:t>Манифестации - Варна</a:t>
            </a:r>
            <a:endParaRPr lang="en-US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20482" name="AutoShape 2" descr="24 май във Вар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484" name="AutoShape 4" descr="24 май във Вар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486" name="AutoShape 6" descr="Празничната манифестация във Варна (снимки и видео) - Varnautre.b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488" name="AutoShape 8" descr="Празничната манифестация във Варна (снимки и видео) - Varnautre.b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2" name="Picture 11" descr="maxres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6800" y="1600200"/>
            <a:ext cx="6781800" cy="3814763"/>
          </a:xfrm>
          <a:prstGeom prst="rect">
            <a:avLst/>
          </a:prstGeom>
          <a:ln w="381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bg-BG" dirty="0" smtClean="0">
                <a:latin typeface="Batang" pitchFamily="18" charset="-127"/>
                <a:ea typeface="Batang" pitchFamily="18" charset="-127"/>
              </a:rPr>
              <a:t>Манифестации - Варна</a:t>
            </a:r>
            <a:endParaRPr lang="en-US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20482" name="AutoShape 2" descr="24 май във Вар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484" name="AutoShape 4" descr="24 май във Вар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486" name="AutoShape 6" descr="Празничната манифестация във Варна (снимки и видео) - Varnautre.b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488" name="AutoShape 8" descr="Празничната манифестация във Варна (снимки и видео) - Varnautre.b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Picture 7" descr="67240.w4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33600"/>
            <a:ext cx="4285885" cy="28542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 descr="ima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1551" y="2133600"/>
            <a:ext cx="4352449" cy="2895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</p:spPr>
        <p:txBody>
          <a:bodyPr/>
          <a:lstStyle/>
          <a:p>
            <a:r>
              <a:rPr lang="bg-BG" b="1" dirty="0" smtClean="0">
                <a:latin typeface="Batang" pitchFamily="18" charset="-127"/>
                <a:ea typeface="Batang" pitchFamily="18" charset="-127"/>
              </a:rPr>
              <a:t>Благодаря за вниманието!</a:t>
            </a:r>
            <a:endParaRPr lang="en-US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9458" name="AutoShape 2" descr="Emoji - Leyendo, HD Png Download , Transparent Png Image - PNGite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 descr="459-4599800_emoji-leyendo-hd-png-download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00200" y="1905885"/>
            <a:ext cx="5257800" cy="4952115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155</Words>
  <Application>Microsoft Office PowerPoint</Application>
  <PresentationFormat>On-screen Show (4:3)</PresentationFormat>
  <Paragraphs>12</Paragraphs>
  <Slides>7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24 май   най- българския празник</vt:lpstr>
      <vt:lpstr>Българския пазник</vt:lpstr>
      <vt:lpstr>Българския пазник</vt:lpstr>
      <vt:lpstr>Манифестации - Варна</vt:lpstr>
      <vt:lpstr>Манифестации - Варна</vt:lpstr>
      <vt:lpstr>Манифестации - Варна</vt:lpstr>
      <vt:lpstr>Благодаря за вниманието!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Guest</dc:creator>
  <cp:lastModifiedBy>Guest</cp:lastModifiedBy>
  <cp:revision>21</cp:revision>
  <dcterms:created xsi:type="dcterms:W3CDTF">2020-05-05T07:21:51Z</dcterms:created>
  <dcterms:modified xsi:type="dcterms:W3CDTF">2020-05-05T10:41:25Z</dcterms:modified>
</cp:coreProperties>
</file>