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24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05272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9998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разд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46973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8206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520488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21113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14370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29743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91563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713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18178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4705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773277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03140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и с карти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/>
              <a:t>Щракнете, за да редактирате стиловете на текста в образеца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72270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18518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75597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bg-BG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/>
              <a:t>Щракнете, за да редактирате стиловете на текста в образеца</a:t>
            </a:r>
          </a:p>
          <a:p>
            <a:pPr lvl="1"/>
            <a:r>
              <a:rPr lang="bg-BG"/>
              <a:t>Второ ниво</a:t>
            </a:r>
          </a:p>
          <a:p>
            <a:pPr lvl="2"/>
            <a:r>
              <a:rPr lang="bg-BG"/>
              <a:t>Трето ниво</a:t>
            </a:r>
          </a:p>
          <a:p>
            <a:pPr lvl="3"/>
            <a:r>
              <a:rPr lang="bg-BG"/>
              <a:t>Четвърто ниво</a:t>
            </a:r>
          </a:p>
          <a:p>
            <a:pPr lvl="4"/>
            <a:r>
              <a:rPr lang="bg-BG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E960CEF-D298-4D03-8DE0-502C914A71B0}" type="datetimeFigureOut">
              <a:rPr lang="bg-BG" smtClean="0"/>
              <a:t>5.5.2020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35D10-C46C-42DA-AA49-D01B1014F567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8772245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8BB786E8-1A71-48E0-8A7B-C657AB068B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94297" y="209968"/>
            <a:ext cx="6603406" cy="1084038"/>
          </a:xfrm>
        </p:spPr>
        <p:txBody>
          <a:bodyPr/>
          <a:lstStyle/>
          <a:p>
            <a:r>
              <a:rPr lang="bg-BG" sz="4000" dirty="0">
                <a:solidFill>
                  <a:srgbClr val="FF0000"/>
                </a:solidFill>
              </a:rPr>
              <a:t>                   </a:t>
            </a:r>
            <a:r>
              <a:rPr lang="bg-BG" sz="3600" dirty="0">
                <a:solidFill>
                  <a:srgbClr val="FF0000"/>
                </a:solidFill>
              </a:rPr>
              <a:t>24 май</a:t>
            </a:r>
            <a:br>
              <a:rPr lang="bg-BG" sz="3600" dirty="0">
                <a:solidFill>
                  <a:srgbClr val="FF0000"/>
                </a:solidFill>
              </a:rPr>
            </a:br>
            <a:r>
              <a:rPr lang="bg-BG" sz="3600" dirty="0">
                <a:solidFill>
                  <a:srgbClr val="FF0000"/>
                </a:solidFill>
              </a:rPr>
              <a:t>Най – българския празник</a:t>
            </a:r>
          </a:p>
        </p:txBody>
      </p:sp>
      <p:sp>
        <p:nvSpPr>
          <p:cNvPr id="3" name="Подзаглавие 2">
            <a:extLst>
              <a:ext uri="{FF2B5EF4-FFF2-40B4-BE49-F238E27FC236}">
                <a16:creationId xmlns:a16="http://schemas.microsoft.com/office/drawing/2014/main" id="{AA066DC2-E455-4221-A899-F75EB856A7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05436" y="6345382"/>
            <a:ext cx="4788645" cy="302650"/>
          </a:xfrm>
        </p:spPr>
        <p:txBody>
          <a:bodyPr>
            <a:normAutofit fontScale="92500" lnSpcReduction="20000"/>
          </a:bodyPr>
          <a:lstStyle/>
          <a:p>
            <a:r>
              <a:rPr lang="bg-BG" sz="1800" dirty="0">
                <a:solidFill>
                  <a:srgbClr val="FF0000"/>
                </a:solidFill>
              </a:rPr>
              <a:t>Изготвил: </a:t>
            </a:r>
            <a:r>
              <a:rPr lang="bg-BG" sz="1800" dirty="0" err="1">
                <a:solidFill>
                  <a:srgbClr val="FF0000"/>
                </a:solidFill>
              </a:rPr>
              <a:t>Илана</a:t>
            </a:r>
            <a:r>
              <a:rPr lang="bg-BG" sz="1800" dirty="0">
                <a:solidFill>
                  <a:srgbClr val="FF0000"/>
                </a:solidFill>
              </a:rPr>
              <a:t> Василева 6д клас</a:t>
            </a:r>
          </a:p>
        </p:txBody>
      </p:sp>
      <p:pic>
        <p:nvPicPr>
          <p:cNvPr id="7" name="Картина 6">
            <a:extLst>
              <a:ext uri="{FF2B5EF4-FFF2-40B4-BE49-F238E27FC236}">
                <a16:creationId xmlns:a16="http://schemas.microsoft.com/office/drawing/2014/main" id="{7FFC7A3F-4540-4893-BB99-7C14FB0E3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89" y="1860490"/>
            <a:ext cx="5601821" cy="3137020"/>
          </a:xfrm>
          <a:prstGeom prst="rect">
            <a:avLst/>
          </a:prstGeom>
        </p:spPr>
      </p:pic>
      <p:pic>
        <p:nvPicPr>
          <p:cNvPr id="11" name="Аудио 10">
            <a:hlinkClick r:id="" action="ppaction://media"/>
            <a:extLst>
              <a:ext uri="{FF2B5EF4-FFF2-40B4-BE49-F238E27FC236}">
                <a16:creationId xmlns:a16="http://schemas.microsoft.com/office/drawing/2014/main" id="{3C35F0FC-8FC0-4624-89A7-E2CFC83CD5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0339" y="4471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02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351"/>
    </mc:Choice>
    <mc:Fallback xmlns="">
      <p:transition advTm="4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8DE7D643-1865-4CB1-905D-499AFD8B4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98964" y="170942"/>
            <a:ext cx="2194071" cy="877318"/>
          </a:xfrm>
        </p:spPr>
        <p:txBody>
          <a:bodyPr/>
          <a:lstStyle/>
          <a:p>
            <a:r>
              <a:rPr lang="bg-BG" sz="3600" dirty="0">
                <a:solidFill>
                  <a:srgbClr val="FF0000"/>
                </a:solidFill>
              </a:rPr>
              <a:t>24 май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E1FD182B-FDD0-454E-A0AD-3EE830E7A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7709" y="4886622"/>
            <a:ext cx="8456580" cy="1258317"/>
          </a:xfrm>
        </p:spPr>
        <p:txBody>
          <a:bodyPr/>
          <a:lstStyle/>
          <a:p>
            <a:r>
              <a:rPr lang="bg-BG" dirty="0">
                <a:solidFill>
                  <a:schemeClr val="accent3"/>
                </a:solidFill>
              </a:rPr>
              <a:t>24 май е Ден на българската просвета и култура на славянската писменост. На този ден св. св. Кирил и Методий създали българската писменост - глаголицата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0AC3FBBC-9D34-411E-B8F8-7D4099923F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945" y="1369928"/>
            <a:ext cx="5322108" cy="2993686"/>
          </a:xfrm>
          <a:prstGeom prst="rect">
            <a:avLst/>
          </a:prstGeom>
        </p:spPr>
      </p:pic>
      <p:pic>
        <p:nvPicPr>
          <p:cNvPr id="4" name="Илана Василева - favourite_chair">
            <a:hlinkClick r:id="" action="ppaction://media"/>
            <a:extLst>
              <a:ext uri="{FF2B5EF4-FFF2-40B4-BE49-F238E27FC236}">
                <a16:creationId xmlns:a16="http://schemas.microsoft.com/office/drawing/2014/main" id="{1F985568-51F3-4DDD-A774-0B2210A6C8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10684" y="4386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454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6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D870A50C-1D09-43CA-9036-3FE463A84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5964" y="256309"/>
            <a:ext cx="4480071" cy="849609"/>
          </a:xfrm>
        </p:spPr>
        <p:txBody>
          <a:bodyPr/>
          <a:lstStyle/>
          <a:p>
            <a:r>
              <a:rPr lang="bg-BG" sz="3600" dirty="0">
                <a:solidFill>
                  <a:srgbClr val="FF0000"/>
                </a:solidFill>
              </a:rPr>
              <a:t>Кирил и Методий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7D8DF354-2607-40D9-A466-4E82BC0390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201392"/>
            <a:ext cx="8331889" cy="2400299"/>
          </a:xfrm>
        </p:spPr>
        <p:txBody>
          <a:bodyPr>
            <a:normAutofit/>
          </a:bodyPr>
          <a:lstStyle/>
          <a:p>
            <a:r>
              <a:rPr lang="bg-BG" sz="1800" dirty="0">
                <a:solidFill>
                  <a:schemeClr val="accent3"/>
                </a:solidFill>
              </a:rPr>
              <a:t>Кирил и Методий са родени в Солун. Методий през 810 г. , а брат му Кирил през 827 г. Двамата братя произлизат от многочислено семейство. Баща им, който се казвал Лъв, бил високопоставен военен управител, а майка им се казвала Мария. С годините двамата братя се образовали и изградили авторитет на уважавани и начетени личности. Кирил станал преподавател в Магнаурската школа, а Методий бил назначен за игумен в манастира </a:t>
            </a:r>
            <a:r>
              <a:rPr lang="bg-BG" sz="1800" dirty="0" err="1">
                <a:solidFill>
                  <a:schemeClr val="accent3"/>
                </a:solidFill>
              </a:rPr>
              <a:t>Полихрон</a:t>
            </a:r>
            <a:r>
              <a:rPr lang="bg-BG" dirty="0">
                <a:solidFill>
                  <a:schemeClr val="accent3"/>
                </a:solidFill>
              </a:rPr>
              <a:t>.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BA070B2B-6CE6-4311-988F-6E5EEECB9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023" y="1304266"/>
            <a:ext cx="4219305" cy="270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613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1B5AD917-4EE2-404C-8098-C3F2AC52A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2819" y="300317"/>
            <a:ext cx="2166362" cy="849609"/>
          </a:xfrm>
        </p:spPr>
        <p:txBody>
          <a:bodyPr/>
          <a:lstStyle/>
          <a:p>
            <a:r>
              <a:rPr lang="bg-BG" sz="3600" dirty="0">
                <a:solidFill>
                  <a:srgbClr val="FF0000"/>
                </a:solidFill>
              </a:rPr>
              <a:t>Азбука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B3B08623-1ACA-41F1-9510-3F6567EAE0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781" y="1525222"/>
            <a:ext cx="8040945" cy="1784791"/>
          </a:xfrm>
        </p:spPr>
        <p:txBody>
          <a:bodyPr/>
          <a:lstStyle/>
          <a:p>
            <a:r>
              <a:rPr lang="bg-BG" dirty="0">
                <a:solidFill>
                  <a:schemeClr val="accent3"/>
                </a:solidFill>
              </a:rPr>
              <a:t>Думата </a:t>
            </a:r>
            <a:r>
              <a:rPr lang="bg-BG" dirty="0">
                <a:solidFill>
                  <a:srgbClr val="FF0000"/>
                </a:solidFill>
              </a:rPr>
              <a:t>азбука</a:t>
            </a:r>
            <a:r>
              <a:rPr lang="bg-BG" i="1" dirty="0">
                <a:solidFill>
                  <a:srgbClr val="FF0000"/>
                </a:solidFill>
              </a:rPr>
              <a:t> </a:t>
            </a:r>
            <a:r>
              <a:rPr lang="bg-BG" dirty="0">
                <a:solidFill>
                  <a:schemeClr val="accent3"/>
                </a:solidFill>
              </a:rPr>
              <a:t>произлиза от имената на първите две букви – </a:t>
            </a:r>
            <a:r>
              <a:rPr lang="bg-BG" dirty="0">
                <a:solidFill>
                  <a:srgbClr val="FF0000"/>
                </a:solidFill>
              </a:rPr>
              <a:t>алфа</a:t>
            </a:r>
            <a:r>
              <a:rPr lang="bg-BG" dirty="0">
                <a:solidFill>
                  <a:schemeClr val="accent3"/>
                </a:solidFill>
              </a:rPr>
              <a:t> и </a:t>
            </a:r>
            <a:r>
              <a:rPr lang="bg-BG" dirty="0">
                <a:solidFill>
                  <a:srgbClr val="FF0000"/>
                </a:solidFill>
              </a:rPr>
              <a:t>бета</a:t>
            </a:r>
            <a:r>
              <a:rPr lang="bg-BG" dirty="0">
                <a:solidFill>
                  <a:schemeClr val="accent3"/>
                </a:solidFill>
              </a:rPr>
              <a:t>. Глаголицата е азбуката, която била създадена от двамата братя. Техните ученици създали по – лесни за изписване букви и тази азбука била наречена кирилица в чест на Кирил.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130D2F82-A8C0-47EE-89BF-7A09F5019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40" y="3685309"/>
            <a:ext cx="4624742" cy="260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925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chemeClr val="accent1"/>
          </a:fgClr>
          <a:bgClr>
            <a:schemeClr val="bg2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Картина 8">
            <a:extLst>
              <a:ext uri="{FF2B5EF4-FFF2-40B4-BE49-F238E27FC236}">
                <a16:creationId xmlns:a16="http://schemas.microsoft.com/office/drawing/2014/main" id="{7465091F-8540-4AC5-8F54-37540789A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02" y="1587572"/>
            <a:ext cx="5908598" cy="3316938"/>
          </a:xfrm>
          <a:prstGeom prst="rect">
            <a:avLst/>
          </a:prstGeom>
        </p:spPr>
      </p:pic>
      <p:pic>
        <p:nvPicPr>
          <p:cNvPr id="11" name="Картина 10">
            <a:extLst>
              <a:ext uri="{FF2B5EF4-FFF2-40B4-BE49-F238E27FC236}">
                <a16:creationId xmlns:a16="http://schemas.microsoft.com/office/drawing/2014/main" id="{D2921101-B5CB-4D08-8CA4-AD2015214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671" y="1587572"/>
            <a:ext cx="4773361" cy="3316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37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F941CF26-F06F-40DB-BDF7-3346FEBF8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9095" y="207819"/>
            <a:ext cx="4507780" cy="863464"/>
          </a:xfrm>
        </p:spPr>
        <p:txBody>
          <a:bodyPr/>
          <a:lstStyle/>
          <a:p>
            <a:r>
              <a:rPr lang="bg-BG" sz="3600" dirty="0">
                <a:solidFill>
                  <a:srgbClr val="FF0000"/>
                </a:solidFill>
              </a:rPr>
              <a:t>Химн на България</a:t>
            </a:r>
          </a:p>
        </p:txBody>
      </p:sp>
      <p:sp>
        <p:nvSpPr>
          <p:cNvPr id="3" name="Контейнер за съдържание 2">
            <a:extLst>
              <a:ext uri="{FF2B5EF4-FFF2-40B4-BE49-F238E27FC236}">
                <a16:creationId xmlns:a16="http://schemas.microsoft.com/office/drawing/2014/main" id="{D74F1E31-1E1F-437D-95BF-F355329E1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3785" y="1519518"/>
            <a:ext cx="4618614" cy="19094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b="1" dirty="0">
                <a:solidFill>
                  <a:srgbClr val="FFFF00"/>
                </a:solidFill>
              </a:rPr>
              <a:t>Върви, народе възродени,</a:t>
            </a:r>
          </a:p>
          <a:p>
            <a:pPr marL="0" indent="0">
              <a:buNone/>
            </a:pPr>
            <a:r>
              <a:rPr lang="bg-BG" b="1" dirty="0">
                <a:solidFill>
                  <a:srgbClr val="FFFF00"/>
                </a:solidFill>
              </a:rPr>
              <a:t>към светла бъднина върви,</a:t>
            </a:r>
          </a:p>
          <a:p>
            <a:pPr marL="0" indent="0">
              <a:buNone/>
            </a:pPr>
            <a:r>
              <a:rPr lang="bg-BG" b="1" dirty="0">
                <a:solidFill>
                  <a:srgbClr val="FFFF00"/>
                </a:solidFill>
              </a:rPr>
              <a:t>с книжовността, таз сила нова,</a:t>
            </a:r>
          </a:p>
          <a:p>
            <a:pPr marL="0" indent="0">
              <a:buNone/>
            </a:pPr>
            <a:r>
              <a:rPr lang="bg-BG" b="1" dirty="0">
                <a:solidFill>
                  <a:srgbClr val="FFFF00"/>
                </a:solidFill>
              </a:rPr>
              <a:t>съдбините си ти поднови!......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22532496-F9E5-42F3-A010-43880E694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071" y="3253780"/>
            <a:ext cx="3132299" cy="3132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9212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2.96296E-6 L -3.33333E-6 -0.07223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50"/>
                            </p:stCondLst>
                            <p:childTnLst>
                              <p:par>
                                <p:cTn id="3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:a16="http://schemas.microsoft.com/office/drawing/2014/main" id="{F6FF5260-D669-43C9-9F57-B9E3736CA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1128" y="692728"/>
            <a:ext cx="7749744" cy="891173"/>
          </a:xfrm>
        </p:spPr>
        <p:txBody>
          <a:bodyPr/>
          <a:lstStyle/>
          <a:p>
            <a:r>
              <a:rPr lang="bg-BG" sz="3600" dirty="0">
                <a:solidFill>
                  <a:srgbClr val="FF0000"/>
                </a:solidFill>
              </a:rPr>
              <a:t>Благодаря Ви, за вниманието!</a:t>
            </a:r>
          </a:p>
        </p:txBody>
      </p:sp>
      <p:pic>
        <p:nvPicPr>
          <p:cNvPr id="5" name="Картина 4">
            <a:extLst>
              <a:ext uri="{FF2B5EF4-FFF2-40B4-BE49-F238E27FC236}">
                <a16:creationId xmlns:a16="http://schemas.microsoft.com/office/drawing/2014/main" id="{5C8F6985-CD91-4EA1-8D73-18AB263CE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24" y="2387464"/>
            <a:ext cx="5143552" cy="27045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071324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Йон">
  <a:themeElements>
    <a:clrScheme name="Й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Й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Й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TM02836342[[fn=Йон]]</Template>
  <TotalTime>219</TotalTime>
  <Words>205</Words>
  <Application>Microsoft Office PowerPoint</Application>
  <PresentationFormat>Широк екран</PresentationFormat>
  <Paragraphs>14</Paragraphs>
  <Slides>7</Slides>
  <Notes>0</Notes>
  <HiddenSlides>0</HiddenSlides>
  <MMClips>2</MMClips>
  <ScaleCrop>false</ScaleCrop>
  <HeadingPairs>
    <vt:vector size="6" baseType="variant">
      <vt:variant>
        <vt:lpstr>Използвани шрифтове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Йон</vt:lpstr>
      <vt:lpstr>                   24 май Най – българския празник</vt:lpstr>
      <vt:lpstr>24 май</vt:lpstr>
      <vt:lpstr>Кирил и Методий</vt:lpstr>
      <vt:lpstr>Азбука</vt:lpstr>
      <vt:lpstr>Презентация на PowerPoint</vt:lpstr>
      <vt:lpstr>Химн на България</vt:lpstr>
      <vt:lpstr>Благодаря Ви,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 май Най – българския празник</dc:title>
  <dc:creator>Lenovo</dc:creator>
  <cp:lastModifiedBy>Lenovo</cp:lastModifiedBy>
  <cp:revision>21</cp:revision>
  <dcterms:created xsi:type="dcterms:W3CDTF">2020-05-04T14:17:22Z</dcterms:created>
  <dcterms:modified xsi:type="dcterms:W3CDTF">2020-05-05T17:03:40Z</dcterms:modified>
</cp:coreProperties>
</file>