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59" r:id="rId2"/>
    <p:sldId id="260" r:id="rId3"/>
    <p:sldId id="257" r:id="rId4"/>
    <p:sldId id="258" r:id="rId5"/>
    <p:sldId id="28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1" r:id="rId15"/>
    <p:sldId id="269" r:id="rId16"/>
    <p:sldId id="270" r:id="rId17"/>
    <p:sldId id="272" r:id="rId18"/>
    <p:sldId id="273" r:id="rId19"/>
    <p:sldId id="274" r:id="rId20"/>
    <p:sldId id="283" r:id="rId21"/>
    <p:sldId id="275" r:id="rId22"/>
    <p:sldId id="278" r:id="rId23"/>
    <p:sldId id="284" r:id="rId24"/>
    <p:sldId id="277" r:id="rId25"/>
  </p:sldIdLst>
  <p:sldSz cx="9144000" cy="6858000" type="screen4x3"/>
  <p:notesSz cx="6858000" cy="9144000"/>
  <p:defaultTextStyle>
    <a:defPPr>
      <a:defRPr lang="bg-B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1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06C2F6-8ED9-4327-8EF6-DBEE578D47B4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6E8C4C-0D52-47CB-BFDA-D7C6695356DF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A61B713-D36B-4E23-B24C-3169508A4FC3}" type="slidenum">
              <a:rPr lang="bg-BG" smtClean="0"/>
              <a:pPr/>
              <a:t>1</a:t>
            </a:fld>
            <a:endParaRPr lang="bg-BG" smtClean="0"/>
          </a:p>
        </p:txBody>
      </p:sp>
      <p:sp>
        <p:nvSpPr>
          <p:cNvPr id="419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19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bg-BG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Straight Connector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Straight Connector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bg-BG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Straight Connector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Straight Connector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Straight Connector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Content Placeholder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23" name="Footer Placeholder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Straight Connector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Straight Connector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bg-BG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bg-B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traight Connector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A959FD0-307B-4A8B-A728-963978601CBF}" type="datetimeFigureOut">
              <a:rPr lang="bg-BG" smtClean="0"/>
              <a:pPr/>
              <a:t>27.11.2017 г.</a:t>
            </a:fld>
            <a:endParaRPr lang="bg-BG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bg-BG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36FAF1E-85EB-4E2F-9F69-5CABBCA7214F}" type="slidenum">
              <a:rPr lang="bg-BG" smtClean="0"/>
              <a:pPr/>
              <a:t>‹#›</a:t>
            </a:fld>
            <a:endParaRPr lang="bg-BG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bglog.net/ClientFiles/379a77c0-3289-4691-ae69-96142e1e8381/&#1040;&#1075;&#1088;&#1077;&#1089;&#1080;&#1103;&#1090;&#1072;%20&#1074;%20&#1091;&#1095;&#1080;&#1083;&#1080;&#1097;&#1077;.files/showLD6(this);" TargetMode="External"/><Relationship Id="rId2" Type="http://schemas.openxmlformats.org/officeDocument/2006/relationships/hyperlink" Target="http://www.actualno.com/go.php?act=1&amp;site=1&amp;txt=%D0%BD%D0%BE%D0%B2&amp;url=www.annasphone.com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Date Placeholder 1"/>
          <p:cNvSpPr>
            <a:spLocks noGrp="1"/>
          </p:cNvSpPr>
          <p:nvPr>
            <p:ph type="dt" sz="quarter" idx="10"/>
          </p:nvPr>
        </p:nvSpPr>
        <p:spPr>
          <a:noFill/>
        </p:spPr>
        <p:txBody>
          <a:bodyPr/>
          <a:lstStyle/>
          <a:p>
            <a:r>
              <a:rPr lang="bg-BG" smtClean="0"/>
              <a:t>Агресията в училище</a:t>
            </a:r>
          </a:p>
        </p:txBody>
      </p:sp>
      <p:sp>
        <p:nvSpPr>
          <p:cNvPr id="2051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E36A4F11-8591-4AF0-8B27-58B5DA93CEC2}" type="slidenum">
              <a:rPr lang="bg-BG" smtClean="0"/>
              <a:pPr/>
              <a:t>1</a:t>
            </a:fld>
            <a:endParaRPr lang="bg-BG" smtClean="0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3886200"/>
            <a:ext cx="6400800" cy="1752600"/>
          </a:xfrm>
        </p:spPr>
        <p:txBody>
          <a:bodyPr/>
          <a:lstStyle/>
          <a:p>
            <a:pPr marL="0" indent="0" algn="ctr" eaLnBrk="1" hangingPunct="1">
              <a:buFontTx/>
              <a:buNone/>
            </a:pPr>
            <a:r>
              <a:rPr lang="bg-BG" smtClean="0"/>
              <a:t> </a:t>
            </a:r>
          </a:p>
        </p:txBody>
      </p:sp>
      <p:sp>
        <p:nvSpPr>
          <p:cNvPr id="47110" name="WordArt 6" descr="Тесен вертикал"/>
          <p:cNvSpPr>
            <a:spLocks noChangeArrowheads="1" noChangeShapeType="1" noTextEdit="1"/>
          </p:cNvSpPr>
          <p:nvPr/>
        </p:nvSpPr>
        <p:spPr bwMode="auto">
          <a:xfrm>
            <a:off x="1547813" y="4005263"/>
            <a:ext cx="6913562" cy="223202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39472"/>
              </a:avLst>
            </a:prstTxWarp>
          </a:bodyPr>
          <a:lstStyle/>
          <a:p>
            <a:pPr algn="ctr"/>
            <a:r>
              <a:rPr lang="bg-BG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Училище за родители </a:t>
            </a:r>
          </a:p>
        </p:txBody>
      </p:sp>
      <p:pic>
        <p:nvPicPr>
          <p:cNvPr id="47112" name="Picture 8" descr="MPj04002940000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84438" y="2205038"/>
            <a:ext cx="3902075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13" name="WordArt 9" descr="Тесен вертикал"/>
          <p:cNvSpPr>
            <a:spLocks noChangeArrowheads="1" noChangeShapeType="1" noTextEdit="1"/>
          </p:cNvSpPr>
          <p:nvPr/>
        </p:nvSpPr>
        <p:spPr bwMode="auto">
          <a:xfrm>
            <a:off x="1187450" y="0"/>
            <a:ext cx="7056438" cy="1916113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bg-BG" sz="36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Агресията в училище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71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7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2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8" grpId="0" build="p"/>
      <p:bldP spid="47110" grpId="0" animBg="1"/>
      <p:bldP spid="47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0" y="980728"/>
            <a:ext cx="457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75000"/>
                  </a:schemeClr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Данни от изследването на социологическа агенция </a:t>
            </a:r>
          </a:p>
          <a:p>
            <a:pPr algn="ctr"/>
            <a:r>
              <a:rPr lang="ru-RU" sz="40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75000"/>
                  </a:schemeClr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"Алфа рисърч" за </a:t>
            </a:r>
          </a:p>
          <a:p>
            <a:pPr algn="ctr"/>
            <a:r>
              <a:rPr lang="ru-RU" sz="40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75000"/>
                  </a:schemeClr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обществените нагласи </a:t>
            </a:r>
          </a:p>
          <a:p>
            <a:pPr algn="ctr"/>
            <a:r>
              <a:rPr lang="ru-RU" sz="40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75000"/>
                  </a:schemeClr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към агресията </a:t>
            </a:r>
          </a:p>
          <a:p>
            <a:pPr algn="ctr"/>
            <a:r>
              <a:rPr lang="ru-RU" sz="4000" i="1" kern="10" dirty="0" smtClean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chemeClr val="accent1">
                    <a:lumMod val="75000"/>
                  </a:schemeClr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Monotype Corsiva"/>
              </a:rPr>
              <a:t>в училище</a:t>
            </a:r>
            <a:endParaRPr lang="bg-BG" sz="4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908720"/>
            <a:ext cx="2952328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sz="2000" dirty="0" smtClean="0">
                <a:latin typeface="Times New Roman" pitchFamily="18" charset="0"/>
              </a:rPr>
              <a:t>Според  анкетираните родители и ученици </a:t>
            </a:r>
            <a:r>
              <a:rPr lang="bg-BG" sz="2000" u="sng" dirty="0" smtClean="0">
                <a:latin typeface="Times New Roman" pitchFamily="18" charset="0"/>
              </a:rPr>
              <a:t>лошата семейна среда </a:t>
            </a:r>
            <a:r>
              <a:rPr lang="bg-BG" sz="2000" dirty="0" smtClean="0">
                <a:latin typeface="Times New Roman" pitchFamily="18" charset="0"/>
              </a:rPr>
              <a:t>(73%) и </a:t>
            </a:r>
            <a:r>
              <a:rPr lang="bg-BG" sz="2000" u="sng" dirty="0" smtClean="0">
                <a:latin typeface="Times New Roman" pitchFamily="18" charset="0"/>
              </a:rPr>
              <a:t>липсата на дисциплина в училище </a:t>
            </a:r>
            <a:r>
              <a:rPr lang="bg-BG" sz="2000" dirty="0" smtClean="0">
                <a:latin typeface="Times New Roman" pitchFamily="18" charset="0"/>
              </a:rPr>
              <a:t>(68%) са сред </a:t>
            </a: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ос</a:t>
            </a:r>
            <a:r>
              <a:rPr lang="bg-BG" sz="20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hlinkClick r:id="rId2"/>
                <a:hlinkMouseOver r:id="rId3" action="ppaction://hlinkfile"/>
              </a:rPr>
              <a:t>нов</a:t>
            </a: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ните</a:t>
            </a:r>
            <a:r>
              <a:rPr lang="bg-BG" sz="2000" dirty="0" smtClean="0">
                <a:latin typeface="Times New Roman" pitchFamily="18" charset="0"/>
              </a:rPr>
              <a:t> причини за агресията в училище.</a:t>
            </a:r>
          </a:p>
          <a:p>
            <a:pPr algn="just"/>
            <a:endParaRPr lang="bg-BG" sz="2000" dirty="0" smtClean="0">
              <a:latin typeface="Times New Roman" pitchFamily="18" charset="0"/>
            </a:endParaRPr>
          </a:p>
          <a:p>
            <a:pPr algn="just"/>
            <a:r>
              <a:rPr lang="bg-BG" sz="2000" dirty="0" smtClean="0">
                <a:latin typeface="Times New Roman" pitchFamily="18" charset="0"/>
              </a:rPr>
              <a:t>Възрастните подкрепят връщането на оценката на поведението на учениците, като мярката е подкрепена от 89.5% от анкетираните, докато младежите са по-скоро против това. </a:t>
            </a:r>
          </a:p>
        </p:txBody>
      </p:sp>
      <p:sp>
        <p:nvSpPr>
          <p:cNvPr id="3" name="Rectangle 2"/>
          <p:cNvSpPr/>
          <p:nvPr/>
        </p:nvSpPr>
        <p:spPr>
          <a:xfrm>
            <a:off x="5436096" y="1052736"/>
            <a:ext cx="1421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bg-BG" dirty="0" smtClean="0">
              <a:latin typeface="Times New Roman" pitchFamily="18" charset="0"/>
            </a:endParaRPr>
          </a:p>
        </p:txBody>
      </p:sp>
      <p:pic>
        <p:nvPicPr>
          <p:cNvPr id="24578" name="Picture 2" descr="Резултат с изображение за анкети изображени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016" y="1340768"/>
            <a:ext cx="3312368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55776" y="1124744"/>
            <a:ext cx="511256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Половината от родителите и учениците са на мнение, че на децата, които са проявили агресия, </a:t>
            </a:r>
            <a:r>
              <a:rPr lang="bg-BG" sz="2400" u="sng" dirty="0" smtClean="0">
                <a:latin typeface="Times New Roman" pitchFamily="18" charset="0"/>
              </a:rPr>
              <a:t>трябва да се помага в рамките на училището. </a:t>
            </a:r>
          </a:p>
          <a:p>
            <a:pPr algn="just"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Според близо 55% от родителите и 37% от децата, в подобни случаи </a:t>
            </a:r>
            <a:r>
              <a:rPr lang="bg-BG" sz="2400" u="sng" dirty="0" smtClean="0">
                <a:latin typeface="Times New Roman" pitchFamily="18" charset="0"/>
              </a:rPr>
              <a:t>трябва да се търси съдействието на социалните институции. </a:t>
            </a:r>
          </a:p>
          <a:p>
            <a:pPr algn="just"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Около две трети от родителите отбелязват, че тяхното дете не е влизало в сериозен конфликт с други деца до момента. </a:t>
            </a:r>
          </a:p>
        </p:txBody>
      </p:sp>
      <p:pic>
        <p:nvPicPr>
          <p:cNvPr id="23554" name="Picture 2" descr="Резултат с изображение за анкети изображен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2016224" cy="33123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Резултат с изображение за агресия на децат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7412" name="AutoShape 4" descr="Резултат с изображение за агресия на децат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17414" name="Picture 6" descr="Резултат с изображение за агресия на децат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836712"/>
            <a:ext cx="6624736" cy="49685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9633" y="764704"/>
            <a:ext cx="655272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kern="10" dirty="0" smtClean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Times New Roman" pitchFamily="18" charset="0"/>
                <a:cs typeface="Times New Roman" pitchFamily="18" charset="0"/>
              </a:rPr>
              <a:t>Модели на поведение на децата</a:t>
            </a:r>
            <a:endParaRPr lang="bg-BG" sz="32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 rot="10800000">
            <a:off x="2286000" y="3046702"/>
            <a:ext cx="4950296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endParaRPr lang="en-US" b="1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</a:pPr>
            <a:endParaRPr lang="bg-BG" dirty="0" smtClean="0">
              <a:latin typeface="Times New Roman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15616" y="1700808"/>
            <a:ext cx="70567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bg-BG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Децата черпят знания от модели за поведение от три източника:</a:t>
            </a:r>
            <a:r>
              <a:rPr lang="bg-BG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</a:t>
            </a:r>
            <a:r>
              <a:rPr lang="bg-BG" sz="2400" dirty="0" smtClean="0">
                <a:latin typeface="Times New Roman" pitchFamily="18" charset="0"/>
              </a:rPr>
              <a:t/>
            </a:r>
            <a:br>
              <a:rPr lang="bg-BG" sz="2400" dirty="0" smtClean="0">
                <a:latin typeface="Times New Roman" pitchFamily="18" charset="0"/>
              </a:rPr>
            </a:br>
            <a:endParaRPr lang="bg-BG" sz="24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bg-BG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bg-BG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от семейството</a:t>
            </a:r>
            <a:r>
              <a:rPr lang="bg-BG" sz="2400" dirty="0" smtClean="0">
                <a:latin typeface="Times New Roman" pitchFamily="18" charset="0"/>
              </a:rPr>
              <a:t>, в което то може да демонстрира и закрепи агресивното поведение</a:t>
            </a:r>
          </a:p>
          <a:p>
            <a:pPr>
              <a:lnSpc>
                <a:spcPct val="80000"/>
              </a:lnSpc>
            </a:pPr>
            <a:r>
              <a:rPr lang="bg-BG" sz="2400" dirty="0" smtClean="0">
                <a:latin typeface="Times New Roman" pitchFamily="18" charset="0"/>
              </a:rPr>
              <a:t/>
            </a:r>
            <a:br>
              <a:rPr lang="bg-BG" sz="2400" dirty="0" smtClean="0">
                <a:latin typeface="Times New Roman" pitchFamily="18" charset="0"/>
              </a:rPr>
            </a:br>
            <a:endParaRPr lang="bg-BG" sz="24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bg-BG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bg-BG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от своите връстници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:</a:t>
            </a:r>
            <a:r>
              <a:rPr lang="bg-BG" sz="2400" dirty="0" smtClean="0">
                <a:latin typeface="Times New Roman" pitchFamily="18" charset="0"/>
              </a:rPr>
              <a:t> например по време на игра изградена на принципа </a:t>
            </a:r>
            <a:r>
              <a:rPr lang="bg-BG" sz="2400" dirty="0" smtClean="0">
                <a:solidFill>
                  <a:srgbClr val="0000FF"/>
                </a:solidFill>
                <a:latin typeface="Times New Roman" pitchFamily="18" charset="0"/>
              </a:rPr>
              <a:t>“ Аз съм най-силен-аз всичко мога да правя”</a:t>
            </a:r>
            <a:r>
              <a:rPr lang="bg-BG" sz="2400" dirty="0" smtClean="0">
                <a:latin typeface="Times New Roman" pitchFamily="18" charset="0"/>
              </a:rPr>
              <a:t> </a:t>
            </a:r>
          </a:p>
          <a:p>
            <a:pPr>
              <a:lnSpc>
                <a:spcPct val="80000"/>
              </a:lnSpc>
            </a:pPr>
            <a:r>
              <a:rPr lang="bg-BG" sz="2400" dirty="0" smtClean="0">
                <a:latin typeface="Times New Roman" pitchFamily="18" charset="0"/>
              </a:rPr>
              <a:t/>
            </a:r>
            <a:br>
              <a:rPr lang="bg-BG" sz="2400" dirty="0" smtClean="0">
                <a:latin typeface="Times New Roman" pitchFamily="18" charset="0"/>
              </a:rPr>
            </a:br>
            <a:endParaRPr lang="bg-BG" sz="24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bg-BG" sz="2400" b="1" dirty="0" smtClean="0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bg-BG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от анимационните филми и компютърни игри</a:t>
            </a:r>
            <a:r>
              <a:rPr lang="bg-BG" sz="2400" dirty="0" smtClean="0">
                <a:latin typeface="Times New Roman" pitchFamily="18" charset="0"/>
              </a:rPr>
              <a:t>, когато детето подражава на герои от игри и филми.</a:t>
            </a:r>
            <a:br>
              <a:rPr lang="bg-BG" sz="2400" dirty="0" smtClean="0">
                <a:latin typeface="Times New Roman" pitchFamily="18" charset="0"/>
              </a:rPr>
            </a:br>
            <a:endParaRPr lang="bg-BG" sz="2400" dirty="0" smtClean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2" descr="Резултат с изображение за агресия на децат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7412" name="AutoShape 4" descr="Резултат с изображение за агресия на децат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17416" name="Picture 8" descr="Резултат с изображение за агресия на децат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2348880"/>
            <a:ext cx="2808312" cy="2232248"/>
          </a:xfrm>
          <a:prstGeom prst="rect">
            <a:avLst/>
          </a:prstGeom>
          <a:noFill/>
        </p:spPr>
      </p:pic>
      <p:pic>
        <p:nvPicPr>
          <p:cNvPr id="17418" name="Picture 10" descr="Резултат с изображение за родители и дец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620688"/>
            <a:ext cx="2808312" cy="2016224"/>
          </a:xfrm>
          <a:prstGeom prst="rect">
            <a:avLst/>
          </a:prstGeom>
          <a:noFill/>
        </p:spPr>
      </p:pic>
      <p:sp>
        <p:nvSpPr>
          <p:cNvPr id="17420" name="AutoShape 12" descr="Резултат с изображение за компютри и дец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7422" name="AutoShape 14" descr="Резултат с изображение за компютри и дец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7424" name="AutoShape 16" descr="Резултат с изображение за компютри и дец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17426" name="Picture 18" descr="Резултат с изображение за компютри и деца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4365104"/>
            <a:ext cx="2847975" cy="20162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2400" b="1" dirty="0" smtClean="0">
                <a:latin typeface="Times New Roman" pitchFamily="18" charset="0"/>
                <a:cs typeface="Times New Roman" pitchFamily="18" charset="0"/>
              </a:rPr>
              <a:t>Причини за агресивното поколение </a:t>
            </a:r>
            <a:br>
              <a:rPr lang="bg-BG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bg-BG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семейството</a:t>
            </a:r>
            <a:endParaRPr lang="bg-BG" sz="4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11560" y="1484784"/>
            <a:ext cx="7632848" cy="2751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Най-често семейството </a:t>
            </a:r>
            <a:r>
              <a:rPr lang="bg-BG" sz="2400" u="sng" dirty="0" smtClean="0">
                <a:latin typeface="Times New Roman" pitchFamily="18" charset="0"/>
                <a:cs typeface="Times New Roman" pitchFamily="18" charset="0"/>
              </a:rPr>
              <a:t>дава модела, еталона на </a:t>
            </a: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поведение и родителите са тези, които отглеждат агресията.Тя лесно покълва там, където липсва любов и внимание. Децата, израснали покрай угрижените за оцеляването или кариерата си родители, често реагират агресивно, което е всъщност зов за помощ.</a:t>
            </a:r>
          </a:p>
          <a:p>
            <a:pPr algn="just">
              <a:lnSpc>
                <a:spcPct val="80000"/>
              </a:lnSpc>
            </a:pP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 ,,</a:t>
            </a:r>
            <a:r>
              <a:rPr lang="bg-BG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Спри, аз съм важният за теб, погали ме, поговори с мен, не ме пренебрегвай” -  това е нечутият зов на пренебрегнатото дете.</a:t>
            </a:r>
          </a:p>
        </p:txBody>
      </p:sp>
      <p:sp>
        <p:nvSpPr>
          <p:cNvPr id="16386" name="AutoShape 2" descr="Резултат с изображение за агресията при децата в училищна възра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6388" name="AutoShape 4" descr="Резултат с изображение за агресията при децата в училищна възра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6390" name="AutoShape 6" descr="Резултат с изображение за агресията при децата в училищна възра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6392" name="AutoShape 8" descr="Резултат с изображение за агресията при децата в училищна възраст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6394" name="AutoShape 10" descr="Резултат с изображение за агресия на родители над дец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11" name="Picture 10" descr="Резултат с изображение за агресия на родители над дец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69845" y="4149080"/>
            <a:ext cx="4004310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87624" y="692696"/>
            <a:ext cx="709228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Неправилна реакция на родителите при определено поведение на децата.</a:t>
            </a:r>
          </a:p>
          <a:p>
            <a:pPr algn="just"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Безработицата и стресът.</a:t>
            </a:r>
          </a:p>
          <a:p>
            <a:pPr algn="just"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Дисхармония в семейните отношения, като цяло: отношенията между самите родители, между родители и деца, между братя и сестри. </a:t>
            </a:r>
          </a:p>
          <a:p>
            <a:pPr algn="just"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Наказанието и степента на контрол от страна на родителите.</a:t>
            </a:r>
          </a:p>
          <a:p>
            <a:pPr>
              <a:buFont typeface="Wingdings" pitchFamily="2" charset="2"/>
              <a:buChar char="Ø"/>
            </a:pPr>
            <a:endParaRPr lang="bg-BG" sz="2400" dirty="0" smtClean="0">
              <a:latin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endParaRPr lang="bg-BG" sz="2400" dirty="0"/>
          </a:p>
        </p:txBody>
      </p:sp>
      <p:pic>
        <p:nvPicPr>
          <p:cNvPr id="3" name="Picture 2" descr="Резултат с изображение за агресия на родители над деца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4077072"/>
            <a:ext cx="5256584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27584" y="836712"/>
            <a:ext cx="727280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sz="2000" dirty="0" smtClean="0">
                <a:latin typeface="Times New Roman" pitchFamily="18" charset="0"/>
              </a:rPr>
              <a:t>Често</a:t>
            </a:r>
            <a:r>
              <a:rPr lang="bg-BG" sz="2000" b="1" dirty="0" smtClean="0">
                <a:latin typeface="Times New Roman" pitchFamily="18" charset="0"/>
              </a:rPr>
              <a:t> два типа възпитание</a:t>
            </a:r>
            <a:r>
              <a:rPr lang="bg-BG" sz="2000" dirty="0" smtClean="0">
                <a:latin typeface="Times New Roman" pitchFamily="18" charset="0"/>
              </a:rPr>
              <a:t> могат да се срещнат в едно семейство, когато родителите не се придържат към </a:t>
            </a:r>
            <a:r>
              <a:rPr lang="bg-BG" sz="2000" b="1" dirty="0" smtClean="0">
                <a:latin typeface="Times New Roman" pitchFamily="18" charset="0"/>
              </a:rPr>
              <a:t>един стил на възпитание </a:t>
            </a:r>
            <a:r>
              <a:rPr lang="bg-BG" sz="2000" dirty="0" smtClean="0">
                <a:latin typeface="Times New Roman" pitchFamily="18" charset="0"/>
              </a:rPr>
              <a:t>(единият наказва, другият отменя наказанието).  </a:t>
            </a:r>
          </a:p>
          <a:p>
            <a:pPr algn="just"/>
            <a:r>
              <a:rPr lang="bg-BG" sz="2000" dirty="0" smtClean="0">
                <a:latin typeface="Times New Roman" pitchFamily="18" charset="0"/>
              </a:rPr>
              <a:t>Изследователите на детското поведение казват, че </a:t>
            </a:r>
            <a:r>
              <a:rPr lang="bg-BG" sz="2000" b="1" u="sng" dirty="0" smtClean="0">
                <a:latin typeface="Times New Roman" pitchFamily="18" charset="0"/>
              </a:rPr>
              <a:t>жестоките наказания</a:t>
            </a:r>
            <a:r>
              <a:rPr lang="bg-BG" sz="2000" dirty="0" smtClean="0">
                <a:latin typeface="Times New Roman" pitchFamily="18" charset="0"/>
              </a:rPr>
              <a:t> водят до висока степен на агресивност при децата, а </a:t>
            </a:r>
            <a:r>
              <a:rPr lang="bg-BG" sz="2000" b="1" u="sng" dirty="0" smtClean="0">
                <a:latin typeface="Times New Roman" pitchFamily="18" charset="0"/>
              </a:rPr>
              <a:t>минималния контрол</a:t>
            </a:r>
            <a:r>
              <a:rPr lang="bg-BG" sz="2000" dirty="0" smtClean="0">
                <a:latin typeface="Times New Roman" pitchFamily="18" charset="0"/>
              </a:rPr>
              <a:t>- до висока степен на асоциалност. </a:t>
            </a:r>
          </a:p>
          <a:p>
            <a:pPr algn="just"/>
            <a:r>
              <a:rPr lang="bg-BG" sz="2000" dirty="0" smtClean="0">
                <a:latin typeface="Times New Roman" pitchFamily="18" charset="0"/>
              </a:rPr>
              <a:t>  </a:t>
            </a: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Разрушена е емоционалната привързаност между родители и деца. </a:t>
            </a:r>
          </a:p>
        </p:txBody>
      </p:sp>
      <p:pic>
        <p:nvPicPr>
          <p:cNvPr id="3" name="Picture 2" descr="Резултат с изображение за безразлични родители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356992"/>
            <a:ext cx="3456383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38" name="Picture 2" descr="Резултат с изображение за агресия родители и дец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3284984"/>
            <a:ext cx="3168352" cy="29523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9552" y="692696"/>
            <a:ext cx="7632848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bg-BG" sz="2400" dirty="0">
                <a:latin typeface="Times New Roman" pitchFamily="18" charset="0"/>
              </a:rPr>
              <a:t>Най- важната причина за агресивното поведение на децата се явява </a:t>
            </a:r>
            <a:r>
              <a:rPr lang="bg-BG" sz="2400" u="sng" dirty="0">
                <a:latin typeface="Times New Roman" pitchFamily="18" charset="0"/>
              </a:rPr>
              <a:t>нежеланието на родителите да открият причините и равнодушното им поведение към емоционалния свят на детето. </a:t>
            </a:r>
          </a:p>
          <a:p>
            <a:pPr algn="just">
              <a:lnSpc>
                <a:spcPct val="80000"/>
              </a:lnSpc>
            </a:pPr>
            <a:endParaRPr lang="bg-BG" sz="2400" dirty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bg-BG" sz="2400" dirty="0">
                <a:latin typeface="Times New Roman" pitchFamily="18" charset="0"/>
              </a:rPr>
              <a:t>При разговор с психолози, такива деца споделят, че в семейството си се чувстват самотни, ненужни, в лоши отношения с един или с двамата родители. </a:t>
            </a:r>
          </a:p>
          <a:p>
            <a:pPr algn="just">
              <a:lnSpc>
                <a:spcPct val="80000"/>
              </a:lnSpc>
            </a:pPr>
            <a:endParaRPr lang="bg-BG" sz="2400" dirty="0">
              <a:latin typeface="Times New Roman" pitchFamily="18" charset="0"/>
            </a:endParaRPr>
          </a:p>
          <a:p>
            <a:pPr algn="just">
              <a:lnSpc>
                <a:spcPct val="80000"/>
              </a:lnSpc>
              <a:buFont typeface="Wingdings" pitchFamily="2" charset="2"/>
              <a:buChar char="Ø"/>
            </a:pPr>
            <a:r>
              <a:rPr lang="bg-BG" sz="2400" dirty="0">
                <a:latin typeface="Times New Roman" pitchFamily="18" charset="0"/>
              </a:rPr>
              <a:t>Липсва поддръжка и заинтересованост към тях (към това което правят). Именно затова те се опълчват към всичко, към родители и самия себе си.  </a:t>
            </a:r>
          </a:p>
        </p:txBody>
      </p:sp>
      <p:pic>
        <p:nvPicPr>
          <p:cNvPr id="13314" name="Picture 2" descr="Резултат с изображение за агресия родители и дец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4293096"/>
            <a:ext cx="4968552" cy="2160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AutoShape 2" descr="Резултат с изображение за агресия в училищ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2292" name="AutoShape 4" descr="Резултат с изображение за агресия в училищ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2294" name="AutoShape 6" descr="Резултат с изображение за агресия в училищ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12296" name="Picture 8" descr="Резултат с изображение за агресия в училищ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692696"/>
            <a:ext cx="2857500" cy="1944216"/>
          </a:xfrm>
          <a:prstGeom prst="rect">
            <a:avLst/>
          </a:prstGeom>
          <a:noFill/>
        </p:spPr>
      </p:pic>
      <p:sp>
        <p:nvSpPr>
          <p:cNvPr id="12298" name="AutoShape 10" descr="Резултат с изображение за агресия в училищ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12300" name="AutoShape 12" descr="Резултат с изображение за агресия в училищ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12302" name="Picture 14" descr="Резултат с изображение за агресия в училищ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692696"/>
            <a:ext cx="2736304" cy="1987675"/>
          </a:xfrm>
          <a:prstGeom prst="rect">
            <a:avLst/>
          </a:prstGeom>
          <a:noFill/>
        </p:spPr>
      </p:pic>
      <p:pic>
        <p:nvPicPr>
          <p:cNvPr id="12304" name="Picture 16" descr="Резултат с изображение за агресия в училищ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4005064"/>
            <a:ext cx="2819400" cy="2088232"/>
          </a:xfrm>
          <a:prstGeom prst="rect">
            <a:avLst/>
          </a:prstGeom>
          <a:noFill/>
        </p:spPr>
      </p:pic>
      <p:pic>
        <p:nvPicPr>
          <p:cNvPr id="12306" name="Picture 18" descr="Резултат с изображение за агресия в училищ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2348880"/>
            <a:ext cx="4104456" cy="2232248"/>
          </a:xfrm>
          <a:prstGeom prst="rect">
            <a:avLst/>
          </a:prstGeom>
          <a:noFill/>
        </p:spPr>
      </p:pic>
      <p:pic>
        <p:nvPicPr>
          <p:cNvPr id="12308" name="Picture 20" descr="Резултат с изображение за агресия в училище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560" y="4149080"/>
            <a:ext cx="2880320" cy="18870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7544" y="764704"/>
            <a:ext cx="77768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bg-BG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Възможността </a:t>
            </a:r>
            <a:r>
              <a:rPr lang="bg-BG" sz="24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да сподели своята болка – е първата крачка </a:t>
            </a:r>
            <a:r>
              <a:rPr lang="bg-BG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към преодоляване на агресивното поведение. </a:t>
            </a:r>
          </a:p>
          <a:p>
            <a:pPr algn="just">
              <a:lnSpc>
                <a:spcPct val="90000"/>
              </a:lnSpc>
            </a:pPr>
            <a:endParaRPr lang="bg-BG" sz="2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bg-BG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Детето проявява агресивност не заради това , че е лош, а </a:t>
            </a:r>
            <a:r>
              <a:rPr lang="bg-BG" sz="24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защото се нуждае от помощ.  </a:t>
            </a:r>
          </a:p>
          <a:p>
            <a:pPr algn="just">
              <a:lnSpc>
                <a:spcPct val="90000"/>
              </a:lnSpc>
            </a:pPr>
            <a:endParaRPr lang="bg-BG" sz="24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 algn="just">
              <a:lnSpc>
                <a:spcPct val="90000"/>
              </a:lnSpc>
            </a:pPr>
            <a:r>
              <a:rPr lang="bg-BG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В неговата основа лежи обида, страх, болка, унижение, а те на свой ред възникват заради неудовлетворяване на неговите </a:t>
            </a:r>
            <a:r>
              <a:rPr lang="bg-BG" sz="24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потребности от любов и чувството на потребност от близък човек. </a:t>
            </a:r>
          </a:p>
        </p:txBody>
      </p:sp>
      <p:pic>
        <p:nvPicPr>
          <p:cNvPr id="11266" name="Picture 2" descr="Резултат с изображение за агресия в училищ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4797152"/>
            <a:ext cx="6264696" cy="141580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телевизията</a:t>
            </a:r>
            <a:endParaRPr lang="bg-BG" sz="4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194" name="AutoShape 2" descr="Резултат с изображение за телевизия и дец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8196" name="AutoShape 4" descr="Резултат с изображение за телевизия и дец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8198" name="AutoShape 6" descr="Резултат с изображение за телевизия и дец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8200" name="Picture 8" descr="Резултат с изображение за телевизия и дец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204864"/>
            <a:ext cx="5760640" cy="32403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15616" y="1124744"/>
            <a:ext cx="65527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Невинно изглеждащите анимационни филмчета и някои други така наречени детски предавания често са изпълнени с насилие.</a:t>
            </a:r>
          </a:p>
          <a:p>
            <a:pPr algn="just">
              <a:buFont typeface="Wingdings" pitchFamily="2" charset="2"/>
              <a:buChar char="Ø"/>
            </a:pPr>
            <a:endParaRPr lang="bg-BG" sz="2400" dirty="0" smtClean="0">
              <a:latin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</a:t>
            </a:r>
            <a:r>
              <a:rPr lang="bg-BG" sz="2400" dirty="0">
                <a:latin typeface="Times New Roman" pitchFamily="18" charset="0"/>
              </a:rPr>
              <a:t>О</a:t>
            </a:r>
            <a:r>
              <a:rPr lang="bg-BG" sz="2400" dirty="0" smtClean="0">
                <a:latin typeface="Times New Roman" pitchFamily="18" charset="0"/>
              </a:rPr>
              <a:t>питайте да проверите програмите, които детето ви гледа, като просто ги гледате с него – особено ако детето ви е склонно към агресия. </a:t>
            </a:r>
          </a:p>
          <a:p>
            <a:pPr algn="just"/>
            <a:endParaRPr lang="bg-BG" sz="2400" dirty="0" smtClean="0">
              <a:latin typeface="Times New Roman" pitchFamily="18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Ако в програмата има нещо, което не одобрявате, говорете с детето за него.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9592" y="1412776"/>
            <a:ext cx="684076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bg-BG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Животът е много по-лесен, ако детето не ни досажда и се занимава  само пред компютъра си или пред телевизора.И дори не си правим труда да се заинтересуваме какво гледа, каква музика слуша, какво и с кого си говори по </a:t>
            </a:r>
            <a:r>
              <a:rPr lang="bg-BG" sz="24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скайпа.Емоционалната връзка между родители и деца започва да се прекъсва.</a:t>
            </a:r>
          </a:p>
          <a:p>
            <a:pPr algn="just"/>
            <a:r>
              <a:rPr lang="bg-BG" sz="24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bg-BG" sz="24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Когато детето се чувства самотно, объркано, неразбрано, отхвърлено и чуждо в семейството си, пренася това в училище и в общуването си с другите.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Компютърните игри</a:t>
            </a:r>
            <a:endParaRPr lang="bg-BG" sz="4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99592" y="1700808"/>
            <a:ext cx="684076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Често те са съпроводени с насилие. </a:t>
            </a:r>
          </a:p>
          <a:p>
            <a:pPr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Това води до подражание в поведението на детето.</a:t>
            </a:r>
          </a:p>
          <a:p>
            <a:pPr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Стига се до криво разбрано правилно поведение.</a:t>
            </a:r>
          </a:p>
          <a:p>
            <a:pPr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Стремежът да подражават взема връх.</a:t>
            </a:r>
          </a:p>
          <a:p>
            <a:pPr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</a:rPr>
              <a:t> Стига се до показност на видяно поведение  в училище и на улицата.</a:t>
            </a:r>
          </a:p>
        </p:txBody>
      </p:sp>
      <p:pic>
        <p:nvPicPr>
          <p:cNvPr id="7170" name="Picture 2" descr="Резултат с изображение за КОМПЮТРИ и учениц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725144"/>
            <a:ext cx="4392488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sz="4000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приятелите</a:t>
            </a:r>
            <a:endParaRPr lang="bg-BG" sz="4000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6" name="AutoShape 2" descr="Резултат с изображение за ПРИЯТЕЛСТВО  И УЧИЛИЩ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sp>
        <p:nvSpPr>
          <p:cNvPr id="6148" name="AutoShape 4" descr="Резултат с изображение за ПРИЯТЕЛСТВО  И УЧИЛИЩ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bg-BG"/>
          </a:p>
        </p:txBody>
      </p:sp>
      <p:pic>
        <p:nvPicPr>
          <p:cNvPr id="6150" name="Picture 6" descr="Резултат с изображение за ПРИЯТЕЛСТВО  И УЧИЛИЩ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2060848"/>
            <a:ext cx="5616624" cy="34563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59632" y="764704"/>
            <a:ext cx="64807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 Внимателно следете кои са приятелите на детето ви!</a:t>
            </a:r>
          </a:p>
          <a:p>
            <a:pPr>
              <a:buFont typeface="Wingdings" pitchFamily="2" charset="2"/>
              <a:buChar char="Ø"/>
            </a:pPr>
            <a:endParaRPr lang="bg-BG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 Често то подражава в стремежа си за надмощие.</a:t>
            </a:r>
          </a:p>
          <a:p>
            <a:pPr>
              <a:buFont typeface="Wingdings" pitchFamily="2" charset="2"/>
              <a:buChar char="Ø"/>
            </a:pPr>
            <a:endParaRPr lang="bg-BG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bg-BG" sz="2400" dirty="0" smtClean="0">
                <a:latin typeface="Times New Roman" pitchFamily="18" charset="0"/>
                <a:cs typeface="Times New Roman" pitchFamily="18" charset="0"/>
              </a:rPr>
              <a:t> Понякога агресивното поведение е “вик” за помощ – детето иска да бъде забелязано.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 descr="Резултат с изображение за ПРИЯТЕЛСТВО  И УЧИЛИЩ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4077072"/>
            <a:ext cx="4392488" cy="19442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Резултат с изображение за ПРИЯТЕЛСТВО  И УЧИЛИЩЕ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052736"/>
            <a:ext cx="6912768" cy="489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3608" y="1166843"/>
            <a:ext cx="698477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bg-BG" dirty="0" smtClean="0">
                <a:latin typeface="Times New Roman" pitchFamily="18" charset="0"/>
              </a:rPr>
              <a:t> </a:t>
            </a: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Учете децата </a:t>
            </a:r>
            <a:r>
              <a:rPr lang="bg-BG" sz="20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да поемат отговорността </a:t>
            </a: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за постъпките си върху себе си, а не да стоварват своята вина на другите. </a:t>
            </a:r>
          </a:p>
          <a:p>
            <a:pPr>
              <a:lnSpc>
                <a:spcPct val="80000"/>
              </a:lnSpc>
            </a:pPr>
            <a:endParaRPr lang="bg-BG" sz="20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Да се развива у агресивните деца </a:t>
            </a:r>
            <a:r>
              <a:rPr lang="bg-BG" sz="20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чувство на съчувствие към връстниците, към възрастните, към живия свят. </a:t>
            </a:r>
          </a:p>
          <a:p>
            <a:pPr>
              <a:lnSpc>
                <a:spcPct val="80000"/>
              </a:lnSpc>
            </a:pPr>
            <a:endParaRPr lang="bg-BG" sz="20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Да се помага на детето </a:t>
            </a:r>
            <a:r>
              <a:rPr lang="bg-BG" sz="20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правилно да оцени както собственото си емоционално състояние, така и детето-жертва</a:t>
            </a: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. </a:t>
            </a:r>
          </a:p>
          <a:p>
            <a:pPr>
              <a:lnSpc>
                <a:spcPct val="80000"/>
              </a:lnSpc>
            </a:pPr>
            <a:endParaRPr lang="bg-BG" sz="20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Да учим детето да различава чувствата си, </a:t>
            </a:r>
            <a:r>
              <a:rPr lang="bg-BG" sz="20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да умее да ги разбира и анализира. </a:t>
            </a:r>
          </a:p>
          <a:p>
            <a:pPr>
              <a:lnSpc>
                <a:spcPct val="80000"/>
              </a:lnSpc>
            </a:pPr>
            <a:endParaRPr lang="bg-BG" sz="2000" dirty="0" smtClean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Char char="Ø"/>
            </a:pP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 Да се научи детето </a:t>
            </a:r>
            <a:r>
              <a:rPr lang="bg-BG" sz="20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да излее гнева си по по-приемлив начин </a:t>
            </a: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( да къса хартия, да удря по надуваеми играчки) </a:t>
            </a:r>
            <a:r>
              <a:rPr lang="bg-BG" sz="2000" u="sng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или с полезни способи ( като го запишат в спортни секции) </a:t>
            </a:r>
          </a:p>
          <a:p>
            <a:pPr>
              <a:lnSpc>
                <a:spcPct val="80000"/>
              </a:lnSpc>
            </a:pPr>
            <a:r>
              <a:rPr lang="bg-BG" sz="2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  </a:t>
            </a:r>
            <a:endParaRPr lang="bg-BG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074242"/>
          </a:xfrm>
        </p:spPr>
        <p:txBody>
          <a:bodyPr>
            <a:normAutofit/>
          </a:bodyPr>
          <a:lstStyle/>
          <a:p>
            <a:r>
              <a:rPr lang="bg-BG" sz="3600" b="1" dirty="0" smtClean="0">
                <a:latin typeface="Times New Roman" pitchFamily="18" charset="0"/>
              </a:rPr>
              <a:t>Използвайте</a:t>
            </a:r>
            <a:r>
              <a:rPr lang="bg-BG" sz="3200" dirty="0" smtClean="0">
                <a:latin typeface="Times New Roman" pitchFamily="18" charset="0"/>
              </a:rPr>
              <a:t> </a:t>
            </a:r>
            <a:r>
              <a:rPr lang="bg-BG" sz="3200" b="1" dirty="0" smtClean="0">
                <a:latin typeface="Times New Roman" pitchFamily="18" charset="0"/>
              </a:rPr>
              <a:t>контактите с учителите , за да опознаете детето си!</a:t>
            </a:r>
            <a:endParaRPr lang="bg-BG" dirty="0"/>
          </a:p>
        </p:txBody>
      </p:sp>
      <p:sp>
        <p:nvSpPr>
          <p:cNvPr id="3" name="Rectangle 2"/>
          <p:cNvSpPr/>
          <p:nvPr/>
        </p:nvSpPr>
        <p:spPr>
          <a:xfrm>
            <a:off x="2286000" y="2274838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bg-BG" sz="2400" b="1" dirty="0" smtClean="0">
                <a:latin typeface="Times New Roman" pitchFamily="18" charset="0"/>
              </a:rPr>
              <a:t>Защото:</a:t>
            </a:r>
          </a:p>
          <a:p>
            <a:endParaRPr lang="bg-BG" sz="2400" dirty="0" smtClean="0">
              <a:latin typeface="Times New Roman" pitchFamily="18" charset="0"/>
            </a:endParaRPr>
          </a:p>
          <a:p>
            <a:pPr>
              <a:buFontTx/>
              <a:buChar char="-"/>
            </a:pPr>
            <a:r>
              <a:rPr lang="bg-BG" sz="2400" dirty="0" smtClean="0">
                <a:latin typeface="Times New Roman" pitchFamily="18" charset="0"/>
              </a:rPr>
              <a:t> В</a:t>
            </a:r>
            <a:r>
              <a:rPr lang="en-US" sz="2400" dirty="0" smtClean="0">
                <a:latin typeface="Times New Roman" pitchFamily="18" charset="0"/>
              </a:rPr>
              <a:t> </a:t>
            </a:r>
            <a:r>
              <a:rPr lang="bg-BG" sz="2400" dirty="0" smtClean="0">
                <a:latin typeface="Times New Roman" pitchFamily="18" charset="0"/>
              </a:rPr>
              <a:t>къщи то е различно. </a:t>
            </a:r>
          </a:p>
          <a:p>
            <a:pPr>
              <a:buFontTx/>
              <a:buChar char="-"/>
            </a:pPr>
            <a:r>
              <a:rPr lang="bg-BG" sz="2400" dirty="0" smtClean="0">
                <a:latin typeface="Times New Roman" pitchFamily="18" charset="0"/>
              </a:rPr>
              <a:t> Понякога, Вие като  родители  не реагирате правилно при възпитанието и обучението на детето си!</a:t>
            </a:r>
          </a:p>
          <a:p>
            <a:pPr>
              <a:buFontTx/>
              <a:buChar char="-"/>
            </a:pPr>
            <a:r>
              <a:rPr lang="bg-BG" sz="2400" dirty="0" smtClean="0">
                <a:latin typeface="Times New Roman" pitchFamily="18" charset="0"/>
              </a:rPr>
              <a:t> Често наказанието  и насилието са първите съветници.</a:t>
            </a:r>
          </a:p>
        </p:txBody>
      </p:sp>
      <p:pic>
        <p:nvPicPr>
          <p:cNvPr id="4" name="Picture 2" descr="Резултат с изображение за родители и деца изображен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949761"/>
            <a:ext cx="1800199" cy="16232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99592" y="908720"/>
            <a:ext cx="684076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80000"/>
              </a:lnSpc>
            </a:pPr>
            <a:r>
              <a:rPr lang="bg-BG" sz="2800" dirty="0" smtClean="0">
                <a:latin typeface="Times New Roman" pitchFamily="18" charset="0"/>
                <a:cs typeface="Times New Roman" pitchFamily="18" charset="0"/>
              </a:rPr>
              <a:t>Живеем в свят на агресия.</a:t>
            </a:r>
          </a:p>
          <a:p>
            <a:pPr algn="just">
              <a:lnSpc>
                <a:spcPct val="80000"/>
              </a:lnSpc>
            </a:pPr>
            <a:r>
              <a:rPr lang="bg-BG" sz="2800" dirty="0" smtClean="0">
                <a:latin typeface="Times New Roman" pitchFamily="18" charset="0"/>
                <a:cs typeface="Times New Roman" pitchFamily="18" charset="0"/>
              </a:rPr>
              <a:t>    Възрастните се гневят на обществото, на държавата и на какво ли  не. Не харесват живота си, оплакват се. Синдромът на отчаянието и безверието е нахлул в живота ни. Децата биват всекидневно подлагани на неадекватността на възрастните и копират и  заучават техните модели на поведение.</a:t>
            </a:r>
          </a:p>
          <a:p>
            <a:pPr algn="just">
              <a:lnSpc>
                <a:spcPct val="80000"/>
              </a:lnSpc>
            </a:pPr>
            <a:r>
              <a:rPr lang="bg-BG" sz="2800" dirty="0" smtClean="0">
                <a:latin typeface="Times New Roman" pitchFamily="18" charset="0"/>
                <a:cs typeface="Times New Roman" pitchFamily="18" charset="0"/>
              </a:rPr>
              <a:t>    Децата стават свидетели на всекидневно погазване на нормите на поведение, стоят объркани пред зейналите врати на злото.</a:t>
            </a:r>
          </a:p>
          <a:p>
            <a:pPr algn="just">
              <a:lnSpc>
                <a:spcPct val="80000"/>
              </a:lnSpc>
            </a:pPr>
            <a:r>
              <a:rPr lang="bg-BG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bg-BG" sz="28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Ако не подредим ценностите и ако не обясним на децата, че агресията  води до агресия, то означава, че не сме на мястото си</a:t>
            </a:r>
            <a:r>
              <a:rPr lang="bg-BG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Резултат с изображение за родители и деца изображен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340768"/>
            <a:ext cx="6840760" cy="28010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iel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Oriel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riel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176</TotalTime>
  <Words>949</Words>
  <Application>Microsoft Office PowerPoint</Application>
  <PresentationFormat>On-screen Show (4:3)</PresentationFormat>
  <Paragraphs>84</Paragraphs>
  <Slides>24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Oriel</vt:lpstr>
      <vt:lpstr>Slide 1</vt:lpstr>
      <vt:lpstr>Slide 2</vt:lpstr>
      <vt:lpstr>Slide 3</vt:lpstr>
      <vt:lpstr>Slide 4</vt:lpstr>
      <vt:lpstr>Slide 5</vt:lpstr>
      <vt:lpstr>Slide 6</vt:lpstr>
      <vt:lpstr>Slide 7</vt:lpstr>
      <vt:lpstr>Причини за агресивното поколение  семейството</vt:lpstr>
      <vt:lpstr>Slide 9</vt:lpstr>
      <vt:lpstr>Slide 10</vt:lpstr>
      <vt:lpstr>Slide 11</vt:lpstr>
      <vt:lpstr>Slide 12</vt:lpstr>
      <vt:lpstr>Slide 13</vt:lpstr>
      <vt:lpstr>телевизията</vt:lpstr>
      <vt:lpstr>Slide 15</vt:lpstr>
      <vt:lpstr>Slide 16</vt:lpstr>
      <vt:lpstr>Компютърните игри</vt:lpstr>
      <vt:lpstr>приятелите</vt:lpstr>
      <vt:lpstr>Slide 19</vt:lpstr>
      <vt:lpstr>Slide 20</vt:lpstr>
      <vt:lpstr>Slide 21</vt:lpstr>
      <vt:lpstr>Използвайте контактите с учителите , за да опознаете детето си!</vt:lpstr>
      <vt:lpstr>Slide 23</vt:lpstr>
      <vt:lpstr>Slide 24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hp</dc:creator>
  <cp:lastModifiedBy>hp</cp:lastModifiedBy>
  <cp:revision>83</cp:revision>
  <dcterms:created xsi:type="dcterms:W3CDTF">2017-11-25T14:51:49Z</dcterms:created>
  <dcterms:modified xsi:type="dcterms:W3CDTF">2017-11-27T18:46:32Z</dcterms:modified>
</cp:coreProperties>
</file>