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5" r:id="rId4"/>
    <p:sldId id="271" r:id="rId5"/>
    <p:sldId id="267" r:id="rId6"/>
    <p:sldId id="266" r:id="rId7"/>
    <p:sldId id="268" r:id="rId8"/>
    <p:sldId id="269" r:id="rId9"/>
    <p:sldId id="272" r:id="rId10"/>
    <p:sldId id="273" r:id="rId11"/>
    <p:sldId id="274" r:id="rId12"/>
    <p:sldId id="275" r:id="rId13"/>
    <p:sldId id="278" r:id="rId14"/>
    <p:sldId id="276" r:id="rId15"/>
    <p:sldId id="261" r:id="rId16"/>
    <p:sldId id="279" r:id="rId17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C935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08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42812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F0E3E-0374-49CD-BEC6-0115E2724E83}" type="datetimeFigureOut">
              <a:rPr lang="bg-BG" smtClean="0"/>
              <a:t>17.12.2020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2D452-BCF6-427C-99D6-A052EAD5999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74691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F0E3E-0374-49CD-BEC6-0115E2724E83}" type="datetimeFigureOut">
              <a:rPr lang="bg-BG" smtClean="0"/>
              <a:t>17.12.2020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2D452-BCF6-427C-99D6-A052EAD5999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514030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F0E3E-0374-49CD-BEC6-0115E2724E83}" type="datetimeFigureOut">
              <a:rPr lang="bg-BG" smtClean="0"/>
              <a:t>17.12.2020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2D452-BCF6-427C-99D6-A052EAD5999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07971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F0E3E-0374-49CD-BEC6-0115E2724E83}" type="datetimeFigureOut">
              <a:rPr lang="bg-BG" smtClean="0"/>
              <a:t>17.12.2020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2D452-BCF6-427C-99D6-A052EAD5999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75426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F0E3E-0374-49CD-BEC6-0115E2724E83}" type="datetimeFigureOut">
              <a:rPr lang="bg-BG" smtClean="0"/>
              <a:t>17.12.2020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2D452-BCF6-427C-99D6-A052EAD5999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64278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F0E3E-0374-49CD-BEC6-0115E2724E83}" type="datetimeFigureOut">
              <a:rPr lang="bg-BG" smtClean="0"/>
              <a:t>17.12.2020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2D452-BCF6-427C-99D6-A052EAD5999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55178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F0E3E-0374-49CD-BEC6-0115E2724E83}" type="datetimeFigureOut">
              <a:rPr lang="bg-BG" smtClean="0"/>
              <a:t>17.12.2020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2D452-BCF6-427C-99D6-A052EAD5999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72409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F0E3E-0374-49CD-BEC6-0115E2724E83}" type="datetimeFigureOut">
              <a:rPr lang="bg-BG" smtClean="0"/>
              <a:t>17.12.2020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2D452-BCF6-427C-99D6-A052EAD5999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02454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F0E3E-0374-49CD-BEC6-0115E2724E83}" type="datetimeFigureOut">
              <a:rPr lang="bg-BG" smtClean="0"/>
              <a:t>17.12.2020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2D452-BCF6-427C-99D6-A052EAD5999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66987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F0E3E-0374-49CD-BEC6-0115E2724E83}" type="datetimeFigureOut">
              <a:rPr lang="bg-BG" smtClean="0"/>
              <a:t>17.12.2020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2D452-BCF6-427C-99D6-A052EAD5999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94091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F0E3E-0374-49CD-BEC6-0115E2724E83}" type="datetimeFigureOut">
              <a:rPr lang="bg-BG" smtClean="0"/>
              <a:t>17.12.2020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2D452-BCF6-427C-99D6-A052EAD5999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77302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bg-BG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F0E3E-0374-49CD-BEC6-0115E2724E83}" type="datetimeFigureOut">
              <a:rPr lang="bg-BG" smtClean="0"/>
              <a:t>17.12.2020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2D452-BCF6-427C-99D6-A052EAD5999E}" type="slidenum">
              <a:rPr lang="bg-BG" smtClean="0"/>
              <a:t>‹#›</a:t>
            </a:fld>
            <a:endParaRPr lang="bg-BG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311" y="6356350"/>
            <a:ext cx="2399677" cy="501650"/>
          </a:xfrm>
          <a:prstGeom prst="rect">
            <a:avLst/>
          </a:prstGeom>
        </p:spPr>
      </p:pic>
      <p:grpSp>
        <p:nvGrpSpPr>
          <p:cNvPr id="9" name="Group 8"/>
          <p:cNvGrpSpPr/>
          <p:nvPr userDrawn="1"/>
        </p:nvGrpSpPr>
        <p:grpSpPr>
          <a:xfrm>
            <a:off x="0" y="-412304"/>
            <a:ext cx="12192000" cy="1190224"/>
            <a:chOff x="0" y="-680797"/>
            <a:chExt cx="12192000" cy="1841032"/>
          </a:xfrm>
        </p:grpSpPr>
        <p:pic>
          <p:nvPicPr>
            <p:cNvPr id="10" name="Picture 8" descr="Коледа, Зимата, Илюстрация, Graphics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677574"/>
              <a:ext cx="4299467" cy="18378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0" descr="Коледа, Зимата, Илюстрация, Graphics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9467" y="-677574"/>
              <a:ext cx="3504831" cy="18345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8" descr="Коледа, Зимата, Илюстрация, Graphics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4298" y="-680797"/>
              <a:ext cx="4387702" cy="18378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17255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omilev.info/" TargetMode="External"/><Relationship Id="rId2" Type="http://schemas.openxmlformats.org/officeDocument/2006/relationships/hyperlink" Target="mailto:sou_g.milev@abv.b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 descr="Коледа, Топка, Снежинки, Сня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119" y="694193"/>
            <a:ext cx="9337039" cy="551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616160" y="1809698"/>
            <a:ext cx="5345759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g-BG" sz="3200" b="0" cap="none" spc="0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Заедно с </a:t>
            </a:r>
            <a:r>
              <a:rPr lang="bg-BG" sz="3200" b="1" i="1" cap="none" spc="0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Клет България</a:t>
            </a:r>
            <a:r>
              <a:rPr lang="bg-BG" sz="3200" b="0" cap="none" spc="0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algn="ctr"/>
            <a:endParaRPr lang="bg-BG" sz="3200" dirty="0" smtClean="0">
              <a:ln w="0"/>
              <a:solidFill>
                <a:schemeClr val="bg1">
                  <a:lumMod val="9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bg-BG" sz="3200" b="1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успешни и уверени</a:t>
            </a:r>
          </a:p>
          <a:p>
            <a:pPr algn="ctr"/>
            <a:r>
              <a:rPr lang="bg-BG" sz="3200" b="1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през </a:t>
            </a:r>
            <a:r>
              <a:rPr lang="bg-BG" sz="3200" b="1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Новата </a:t>
            </a:r>
            <a:r>
              <a:rPr lang="bg-BG" sz="3200" b="1" cap="none" spc="0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година</a:t>
            </a:r>
            <a:r>
              <a:rPr lang="bg-BG" sz="5400" b="0" cap="none" spc="0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en-US" sz="5400" b="0" cap="none" spc="0" dirty="0">
              <a:ln w="0"/>
              <a:solidFill>
                <a:schemeClr val="bg1">
                  <a:lumMod val="9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2" descr="Коледа, Декорации, Играчки, Дървет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423" y="831961"/>
            <a:ext cx="1052430" cy="839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40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Коледа, Топка, Снежинки, Сня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781" y="551952"/>
            <a:ext cx="9337039" cy="5662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06830" y="961015"/>
            <a:ext cx="7148945" cy="1312734"/>
          </a:xfrm>
        </p:spPr>
        <p:txBody>
          <a:bodyPr>
            <a:normAutofit fontScale="90000"/>
          </a:bodyPr>
          <a:lstStyle/>
          <a:p>
            <a:r>
              <a:rPr lang="bg-BG" b="1" dirty="0" smtClean="0">
                <a:ln w="0"/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  <a:ea typeface="+mn-ea"/>
                <a:cs typeface="Arial" panose="020B0604020202020204" pitchFamily="34" charset="0"/>
              </a:rPr>
              <a:t>Тема:</a:t>
            </a:r>
            <a:r>
              <a:rPr lang="en-GB" sz="3200" b="1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en-GB" sz="3200" b="1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7300" b="1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Доброто приобщава</a:t>
            </a:r>
            <a:endParaRPr lang="bg-BG" sz="4000" b="1" dirty="0">
              <a:ln w="0"/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08741" y="4075398"/>
            <a:ext cx="4133850" cy="1039091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bg-BG" sz="3800" b="1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Лектори: </a:t>
            </a:r>
          </a:p>
          <a:p>
            <a:pPr algn="l"/>
            <a:r>
              <a:rPr lang="bg-BG" sz="3800" b="1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Албена Павлова, Капка Николова</a:t>
            </a:r>
          </a:p>
          <a:p>
            <a:pPr algn="l"/>
            <a:endParaRPr lang="bg-BG" b="1" dirty="0">
              <a:solidFill>
                <a:schemeClr val="bg1">
                  <a:lumMod val="95000"/>
                </a:schemeClr>
              </a:solidFill>
              <a:latin typeface="Gabriola" panose="04040605051002020D02" pitchFamily="82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06268" y="2260485"/>
            <a:ext cx="75126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3600" dirty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Опитът на СУ „Гео </a:t>
            </a:r>
            <a:r>
              <a:rPr lang="bg-BG" sz="36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Милев“, </a:t>
            </a:r>
            <a:r>
              <a:rPr lang="bg-BG" sz="3600" dirty="0" err="1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гр.Варна</a:t>
            </a:r>
            <a:r>
              <a:rPr lang="bg-BG" sz="36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,</a:t>
            </a:r>
            <a:endParaRPr lang="bg-BG" sz="3600" dirty="0" smtClean="0">
              <a:solidFill>
                <a:schemeClr val="bg1">
                  <a:lumMod val="95000"/>
                </a:schemeClr>
              </a:solidFill>
              <a:latin typeface="Gabriola" panose="04040605051002020D02" pitchFamily="82" charset="0"/>
              <a:cs typeface="Arial" panose="020B0604020202020204" pitchFamily="34" charset="0"/>
            </a:endParaRPr>
          </a:p>
          <a:p>
            <a:pPr algn="ctr"/>
            <a:r>
              <a:rPr lang="bg-BG" sz="36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 </a:t>
            </a:r>
            <a:r>
              <a:rPr lang="bg-BG" sz="3600" dirty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в създаването на атмосфера на </a:t>
            </a:r>
            <a:r>
              <a:rPr lang="bg-BG" sz="3600" dirty="0" err="1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заедност</a:t>
            </a:r>
            <a:r>
              <a:rPr lang="bg-BG" sz="3600" dirty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 между ученици, учители и </a:t>
            </a:r>
            <a:r>
              <a:rPr lang="bg-BG" sz="36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родители</a:t>
            </a:r>
            <a:endParaRPr lang="bg-BG" sz="3600" dirty="0">
              <a:solidFill>
                <a:schemeClr val="bg1">
                  <a:lumMod val="95000"/>
                </a:schemeClr>
              </a:solidFill>
              <a:latin typeface="Gabriola" panose="04040605051002020D02" pitchFamily="8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30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87497" y="343157"/>
            <a:ext cx="9144000" cy="793758"/>
          </a:xfrm>
        </p:spPr>
        <p:txBody>
          <a:bodyPr>
            <a:noAutofit/>
          </a:bodyPr>
          <a:lstStyle/>
          <a:p>
            <a:r>
              <a:rPr lang="bg-BG" sz="4800" b="1" dirty="0" smtClean="0">
                <a:ln w="0"/>
                <a:solidFill>
                  <a:srgbClr val="002060"/>
                </a:solidFill>
                <a:latin typeface="Gabriola" panose="04040605051002020D02" pitchFamily="82" charset="0"/>
                <a:ea typeface="+mn-ea"/>
                <a:cs typeface="Arial" panose="020B0604020202020204" pitchFamily="34" charset="0"/>
              </a:rPr>
              <a:t>Кои сме ние?</a:t>
            </a:r>
            <a:endParaRPr lang="bg-BG" sz="4800" b="1" dirty="0">
              <a:ln w="0"/>
              <a:solidFill>
                <a:srgbClr val="002060"/>
              </a:solidFill>
              <a:latin typeface="Gabriola" panose="04040605051002020D02" pitchFamily="8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55640" y="1006410"/>
            <a:ext cx="5372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800" b="1" dirty="0" smtClean="0">
                <a:solidFill>
                  <a:srgbClr val="C00000"/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Капка Николова</a:t>
            </a:r>
          </a:p>
          <a:p>
            <a:pPr algn="ctr"/>
            <a:r>
              <a:rPr lang="bg-BG" sz="2800" b="1" dirty="0" smtClean="0">
                <a:solidFill>
                  <a:srgbClr val="C00000"/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Педагогически съветник в СУ „Гео Милев“</a:t>
            </a:r>
            <a:endParaRPr lang="bg-BG" sz="2800" b="1" dirty="0">
              <a:solidFill>
                <a:srgbClr val="C00000"/>
              </a:solidFill>
              <a:latin typeface="Gabriola" panose="04040605051002020D02" pitchFamily="82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72395" y="1965138"/>
            <a:ext cx="71736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000" b="1" dirty="0" smtClean="0">
                <a:latin typeface="Gabriola" panose="04040605051002020D02" pitchFamily="82" charset="0"/>
              </a:rPr>
              <a:t>Учител по български език и история</a:t>
            </a:r>
          </a:p>
          <a:p>
            <a:r>
              <a:rPr lang="bg-BG" sz="2000" b="1" dirty="0" smtClean="0">
                <a:latin typeface="Gabriola" panose="04040605051002020D02" pitchFamily="82" charset="0"/>
              </a:rPr>
              <a:t>Професионална квалификация „Психология“</a:t>
            </a:r>
          </a:p>
          <a:p>
            <a:r>
              <a:rPr lang="bg-BG" sz="2000" b="1" dirty="0" smtClean="0">
                <a:latin typeface="Gabriola" panose="04040605051002020D02" pitchFamily="82" charset="0"/>
              </a:rPr>
              <a:t>Специализация </a:t>
            </a:r>
            <a:r>
              <a:rPr lang="bg-BG" sz="2000" b="1" dirty="0">
                <a:latin typeface="Gabriola" panose="04040605051002020D02" pitchFamily="82" charset="0"/>
              </a:rPr>
              <a:t>„Индивидуална психология и позитивна образователна среда“</a:t>
            </a:r>
          </a:p>
          <a:p>
            <a:r>
              <a:rPr lang="bg-BG" sz="2000" b="1" dirty="0">
                <a:latin typeface="Gabriola" panose="04040605051002020D02" pitchFamily="82" charset="0"/>
              </a:rPr>
              <a:t>Базов консултант по позитивна психотерапия</a:t>
            </a:r>
          </a:p>
          <a:p>
            <a:r>
              <a:rPr lang="bg-BG" sz="2000" b="1" dirty="0" smtClean="0">
                <a:latin typeface="Gabriola" panose="04040605051002020D02" pitchFamily="82" charset="0"/>
              </a:rPr>
              <a:t>Опит в консултирането на деца и родители </a:t>
            </a:r>
          </a:p>
          <a:p>
            <a:r>
              <a:rPr lang="bg-BG" sz="2000" b="1" dirty="0">
                <a:latin typeface="Gabriola" panose="04040605051002020D02" pitchFamily="82" charset="0"/>
              </a:rPr>
              <a:t>Автор на книгата: „Разбираме ли детето“, в съавторство с проф. Ив. </a:t>
            </a:r>
            <a:r>
              <a:rPr lang="bg-BG" sz="2000" b="1" dirty="0" smtClean="0">
                <a:latin typeface="Gabriola" panose="04040605051002020D02" pitchFamily="82" charset="0"/>
              </a:rPr>
              <a:t>Бончева</a:t>
            </a:r>
            <a:endParaRPr lang="bg-BG" sz="2000" b="1" dirty="0">
              <a:latin typeface="Gabriola" panose="040406050510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2728" y="1227993"/>
            <a:ext cx="39280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bg-BG" sz="2800" b="1" dirty="0" smtClean="0">
                <a:solidFill>
                  <a:srgbClr val="C00000"/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Албена Павлова</a:t>
            </a:r>
            <a:endParaRPr lang="bg-BG" sz="2800" b="1" dirty="0">
              <a:solidFill>
                <a:srgbClr val="C00000"/>
              </a:solidFill>
              <a:latin typeface="Gabriola" panose="04040605051002020D02" pitchFamily="82" charset="0"/>
              <a:cs typeface="Arial" panose="020B0604020202020204" pitchFamily="34" charset="0"/>
            </a:endParaRPr>
          </a:p>
          <a:p>
            <a:pPr lvl="0" algn="ctr"/>
            <a:r>
              <a:rPr lang="bg-BG" sz="2800" b="1" dirty="0" smtClean="0">
                <a:solidFill>
                  <a:srgbClr val="C00000"/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Директор на СУ </a:t>
            </a:r>
            <a:r>
              <a:rPr lang="bg-BG" sz="2800" b="1" dirty="0">
                <a:solidFill>
                  <a:srgbClr val="C00000"/>
                </a:solidFill>
                <a:latin typeface="Gabriola" panose="04040605051002020D02" pitchFamily="82" charset="0"/>
                <a:cs typeface="Arial" panose="020B0604020202020204" pitchFamily="34" charset="0"/>
              </a:rPr>
              <a:t>„Гео Милев“</a:t>
            </a:r>
          </a:p>
        </p:txBody>
      </p:sp>
      <p:sp>
        <p:nvSpPr>
          <p:cNvPr id="8" name="Rectangle 7"/>
          <p:cNvSpPr/>
          <p:nvPr/>
        </p:nvSpPr>
        <p:spPr>
          <a:xfrm>
            <a:off x="-180547" y="4156154"/>
            <a:ext cx="12192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bg-BG" sz="22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Авторски екип на помагалата </a:t>
            </a:r>
            <a:r>
              <a:rPr lang="bg-BG" sz="2200" b="1" i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„</a:t>
            </a:r>
            <a:r>
              <a:rPr lang="bg-BG" sz="22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В разбиране на различието“ и „Ролята на възрастните </a:t>
            </a:r>
            <a:endParaRPr lang="bg-BG" sz="2200" b="1" dirty="0" smtClean="0">
              <a:solidFill>
                <a:srgbClr val="990000"/>
              </a:solidFill>
              <a:latin typeface="Gabriola" panose="04040605051002020D02" pitchFamily="82" charset="0"/>
            </a:endParaRPr>
          </a:p>
          <a:p>
            <a:pPr lvl="0" algn="ctr"/>
            <a:r>
              <a:rPr lang="bg-BG" sz="22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за </a:t>
            </a:r>
            <a:r>
              <a:rPr lang="bg-BG" sz="22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формиране на самостоятелност у децата“</a:t>
            </a:r>
            <a:endParaRPr lang="bg-BG" sz="2200" b="1" dirty="0">
              <a:solidFill>
                <a:srgbClr val="990000"/>
              </a:solidFill>
              <a:latin typeface="Gabriola" panose="040406050510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054" y="2317616"/>
            <a:ext cx="54863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bg-BG" sz="2400" b="1" dirty="0">
                <a:solidFill>
                  <a:prstClr val="black"/>
                </a:solidFill>
                <a:latin typeface="Gabriola" panose="04040605051002020D02" pitchFamily="82" charset="0"/>
              </a:rPr>
              <a:t>Учител по български език и </a:t>
            </a:r>
            <a:r>
              <a:rPr lang="bg-BG" sz="2400" b="1" dirty="0" smtClean="0">
                <a:solidFill>
                  <a:prstClr val="black"/>
                </a:solidFill>
                <a:latin typeface="Gabriola" panose="04040605051002020D02" pitchFamily="82" charset="0"/>
              </a:rPr>
              <a:t>литература</a:t>
            </a:r>
            <a:endParaRPr lang="bg-BG" sz="2400" b="1" dirty="0">
              <a:solidFill>
                <a:prstClr val="black"/>
              </a:solidFill>
              <a:latin typeface="Gabriola" panose="04040605051002020D02" pitchFamily="82" charset="0"/>
            </a:endParaRPr>
          </a:p>
          <a:p>
            <a:pPr lvl="0"/>
            <a:r>
              <a:rPr lang="bg-BG" sz="2400" b="1" dirty="0" smtClean="0">
                <a:solidFill>
                  <a:prstClr val="black"/>
                </a:solidFill>
                <a:latin typeface="Gabriola" panose="04040605051002020D02" pitchFamily="82" charset="0"/>
              </a:rPr>
              <a:t>Магистър „Публична администрация“</a:t>
            </a:r>
            <a:endParaRPr lang="bg-BG" sz="2400" b="1" dirty="0">
              <a:solidFill>
                <a:prstClr val="black"/>
              </a:solidFill>
              <a:latin typeface="Gabriola" panose="04040605051002020D02" pitchFamily="82" charset="0"/>
            </a:endParaRPr>
          </a:p>
          <a:p>
            <a:pPr lvl="0"/>
            <a:r>
              <a:rPr lang="bg-BG" sz="2400" b="1" dirty="0" smtClean="0">
                <a:solidFill>
                  <a:prstClr val="black"/>
                </a:solidFill>
                <a:latin typeface="Gabriola" panose="04040605051002020D02" pitchFamily="82" charset="0"/>
              </a:rPr>
              <a:t>Магистър „Управление на образованието“</a:t>
            </a:r>
            <a:endParaRPr lang="bg-BG" sz="2400" b="1" dirty="0">
              <a:solidFill>
                <a:prstClr val="black"/>
              </a:solidFill>
              <a:latin typeface="Gabriola" panose="04040605051002020D02" pitchFamily="8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627164" y="4852441"/>
            <a:ext cx="52702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abriola" panose="04040605051002020D02" pitchFamily="82" charset="0"/>
              </a:rPr>
              <a:t>СУ „Гео Милев“ - Варна</a:t>
            </a:r>
          </a:p>
          <a:p>
            <a:pPr algn="ctr"/>
            <a:r>
              <a:rPr lang="bg-BG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Gabriola" panose="04040605051002020D02" pitchFamily="82" charset="0"/>
              </a:rPr>
              <a:t>б</a:t>
            </a:r>
            <a:r>
              <a:rPr lang="bg-BG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abriola" panose="04040605051002020D02" pitchFamily="82" charset="0"/>
              </a:rPr>
              <a:t>ул. „Република“ 124 А, тел. 0</a:t>
            </a: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abriola" panose="04040605051002020D02" pitchFamily="82" charset="0"/>
              </a:rPr>
              <a:t>52</a:t>
            </a:r>
            <a:r>
              <a:rPr lang="bg-BG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abriola" panose="04040605051002020D02" pitchFamily="82" charset="0"/>
              </a:rPr>
              <a:t> 751</a:t>
            </a:r>
            <a:r>
              <a:rPr lang="bg-BG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abriola" panose="04040605051002020D02" pitchFamily="82" charset="0"/>
              </a:rPr>
              <a:t> 120</a:t>
            </a:r>
            <a:endParaRPr lang="bg-BG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bg-BG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abriola" panose="04040605051002020D02" pitchFamily="82" charset="0"/>
                <a:hlinkClick r:id="rId2"/>
              </a:rPr>
              <a:t>sou_g.milev@abv.bg</a:t>
            </a:r>
            <a:endParaRPr lang="en-US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bg-BG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abriola" panose="04040605051002020D02" pitchFamily="82" charset="0"/>
                <a:hlinkClick r:id="rId3"/>
              </a:rPr>
              <a:t>www.geomilev.info</a:t>
            </a:r>
            <a:endParaRPr lang="en-US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endParaRPr lang="bg-BG" sz="2800" b="1" dirty="0">
              <a:solidFill>
                <a:schemeClr val="tx1">
                  <a:lumMod val="75000"/>
                  <a:lumOff val="25000"/>
                </a:schemeClr>
              </a:solidFill>
              <a:latin typeface="Gabriola" panose="04040605051002020D02" pitchFamily="82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0" y="-412304"/>
            <a:ext cx="12192000" cy="1190224"/>
            <a:chOff x="0" y="-680797"/>
            <a:chExt cx="12192000" cy="1841032"/>
          </a:xfrm>
        </p:grpSpPr>
        <p:pic>
          <p:nvPicPr>
            <p:cNvPr id="2056" name="Picture 8" descr="Коледа, Зимата, Илюстрация, Graphic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677574"/>
              <a:ext cx="4299467" cy="18378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 descr="Коледа, Зимата, Илюстрация, Graphic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9467" y="-677574"/>
              <a:ext cx="3504831" cy="18345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8" descr="Коледа, Зимата, Илюстрация, Graphic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4298" y="-680797"/>
              <a:ext cx="4387702" cy="18378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4419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3885050" y="360917"/>
            <a:ext cx="3714328" cy="10111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bg-BG" sz="48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Акценти</a:t>
            </a:r>
            <a:endParaRPr lang="bg-BG" sz="48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5543" y="1448273"/>
            <a:ext cx="1100545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bg-BG" sz="2800" b="1" kern="0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Кои сме ние?					Стъпките</a:t>
            </a:r>
          </a:p>
          <a:p>
            <a:pPr>
              <a:defRPr/>
            </a:pPr>
            <a:r>
              <a:rPr lang="bg-BG" sz="2800" b="1" kern="0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Посоки за размисъл и хоризонти		„Учат ни да сме добри!“</a:t>
            </a:r>
          </a:p>
          <a:p>
            <a:pPr>
              <a:defRPr/>
            </a:pPr>
            <a:r>
              <a:rPr lang="bg-BG" sz="2800" b="1" kern="0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Основанието					Споделено – грижи, отговорност, как?</a:t>
            </a:r>
          </a:p>
          <a:p>
            <a:pPr>
              <a:defRPr/>
            </a:pPr>
            <a:r>
              <a:rPr lang="bg-BG" sz="2800" b="1" kern="0" dirty="0" smtClean="0">
                <a:solidFill>
                  <a:srgbClr val="002060"/>
                </a:solidFill>
                <a:latin typeface="Gabriola" panose="04040605051002020D02" pitchFamily="82" charset="0"/>
              </a:rPr>
              <a:t>Училището – място за среща			Заедно!</a:t>
            </a:r>
          </a:p>
          <a:p>
            <a:pPr>
              <a:defRPr/>
            </a:pPr>
            <a:r>
              <a:rPr lang="bg-BG" sz="2800" b="1" kern="0" dirty="0" smtClean="0">
                <a:solidFill>
                  <a:srgbClr val="002060"/>
                </a:solidFill>
                <a:latin typeface="Gabriola" panose="04040605051002020D02" pitchFamily="82" charset="0"/>
              </a:rPr>
              <a:t>					</a:t>
            </a:r>
          </a:p>
        </p:txBody>
      </p:sp>
      <p:pic>
        <p:nvPicPr>
          <p:cNvPr id="1026" name="Picture 2" descr="About HORIZONTI Microcredit Foundation - HORIZONTI Microcredit Found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64414"/>
            <a:ext cx="12191999" cy="253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553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715" y="1981480"/>
            <a:ext cx="2744566" cy="182780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-10928" y="1485995"/>
            <a:ext cx="277702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Ако </a:t>
            </a:r>
            <a:r>
              <a:rPr lang="bg-BG" sz="2400" b="1" dirty="0">
                <a:solidFill>
                  <a:srgbClr val="002060"/>
                </a:solidFill>
                <a:latin typeface="Gabriola" panose="04040605051002020D02" pitchFamily="82" charset="0"/>
              </a:rPr>
              <a:t>яйцето се счупи чрез външна сила, животът приключва.</a:t>
            </a:r>
          </a:p>
          <a:p>
            <a:pPr lvl="0" algn="ctr"/>
            <a:r>
              <a:rPr lang="bg-BG" sz="2400" b="1" dirty="0">
                <a:solidFill>
                  <a:srgbClr val="002060"/>
                </a:solidFill>
                <a:latin typeface="Gabriola" panose="04040605051002020D02" pitchFamily="82" charset="0"/>
              </a:rPr>
              <a:t>Ако се счупи отвътре, животът започва.</a:t>
            </a:r>
          </a:p>
          <a:p>
            <a:pPr lvl="0" algn="ctr"/>
            <a:r>
              <a:rPr lang="bg-BG" sz="2400" b="1" dirty="0">
                <a:solidFill>
                  <a:srgbClr val="002060"/>
                </a:solidFill>
                <a:latin typeface="Gabriola" panose="04040605051002020D02" pitchFamily="82" charset="0"/>
              </a:rPr>
              <a:t>Великите неща започват винаги първо отвътре.</a:t>
            </a:r>
          </a:p>
        </p:txBody>
      </p:sp>
      <p:sp>
        <p:nvSpPr>
          <p:cNvPr id="2" name="Rectangle 1"/>
          <p:cNvSpPr/>
          <p:nvPr/>
        </p:nvSpPr>
        <p:spPr>
          <a:xfrm>
            <a:off x="2766094" y="521807"/>
            <a:ext cx="670568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bg-BG" sz="4800" b="1" kern="0" dirty="0">
                <a:solidFill>
                  <a:srgbClr val="002060"/>
                </a:solidFill>
                <a:latin typeface="Gabriola" panose="04040605051002020D02" pitchFamily="82" charset="0"/>
              </a:rPr>
              <a:t>Посоки за размисъл и хоризонти</a:t>
            </a:r>
            <a:endParaRPr lang="bg-BG" sz="4800" dirty="0"/>
          </a:p>
        </p:txBody>
      </p:sp>
      <p:sp>
        <p:nvSpPr>
          <p:cNvPr id="4" name="Rectangle 3"/>
          <p:cNvSpPr/>
          <p:nvPr/>
        </p:nvSpPr>
        <p:spPr>
          <a:xfrm>
            <a:off x="5945010" y="1760305"/>
            <a:ext cx="198119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bg-BG" sz="2400" b="1" dirty="0">
                <a:solidFill>
                  <a:srgbClr val="002060"/>
                </a:solidFill>
                <a:latin typeface="Gabriola" panose="04040605051002020D02" pitchFamily="82" charset="0"/>
              </a:rPr>
              <a:t>„Когато покориш един връх, </a:t>
            </a:r>
            <a:endParaRPr lang="bg-BG" sz="2400" b="1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  <a:p>
            <a:pPr algn="r"/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единственото</a:t>
            </a:r>
            <a:r>
              <a:rPr lang="bg-BG" sz="2400" b="1" dirty="0">
                <a:solidFill>
                  <a:srgbClr val="002060"/>
                </a:solidFill>
                <a:latin typeface="Gabriola" panose="04040605051002020D02" pitchFamily="82" charset="0"/>
              </a:rPr>
              <a:t>, което откриваш, е че има още много върхове за покоряване.“ </a:t>
            </a:r>
          </a:p>
        </p:txBody>
      </p:sp>
      <p:pic>
        <p:nvPicPr>
          <p:cNvPr id="2050" name="Picture 2" descr="5 места в Пирин, които си заслужава да посетите - 24chasa.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4758" y="1855509"/>
            <a:ext cx="4417242" cy="2487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icrosoft Teams is replacing Skype for business | Broadview Networ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04" y="4437961"/>
            <a:ext cx="4158002" cy="2079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4473106" y="5352642"/>
            <a:ext cx="48429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2400" b="1" dirty="0">
                <a:solidFill>
                  <a:srgbClr val="002060"/>
                </a:solidFill>
                <a:latin typeface="Gabriola" panose="04040605051002020D02" pitchFamily="82" charset="0"/>
              </a:rPr>
              <a:t>„Няма непосилна задача, ако е споделена задача</a:t>
            </a:r>
            <a:endParaRPr lang="bg-BG" sz="2400" dirty="0"/>
          </a:p>
        </p:txBody>
      </p:sp>
    </p:spTree>
    <p:extLst>
      <p:ext uri="{BB962C8B-B14F-4D97-AF65-F5344CB8AC3E}">
        <p14:creationId xmlns:p14="http://schemas.microsoft.com/office/powerpoint/2010/main" val="251911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0264" y="935182"/>
            <a:ext cx="9497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bg-BG" dirty="0"/>
          </a:p>
        </p:txBody>
      </p:sp>
      <p:sp>
        <p:nvSpPr>
          <p:cNvPr id="3" name="TextBox 2"/>
          <p:cNvSpPr txBox="1"/>
          <p:nvPr/>
        </p:nvSpPr>
        <p:spPr>
          <a:xfrm>
            <a:off x="3605645" y="480618"/>
            <a:ext cx="480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48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Основанието </a:t>
            </a:r>
            <a:endParaRPr lang="bg-BG" sz="48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5965" y="1291615"/>
            <a:ext cx="10754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40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Закон за предучилищното и училищното образование</a:t>
            </a:r>
            <a:endParaRPr lang="bg-BG" sz="4000" b="1" dirty="0">
              <a:solidFill>
                <a:srgbClr val="99000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7364" y="2493818"/>
            <a:ext cx="6733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bg-BG" dirty="0"/>
          </a:p>
        </p:txBody>
      </p:sp>
      <p:sp>
        <p:nvSpPr>
          <p:cNvPr id="9" name="TextBox 8"/>
          <p:cNvSpPr txBox="1"/>
          <p:nvPr/>
        </p:nvSpPr>
        <p:spPr>
          <a:xfrm>
            <a:off x="633845" y="2034624"/>
            <a:ext cx="1117022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</a:t>
            </a:r>
            <a:r>
              <a:rPr lang="ru-RU" sz="2800" b="1" dirty="0" smtClean="0">
                <a:solidFill>
                  <a:srgbClr val="C9355F"/>
                </a:solidFill>
                <a:latin typeface="Gabriola" panose="04040605051002020D02" pitchFamily="82" charset="0"/>
              </a:rPr>
              <a:t>Участници</a:t>
            </a:r>
            <a:r>
              <a:rPr lang="ru-RU" sz="28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 в образователния процес са децата, </a:t>
            </a:r>
            <a:r>
              <a:rPr lang="ru-RU" sz="2800" b="1" dirty="0" smtClean="0">
                <a:solidFill>
                  <a:srgbClr val="C9355F"/>
                </a:solidFill>
                <a:latin typeface="Gabriola" panose="04040605051002020D02" pitchFamily="82" charset="0"/>
              </a:rPr>
              <a:t>учениците</a:t>
            </a:r>
            <a:r>
              <a:rPr lang="ru-RU" sz="28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, </a:t>
            </a:r>
            <a:r>
              <a:rPr lang="ru-RU" sz="2800" b="1" dirty="0" smtClean="0">
                <a:solidFill>
                  <a:srgbClr val="C9355F"/>
                </a:solidFill>
                <a:latin typeface="Gabriola" panose="04040605051002020D02" pitchFamily="82" charset="0"/>
              </a:rPr>
              <a:t>учителите</a:t>
            </a:r>
            <a:r>
              <a:rPr lang="ru-RU" sz="28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, </a:t>
            </a:r>
            <a:r>
              <a:rPr lang="ru-RU" sz="2800" b="1" dirty="0" smtClean="0">
                <a:solidFill>
                  <a:srgbClr val="C9355F"/>
                </a:solidFill>
                <a:latin typeface="Gabriola" panose="04040605051002020D02" pitchFamily="82" charset="0"/>
              </a:rPr>
              <a:t>директорите</a:t>
            </a:r>
            <a:r>
              <a:rPr lang="ru-RU" sz="28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 и другите педагогически специалисти, както и </a:t>
            </a:r>
            <a:r>
              <a:rPr lang="ru-RU" sz="2800" b="1" dirty="0" smtClean="0">
                <a:solidFill>
                  <a:srgbClr val="C9355F"/>
                </a:solidFill>
                <a:latin typeface="Gabriola" panose="04040605051002020D02" pitchFamily="82" charset="0"/>
              </a:rPr>
              <a:t>родителите</a:t>
            </a:r>
            <a:r>
              <a:rPr lang="ru-RU" sz="28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 </a:t>
            </a:r>
            <a:r>
              <a:rPr lang="ru-RU" sz="2800" b="1" i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(чл.2, ал.1, т.2).</a:t>
            </a:r>
          </a:p>
          <a:p>
            <a:endParaRPr lang="ru-RU" sz="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</a:t>
            </a:r>
            <a:endParaRPr lang="ru-RU" sz="1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7364" y="3083802"/>
            <a:ext cx="109831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</a:t>
            </a:r>
            <a:r>
              <a:rPr lang="ru-RU" sz="2800" b="1" dirty="0" smtClean="0">
                <a:solidFill>
                  <a:srgbClr val="C9355F"/>
                </a:solidFill>
                <a:latin typeface="Gabriola" panose="04040605051002020D02" pitchFamily="82" charset="0"/>
              </a:rPr>
              <a:t>Сътрудничеството</a:t>
            </a:r>
            <a:r>
              <a:rPr lang="ru-RU" sz="28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Gabriola" panose="04040605051002020D02" pitchFamily="82" charset="0"/>
              </a:rPr>
              <a:t>и </a:t>
            </a:r>
            <a:r>
              <a:rPr lang="ru-RU" sz="2800" b="1" dirty="0">
                <a:solidFill>
                  <a:srgbClr val="C9355F"/>
                </a:solidFill>
                <a:latin typeface="Gabriola" panose="04040605051002020D02" pitchFamily="82" charset="0"/>
              </a:rPr>
              <a:t>взаимодействието</a:t>
            </a:r>
            <a:r>
              <a:rPr lang="ru-RU" sz="2800" b="1" dirty="0">
                <a:solidFill>
                  <a:srgbClr val="002060"/>
                </a:solidFill>
                <a:latin typeface="Gabriola" panose="04040605051002020D02" pitchFamily="82" charset="0"/>
              </a:rPr>
              <a:t> между  родителите и детската градина или училището се осъществяват  чрез индивидуални консултации, родителски срещи, обучения, както и всеки път, когато конкретна ситуация или поведение на детето или ученика го прави необходимо </a:t>
            </a:r>
            <a:r>
              <a:rPr lang="ru-RU" sz="2800" b="1" i="1" dirty="0">
                <a:solidFill>
                  <a:srgbClr val="002060"/>
                </a:solidFill>
                <a:latin typeface="Gabriola" panose="04040605051002020D02" pitchFamily="82" charset="0"/>
              </a:rPr>
              <a:t>(чл.208,ал.1).</a:t>
            </a:r>
          </a:p>
        </p:txBody>
      </p:sp>
      <p:sp>
        <p:nvSpPr>
          <p:cNvPr id="12" name="Subtitle 4"/>
          <p:cNvSpPr txBox="1">
            <a:spLocks/>
          </p:cNvSpPr>
          <p:nvPr/>
        </p:nvSpPr>
        <p:spPr>
          <a:xfrm>
            <a:off x="550718" y="5036045"/>
            <a:ext cx="10910454" cy="959509"/>
          </a:xfrm>
          <a:prstGeom prst="rect">
            <a:avLst/>
          </a:prstGeom>
        </p:spPr>
        <p:txBody>
          <a:bodyPr vert="horz">
            <a:normAutofit/>
          </a:bodyPr>
          <a:lstStyle>
            <a:lvl1pPr marL="64008" indent="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None/>
              <a:defRPr kumimoji="0" sz="2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None/>
              <a:defRPr kumimoji="0"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None/>
              <a:defRPr kumimoji="0"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20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4008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A04DA3"/>
              </a:buClr>
              <a:buSzTx/>
              <a:buFont typeface="Georgia"/>
              <a:buNone/>
              <a:tabLst/>
              <a:defRPr/>
            </a:pPr>
            <a:r>
              <a:rPr kumimoji="0" lang="bg-BG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24456"/>
                </a:solidFill>
                <a:effectLst/>
                <a:uLnTx/>
                <a:uFillTx/>
                <a:latin typeface="Georgia"/>
                <a:ea typeface="+mn-ea"/>
                <a:cs typeface="+mn-cs"/>
              </a:rPr>
              <a:t>	</a:t>
            </a:r>
            <a:r>
              <a:rPr kumimoji="0" lang="bg-BG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9355F"/>
                </a:solidFill>
                <a:uLnTx/>
                <a:uFillTx/>
                <a:latin typeface="Gabriola" panose="04040605051002020D02" pitchFamily="82" charset="0"/>
              </a:rPr>
              <a:t>Родителите</a:t>
            </a:r>
            <a:r>
              <a:rPr kumimoji="0" lang="bg-BG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Gabriola" panose="04040605051002020D02" pitchFamily="82" charset="0"/>
              </a:rPr>
              <a:t> участват в </a:t>
            </a:r>
            <a:r>
              <a:rPr kumimoji="0" lang="bg-BG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9355F"/>
                </a:solidFill>
                <a:uLnTx/>
                <a:uFillTx/>
                <a:latin typeface="Gabriola" panose="04040605051002020D02" pitchFamily="82" charset="0"/>
              </a:rPr>
              <a:t>процеса на изграждане на навици за самоподготовка </a:t>
            </a:r>
            <a:r>
              <a:rPr kumimoji="0" lang="bg-BG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Gabriola" panose="04040605051002020D02" pitchFamily="82" charset="0"/>
              </a:rPr>
              <a:t>като част от изграждането на </a:t>
            </a:r>
            <a:r>
              <a:rPr kumimoji="0" lang="bg-BG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9355F"/>
                </a:solidFill>
                <a:uLnTx/>
                <a:uFillTx/>
                <a:latin typeface="Gabriola" panose="04040605051002020D02" pitchFamily="82" charset="0"/>
              </a:rPr>
              <a:t>умения за учене </a:t>
            </a:r>
            <a:r>
              <a:rPr kumimoji="0" lang="bg-BG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Gabriola" panose="04040605051002020D02" pitchFamily="82" charset="0"/>
              </a:rPr>
              <a:t>през целия живот </a:t>
            </a:r>
            <a:r>
              <a:rPr kumimoji="0" lang="bg-BG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Gabriola" panose="04040605051002020D02" pitchFamily="82" charset="0"/>
              </a:rPr>
              <a:t>(чл.210, ал.1, т.5)</a:t>
            </a:r>
            <a:r>
              <a:rPr kumimoji="0" lang="bg-BG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Gabriola" panose="04040605051002020D02" pitchFamily="82" charset="0"/>
              </a:rPr>
              <a:t>.</a:t>
            </a:r>
            <a:endParaRPr kumimoji="0" lang="bg-B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34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00300" y="317308"/>
            <a:ext cx="73463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48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Училището – място за среща</a:t>
            </a:r>
            <a:endParaRPr lang="bg-BG" sz="48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3455" y="1272569"/>
            <a:ext cx="1776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800" b="1" dirty="0" smtClean="0">
                <a:solidFill>
                  <a:srgbClr val="C9355F"/>
                </a:solidFill>
                <a:latin typeface="Gabriola" panose="04040605051002020D02" pitchFamily="82" charset="0"/>
              </a:rPr>
              <a:t>Директор</a:t>
            </a:r>
            <a:endParaRPr lang="bg-BG" sz="2800" b="1" dirty="0">
              <a:solidFill>
                <a:srgbClr val="C9355F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7336" y="1311235"/>
            <a:ext cx="15119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C9355F"/>
                </a:solidFill>
                <a:latin typeface="Gabriola" panose="04040605051002020D02" pitchFamily="82" charset="0"/>
              </a:rPr>
              <a:t>Учителите</a:t>
            </a:r>
            <a:endParaRPr lang="bg-BG" dirty="0"/>
          </a:p>
        </p:txBody>
      </p:sp>
      <p:sp>
        <p:nvSpPr>
          <p:cNvPr id="7" name="Rectangle 6"/>
          <p:cNvSpPr/>
          <p:nvPr/>
        </p:nvSpPr>
        <p:spPr>
          <a:xfrm>
            <a:off x="6786852" y="1364957"/>
            <a:ext cx="14911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C9355F"/>
                </a:solidFill>
                <a:latin typeface="Gabriola" panose="04040605051002020D02" pitchFamily="82" charset="0"/>
              </a:rPr>
              <a:t>Учениците</a:t>
            </a:r>
            <a:endParaRPr lang="bg-BG" dirty="0"/>
          </a:p>
        </p:txBody>
      </p:sp>
      <p:sp>
        <p:nvSpPr>
          <p:cNvPr id="8" name="Rectangle 7"/>
          <p:cNvSpPr/>
          <p:nvPr/>
        </p:nvSpPr>
        <p:spPr>
          <a:xfrm>
            <a:off x="9862153" y="1364957"/>
            <a:ext cx="16097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C9355F"/>
                </a:solidFill>
                <a:latin typeface="Gabriola" panose="04040605051002020D02" pitchFamily="82" charset="0"/>
              </a:rPr>
              <a:t>Родителите</a:t>
            </a:r>
            <a:endParaRPr lang="bg-BG" dirty="0"/>
          </a:p>
        </p:txBody>
      </p:sp>
      <p:sp>
        <p:nvSpPr>
          <p:cNvPr id="9" name="Rectangle 8"/>
          <p:cNvSpPr/>
          <p:nvPr/>
        </p:nvSpPr>
        <p:spPr>
          <a:xfrm>
            <a:off x="3089027" y="4889837"/>
            <a:ext cx="606448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b="1" dirty="0">
                <a:solidFill>
                  <a:srgbClr val="C9355F"/>
                </a:solidFill>
                <a:latin typeface="Gabriola" panose="04040605051002020D02" pitchFamily="82" charset="0"/>
              </a:rPr>
              <a:t>Сътрудничеството</a:t>
            </a:r>
            <a:r>
              <a:rPr lang="ru-RU" sz="2500" b="1" dirty="0">
                <a:solidFill>
                  <a:srgbClr val="002060"/>
                </a:solidFill>
                <a:latin typeface="Gabriola" panose="04040605051002020D02" pitchFamily="82" charset="0"/>
              </a:rPr>
              <a:t> и </a:t>
            </a:r>
            <a:r>
              <a:rPr lang="ru-RU" sz="2500" b="1" dirty="0" smtClean="0">
                <a:solidFill>
                  <a:srgbClr val="C9355F"/>
                </a:solidFill>
                <a:latin typeface="Gabriola" panose="04040605051002020D02" pitchFamily="82" charset="0"/>
              </a:rPr>
              <a:t>взаимодействието</a:t>
            </a:r>
            <a:r>
              <a:rPr lang="en-US" sz="25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=</a:t>
            </a:r>
            <a:r>
              <a:rPr lang="ru-RU" sz="25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 </a:t>
            </a:r>
            <a:r>
              <a:rPr lang="ru-RU" sz="2500" b="1" dirty="0" smtClean="0">
                <a:solidFill>
                  <a:srgbClr val="C9355F"/>
                </a:solidFill>
                <a:latin typeface="Gabriola" panose="04040605051002020D02" pitchFamily="82" charset="0"/>
              </a:rPr>
              <a:t>процес </a:t>
            </a:r>
            <a:r>
              <a:rPr lang="en-US" sz="25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=</a:t>
            </a:r>
            <a:r>
              <a:rPr lang="bg-BG" sz="2500" b="1" dirty="0" smtClean="0">
                <a:solidFill>
                  <a:srgbClr val="C9355F"/>
                </a:solidFill>
                <a:latin typeface="Gabriola" panose="04040605051002020D02" pitchFamily="82" charset="0"/>
              </a:rPr>
              <a:t>време</a:t>
            </a:r>
            <a:endParaRPr lang="ru-RU" sz="2500" b="1" dirty="0" smtClean="0">
              <a:solidFill>
                <a:srgbClr val="C9355F"/>
              </a:solidFill>
              <a:latin typeface="Gabriola" panose="04040605051002020D02" pitchFamily="8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8680" y="1973805"/>
            <a:ext cx="29391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Визия за развитието.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Дългосрочна „инвестиция“ в процеса на сътрудничество.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Утвърждаване на програма „Приобщаване в начален етап“.</a:t>
            </a:r>
          </a:p>
          <a:p>
            <a:endParaRPr lang="bg-BG" sz="2200" dirty="0"/>
          </a:p>
        </p:txBody>
      </p:sp>
      <p:sp>
        <p:nvSpPr>
          <p:cNvPr id="14" name="TextBox 13"/>
          <p:cNvSpPr txBox="1"/>
          <p:nvPr/>
        </p:nvSpPr>
        <p:spPr>
          <a:xfrm>
            <a:off x="3309257" y="2005780"/>
            <a:ext cx="3048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Професионална подготовка.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Опит.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Потребност от подкрепа и съпътстване в актуални ситуации.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Активност.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Готовност за алтернативи.</a:t>
            </a:r>
            <a:endParaRPr lang="bg-BG" sz="22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18515" y="2005780"/>
            <a:ext cx="254725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Емоционално или рационално?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Игра или/и познание?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Аз или ние?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Правилата.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Уменията.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Творчество.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Мога (ли) сам!</a:t>
            </a:r>
            <a:endParaRPr lang="bg-BG" sz="22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27204" y="2143083"/>
            <a:ext cx="2679633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Надежда или тревога?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„Да се доверя или да се съмнявам?“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„Да се отделя или да остана свързан?“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„Да партнирам или да се конфронтирам?“</a:t>
            </a:r>
            <a:endParaRPr lang="bg-BG" sz="22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41120" y="5516804"/>
            <a:ext cx="608852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bg-BG" sz="25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Самостоятелност</a:t>
            </a:r>
            <a:r>
              <a:rPr lang="bg-BG" sz="2500" b="1" dirty="0">
                <a:solidFill>
                  <a:srgbClr val="002060"/>
                </a:solidFill>
                <a:latin typeface="Gabriola" panose="04040605051002020D02" pitchFamily="82" charset="0"/>
              </a:rPr>
              <a:t>	</a:t>
            </a:r>
            <a:r>
              <a:rPr lang="bg-BG" sz="25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умения			постижения</a:t>
            </a:r>
            <a:endParaRPr lang="ru-RU" sz="25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85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496" y="432993"/>
            <a:ext cx="76944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36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По </a:t>
            </a:r>
            <a:r>
              <a:rPr lang="bg-BG" sz="3600" b="1" dirty="0">
                <a:solidFill>
                  <a:srgbClr val="002060"/>
                </a:solidFill>
                <a:latin typeface="Gabriola" panose="04040605051002020D02" pitchFamily="82" charset="0"/>
              </a:rPr>
              <a:t>стъпките на приобщаващото </a:t>
            </a:r>
            <a:r>
              <a:rPr lang="bg-BG" sz="36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образование</a:t>
            </a:r>
            <a:endParaRPr lang="bg-BG" sz="36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29642" y="1079324"/>
            <a:ext cx="6553201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1. Приобщаване </a:t>
            </a:r>
            <a:r>
              <a:rPr lang="bg-BG" sz="2200" b="1" dirty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в начален етап: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/>
              <a:buChar char="o"/>
            </a:pPr>
            <a:r>
              <a:rPr lang="bg-BG" sz="2200" b="1" dirty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Разбиране за процеса на приобщаване;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/>
              <a:buChar char="o"/>
            </a:pPr>
            <a:r>
              <a:rPr lang="bg-BG" sz="2200" b="1" dirty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Специфичното и многообразието;</a:t>
            </a:r>
          </a:p>
          <a:p>
            <a:pPr marL="446088" lvl="0" indent="93663">
              <a:lnSpc>
                <a:spcPct val="115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   Учителят </a:t>
            </a:r>
            <a:r>
              <a:rPr lang="bg-BG" sz="2200" b="1" dirty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- модел на поведение.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2. Ориентири </a:t>
            </a:r>
            <a:r>
              <a:rPr lang="bg-BG" sz="2200" b="1" dirty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в приобщаване на различието: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/>
              <a:buChar char="o"/>
            </a:pPr>
            <a:r>
              <a:rPr lang="bg-BG" sz="2200" b="1" dirty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Различните ученици;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/>
              <a:buChar char="o"/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Учителят </a:t>
            </a:r>
            <a:r>
              <a:rPr lang="bg-BG" sz="2200" b="1" dirty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– мост между родителите на учениците от класа и различието.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tabLst>
                <a:tab pos="176213" algn="l"/>
              </a:tabLst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3. Процесите „свързване</a:t>
            </a:r>
            <a:r>
              <a:rPr lang="bg-BG" sz="2200" b="1" dirty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, диференциране, отделяне“ във </a:t>
            </a: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взаимоотношенията </a:t>
            </a:r>
            <a:r>
              <a:rPr lang="bg-BG" sz="2200" b="1" dirty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учител-ученици и учител-родители.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4. Ефективната </a:t>
            </a:r>
            <a:r>
              <a:rPr lang="bg-BG" sz="2200" b="1" dirty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комуникация с </a:t>
            </a: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родителите.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5. Похвала и окуражаване в работата на учителя начален етап.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  <a:ea typeface="Calibri"/>
                <a:cs typeface="Times New Roman"/>
              </a:rPr>
              <a:t>6. Месечни срещи за обсъждане на конкретни казуси и взаимопомощ.</a:t>
            </a:r>
            <a:endParaRPr lang="bg-BG" sz="2200" b="1" dirty="0">
              <a:solidFill>
                <a:srgbClr val="002060"/>
              </a:solidFill>
              <a:latin typeface="Gabriola" panose="04040605051002020D02" pitchFamily="82" charset="0"/>
              <a:ea typeface="Calibri"/>
              <a:cs typeface="Times New Roman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66" y="1194938"/>
            <a:ext cx="3689919" cy="5168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733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90924" y="279434"/>
            <a:ext cx="39814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36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„Учат ни да сме добри!“</a:t>
            </a:r>
            <a:endParaRPr lang="bg-BG" sz="36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0049" y="1225128"/>
            <a:ext cx="5181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4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Правилата</a:t>
            </a:r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 </a:t>
            </a:r>
            <a:endParaRPr lang="bg-BG" sz="2400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  <a:p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За какво ли служат правилата?</a:t>
            </a:r>
          </a:p>
          <a:p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Предлагам правило.</a:t>
            </a:r>
          </a:p>
          <a:p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Имам принос в онагледяването им.</a:t>
            </a:r>
          </a:p>
          <a:p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Окуражават  усилията ми да спазвам правилата.</a:t>
            </a:r>
          </a:p>
          <a:p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Последователност и отстояване .</a:t>
            </a:r>
            <a:endParaRPr lang="bg-BG" sz="2400" b="1" dirty="0">
              <a:solidFill>
                <a:srgbClr val="002060"/>
              </a:solidFill>
              <a:latin typeface="Gabriola" panose="04040605051002020D02" pitchFamily="82" charset="0"/>
            </a:endParaRPr>
          </a:p>
          <a:p>
            <a:endParaRPr lang="bg-BG" sz="2400" dirty="0">
              <a:solidFill>
                <a:srgbClr val="002060"/>
              </a:solidFill>
              <a:latin typeface="Gabriola" panose="04040605051002020D02" pitchFamily="82" charset="0"/>
            </a:endParaRPr>
          </a:p>
          <a:p>
            <a:pPr algn="ctr"/>
            <a:r>
              <a:rPr lang="bg-BG" sz="24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Аз и другите</a:t>
            </a:r>
            <a:endParaRPr lang="bg-BG" sz="2400" b="1" u="sng" dirty="0" smtClean="0">
              <a:solidFill>
                <a:srgbClr val="990000"/>
              </a:solidFill>
              <a:latin typeface="Gabriola" panose="04040605051002020D02" pitchFamily="82" charset="0"/>
            </a:endParaRPr>
          </a:p>
          <a:p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Три мои умения/способности</a:t>
            </a:r>
          </a:p>
          <a:p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Как бих искал да се отнасят с мен в училище?</a:t>
            </a:r>
          </a:p>
          <a:p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Как правилата</a:t>
            </a:r>
            <a:r>
              <a:rPr lang="bg-BG" sz="2400" b="1" dirty="0">
                <a:solidFill>
                  <a:srgbClr val="002060"/>
                </a:solidFill>
                <a:latin typeface="Gabriola" panose="04040605051002020D02" pitchFamily="82" charset="0"/>
              </a:rPr>
              <a:t> </a:t>
            </a:r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помагат в изпълнение на моите </a:t>
            </a:r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очаквания?</a:t>
            </a:r>
          </a:p>
          <a:p>
            <a:endParaRPr lang="bg-BG" sz="2400" b="1" dirty="0">
              <a:solidFill>
                <a:srgbClr val="002060"/>
              </a:solidFill>
              <a:latin typeface="Gabriola" panose="04040605051002020D02" pitchFamily="82" charset="0"/>
            </a:endParaRPr>
          </a:p>
          <a:p>
            <a:r>
              <a:rPr lang="bg-BG" sz="24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Обратна </a:t>
            </a:r>
            <a:r>
              <a:rPr lang="bg-BG" sz="2400" b="1" dirty="0">
                <a:solidFill>
                  <a:srgbClr val="990000"/>
                </a:solidFill>
                <a:latin typeface="Gabriola" panose="04040605051002020D02" pitchFamily="82" charset="0"/>
              </a:rPr>
              <a:t>връзка </a:t>
            </a:r>
            <a:endParaRPr lang="bg-BG" sz="2400" b="1" dirty="0" smtClean="0">
              <a:solidFill>
                <a:srgbClr val="990000"/>
              </a:solidFill>
              <a:latin typeface="Gabriola" panose="04040605051002020D02" pitchFamily="82" charset="0"/>
            </a:endParaRPr>
          </a:p>
          <a:p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С </a:t>
            </a:r>
            <a:r>
              <a:rPr lang="bg-BG" sz="2400" b="1" dirty="0">
                <a:solidFill>
                  <a:srgbClr val="002060"/>
                </a:solidFill>
                <a:latin typeface="Gabriola" panose="04040605051002020D02" pitchFamily="82" charset="0"/>
              </a:rPr>
              <a:t>какво ще запомня този час</a:t>
            </a:r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? </a:t>
            </a:r>
            <a:endParaRPr lang="bg-BG" sz="24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4001" y="1123480"/>
            <a:ext cx="565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8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1.</a:t>
            </a:r>
            <a:endParaRPr lang="bg-BG" sz="28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17887" y="1010245"/>
            <a:ext cx="518160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2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„Харесвам в теб“</a:t>
            </a:r>
            <a:endParaRPr lang="bg-BG" sz="2200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  <a:p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Какво си спомням от предишната среща?</a:t>
            </a:r>
          </a:p>
          <a:p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Подавам кълбото на </a:t>
            </a:r>
          </a:p>
          <a:p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другарчето си вляво от мен и му казвам:</a:t>
            </a:r>
          </a:p>
          <a:p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„Харесвам в теб…“ и си вземем нишка от кълбото.</a:t>
            </a:r>
          </a:p>
          <a:p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Подавам кълбото на другарчето си вдясно от мен и му казвам: „Харесвам в теб….“</a:t>
            </a:r>
          </a:p>
          <a:p>
            <a:endParaRPr lang="bg-BG" sz="2200" b="1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  <a:p>
            <a:pPr algn="ctr"/>
            <a:r>
              <a:rPr lang="bg-BG" sz="22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Споделяне</a:t>
            </a:r>
          </a:p>
          <a:p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Как се чувствах когато:</a:t>
            </a:r>
          </a:p>
          <a:p>
            <a:pPr marL="342900" indent="-165100">
              <a:buFont typeface="Arial" panose="020B0604020202020204" pitchFamily="34" charset="0"/>
              <a:buChar char="•"/>
            </a:pPr>
            <a:r>
              <a:rPr lang="bg-BG" sz="2200" b="1" dirty="0">
                <a:solidFill>
                  <a:srgbClr val="002060"/>
                </a:solidFill>
                <a:latin typeface="Gabriola" panose="04040605051002020D02" pitchFamily="82" charset="0"/>
              </a:rPr>
              <a:t>п</a:t>
            </a: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олучих кълбото и чух комплимент за себе си?</a:t>
            </a:r>
          </a:p>
          <a:p>
            <a:pPr marL="342900" indent="-165100">
              <a:buFont typeface="Arial" panose="020B0604020202020204" pitchFamily="34" charset="0"/>
              <a:buChar char="•"/>
            </a:pPr>
            <a:r>
              <a:rPr lang="bg-BG" sz="2200" b="1" dirty="0">
                <a:solidFill>
                  <a:srgbClr val="002060"/>
                </a:solidFill>
                <a:latin typeface="Gabriola" panose="04040605051002020D02" pitchFamily="82" charset="0"/>
              </a:rPr>
              <a:t>а</a:t>
            </a: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з изричах комплимент?</a:t>
            </a:r>
          </a:p>
          <a:p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Кое за мен беше по-лесно: да изрека хубави думички или да чуя за себе си такива?</a:t>
            </a:r>
          </a:p>
          <a:p>
            <a:pPr algn="ctr"/>
            <a:endParaRPr lang="bg-BG" sz="2200" b="1" dirty="0" smtClean="0">
              <a:solidFill>
                <a:srgbClr val="990000"/>
              </a:solidFill>
              <a:latin typeface="Gabriola" panose="04040605051002020D02" pitchFamily="82" charset="0"/>
            </a:endParaRPr>
          </a:p>
          <a:p>
            <a:pPr algn="ctr"/>
            <a:r>
              <a:rPr lang="bg-BG" sz="22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Обратна </a:t>
            </a:r>
            <a:r>
              <a:rPr lang="bg-BG" sz="2200" b="1" dirty="0">
                <a:solidFill>
                  <a:srgbClr val="990000"/>
                </a:solidFill>
                <a:latin typeface="Gabriola" panose="04040605051002020D02" pitchFamily="82" charset="0"/>
              </a:rPr>
              <a:t>връзка </a:t>
            </a:r>
            <a:endParaRPr lang="bg-BG" sz="2200" b="1" dirty="0" smtClean="0">
              <a:solidFill>
                <a:srgbClr val="990000"/>
              </a:solidFill>
              <a:latin typeface="Gabriola" panose="04040605051002020D02" pitchFamily="82" charset="0"/>
            </a:endParaRPr>
          </a:p>
          <a:p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                                     С </a:t>
            </a:r>
            <a:r>
              <a:rPr lang="bg-BG" sz="2200" b="1" dirty="0">
                <a:solidFill>
                  <a:srgbClr val="002060"/>
                </a:solidFill>
                <a:latin typeface="Gabriola" panose="04040605051002020D02" pitchFamily="82" charset="0"/>
              </a:rPr>
              <a:t>какво ще запомня този час</a:t>
            </a:r>
            <a:r>
              <a:rPr lang="bg-BG" sz="22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? </a:t>
            </a:r>
            <a:endParaRPr lang="bg-BG" sz="22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3074" name="Picture 2" descr="Прежда Хорце многоцветна светло зелено/жълто/червено | - Цветни вълнени |  Прежди | ЮВИК - Мартеници и материали за мартеници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995" b="90052" l="9645" r="901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16584">
            <a:off x="10324540" y="545141"/>
            <a:ext cx="1732670" cy="16798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820109" y="1010245"/>
            <a:ext cx="51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8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2.</a:t>
            </a:r>
            <a:endParaRPr lang="bg-BG" sz="28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494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14750" y="433381"/>
            <a:ext cx="39814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36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„Учат ни да сме добри!“</a:t>
            </a:r>
            <a:endParaRPr lang="bg-BG" sz="36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66421" y="888455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8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3.</a:t>
            </a:r>
            <a:endParaRPr lang="bg-BG" sz="28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23514" y="636195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800" b="1" dirty="0">
                <a:solidFill>
                  <a:srgbClr val="002060"/>
                </a:solidFill>
                <a:latin typeface="Gabriola" panose="04040605051002020D02" pitchFamily="82" charset="0"/>
              </a:rPr>
              <a:t>4</a:t>
            </a:r>
            <a:r>
              <a:rPr lang="bg-BG" sz="28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.</a:t>
            </a:r>
            <a:endParaRPr lang="bg-BG" sz="28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1343" y="1411675"/>
            <a:ext cx="4109357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2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„Коридор на комплиментите“</a:t>
            </a:r>
            <a:endParaRPr lang="bg-BG" sz="2000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  <a:p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Какво си спомням от предишната среща?</a:t>
            </a:r>
          </a:p>
          <a:p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Заставаме в две редици, един срещу друг.</a:t>
            </a:r>
          </a:p>
          <a:p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Един по един минаваме през „коридора“.</a:t>
            </a:r>
          </a:p>
          <a:p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Докосваме всеки </a:t>
            </a:r>
            <a:r>
              <a:rPr lang="bg-BG" sz="2000" b="1" dirty="0" err="1" smtClean="0">
                <a:solidFill>
                  <a:srgbClr val="002060"/>
                </a:solidFill>
                <a:latin typeface="Gabriola" panose="04040605051002020D02" pitchFamily="82" charset="0"/>
              </a:rPr>
              <a:t>минаващ</a:t>
            </a:r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, казвайки му комплимент, който се отнася до него.</a:t>
            </a:r>
          </a:p>
          <a:p>
            <a:endParaRPr lang="bg-BG" sz="800" b="1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  <a:p>
            <a:pPr algn="ctr"/>
            <a:r>
              <a:rPr lang="bg-BG" sz="22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Споделяне</a:t>
            </a:r>
          </a:p>
          <a:p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Как се чувствах когато:</a:t>
            </a:r>
          </a:p>
          <a:p>
            <a:pPr marL="342900" indent="-71438">
              <a:buFont typeface="Arial" panose="020B0604020202020204" pitchFamily="34" charset="0"/>
              <a:buChar char="•"/>
            </a:pPr>
            <a:r>
              <a:rPr lang="bg-BG" sz="2000" b="1" dirty="0">
                <a:solidFill>
                  <a:srgbClr val="002060"/>
                </a:solidFill>
                <a:latin typeface="Gabriola" panose="04040605051002020D02" pitchFamily="82" charset="0"/>
              </a:rPr>
              <a:t>п</a:t>
            </a:r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олучавах комплименти?</a:t>
            </a:r>
          </a:p>
          <a:p>
            <a:pPr marL="342900" indent="-71438">
              <a:buFont typeface="Arial" panose="020B0604020202020204" pitchFamily="34" charset="0"/>
              <a:buChar char="•"/>
            </a:pPr>
            <a:r>
              <a:rPr lang="bg-BG" sz="2000" b="1" dirty="0">
                <a:solidFill>
                  <a:srgbClr val="002060"/>
                </a:solidFill>
                <a:latin typeface="Gabriola" panose="04040605051002020D02" pitchFamily="82" charset="0"/>
              </a:rPr>
              <a:t>к</a:t>
            </a:r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азвах хубави неща за моите съученици?</a:t>
            </a:r>
          </a:p>
          <a:p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Какви докосвания получих?</a:t>
            </a:r>
          </a:p>
          <a:p>
            <a:pPr algn="ctr"/>
            <a:endParaRPr lang="bg-BG" sz="800" b="1" dirty="0" smtClean="0">
              <a:solidFill>
                <a:srgbClr val="990000"/>
              </a:solidFill>
              <a:latin typeface="Gabriola" panose="04040605051002020D02" pitchFamily="82" charset="0"/>
            </a:endParaRPr>
          </a:p>
          <a:p>
            <a:pPr algn="ctr"/>
            <a:r>
              <a:rPr lang="bg-BG" sz="22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Обратна </a:t>
            </a:r>
            <a:r>
              <a:rPr lang="bg-BG" sz="2200" b="1" dirty="0">
                <a:solidFill>
                  <a:srgbClr val="990000"/>
                </a:solidFill>
                <a:latin typeface="Gabriola" panose="04040605051002020D02" pitchFamily="82" charset="0"/>
              </a:rPr>
              <a:t>връзка </a:t>
            </a:r>
            <a:endParaRPr lang="bg-BG" sz="2200" b="1" dirty="0" smtClean="0">
              <a:solidFill>
                <a:srgbClr val="990000"/>
              </a:solidFill>
              <a:latin typeface="Gabriola" panose="04040605051002020D02" pitchFamily="82" charset="0"/>
            </a:endParaRPr>
          </a:p>
          <a:p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Какво ме впечатли в днешната среща? </a:t>
            </a:r>
            <a:endParaRPr lang="bg-BG" sz="20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37514" y="1079712"/>
            <a:ext cx="51816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2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„Общо и различно“</a:t>
            </a:r>
            <a:endParaRPr lang="bg-BG" sz="2000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  <a:p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Какво си спомням от предишната среща?</a:t>
            </a:r>
          </a:p>
          <a:p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Преброяваме се – първи, втори, трети, четвърти.</a:t>
            </a:r>
          </a:p>
          <a:p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Сформираме екипи – на първите номера, на вторите…..</a:t>
            </a:r>
          </a:p>
          <a:p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Избираме си карта и имаме задача:</a:t>
            </a:r>
          </a:p>
          <a:p>
            <a:pPr marL="342900" indent="-71438">
              <a:buFont typeface="Arial" panose="020B0604020202020204" pitchFamily="34" charset="0"/>
              <a:buChar char="•"/>
            </a:pPr>
            <a:r>
              <a:rPr lang="bg-BG" sz="2000" b="1" dirty="0">
                <a:solidFill>
                  <a:srgbClr val="002060"/>
                </a:solidFill>
                <a:latin typeface="Gabriola" panose="04040605051002020D02" pitchFamily="82" charset="0"/>
              </a:rPr>
              <a:t>д</a:t>
            </a:r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а опишем външните белези на детето;</a:t>
            </a:r>
          </a:p>
          <a:p>
            <a:pPr marL="342900" indent="-71438">
              <a:buFont typeface="Arial" panose="020B0604020202020204" pitchFamily="34" charset="0"/>
              <a:buChar char="•"/>
            </a:pPr>
            <a:r>
              <a:rPr lang="bg-BG" sz="2000" b="1" dirty="0">
                <a:solidFill>
                  <a:srgbClr val="002060"/>
                </a:solidFill>
                <a:latin typeface="Gabriola" panose="04040605051002020D02" pitchFamily="82" charset="0"/>
              </a:rPr>
              <a:t>д</a:t>
            </a:r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а назовем какви чувства изпитва;</a:t>
            </a:r>
          </a:p>
          <a:p>
            <a:pPr marL="342900" indent="-71438">
              <a:buFont typeface="Arial" panose="020B0604020202020204" pitchFamily="34" charset="0"/>
              <a:buChar char="•"/>
            </a:pPr>
            <a:r>
              <a:rPr lang="bg-BG" sz="2000" b="1" dirty="0">
                <a:solidFill>
                  <a:srgbClr val="002060"/>
                </a:solidFill>
                <a:latin typeface="Gabriola" panose="04040605051002020D02" pitchFamily="82" charset="0"/>
              </a:rPr>
              <a:t>д</a:t>
            </a:r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а измислим история-какво ли се е случило, че се чувства така?</a:t>
            </a:r>
          </a:p>
          <a:p>
            <a:pPr marL="342900" indent="-71438">
              <a:buFont typeface="Arial" panose="020B0604020202020204" pitchFamily="34" charset="0"/>
              <a:buChar char="•"/>
            </a:pPr>
            <a:r>
              <a:rPr lang="bg-BG" sz="2000" b="1" dirty="0">
                <a:solidFill>
                  <a:srgbClr val="002060"/>
                </a:solidFill>
                <a:latin typeface="Gabriola" panose="04040605051002020D02" pitchFamily="82" charset="0"/>
              </a:rPr>
              <a:t>д</a:t>
            </a:r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а споделим ситуации, в които и ние сме се чувствали по същия начин;</a:t>
            </a:r>
          </a:p>
          <a:p>
            <a:pPr marL="342900" indent="-71438">
              <a:buFont typeface="Arial" panose="020B0604020202020204" pitchFamily="34" charset="0"/>
              <a:buChar char="•"/>
            </a:pPr>
            <a:r>
              <a:rPr lang="bg-BG" sz="2000" b="1" dirty="0">
                <a:solidFill>
                  <a:srgbClr val="002060"/>
                </a:solidFill>
                <a:latin typeface="Gabriola" panose="04040605051002020D02" pitchFamily="82" charset="0"/>
              </a:rPr>
              <a:t>д</a:t>
            </a:r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а представим пред останалите.</a:t>
            </a:r>
          </a:p>
          <a:p>
            <a:endParaRPr lang="bg-BG" sz="800" b="1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  <a:p>
            <a:pPr algn="ctr"/>
            <a:r>
              <a:rPr lang="bg-BG" sz="22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Споделяне</a:t>
            </a:r>
          </a:p>
          <a:p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Как се чувствах докато участвах в този случаен екип?</a:t>
            </a:r>
          </a:p>
          <a:p>
            <a:pPr algn="ctr"/>
            <a:endParaRPr lang="bg-BG" sz="800" b="1" dirty="0" smtClean="0">
              <a:solidFill>
                <a:srgbClr val="990000"/>
              </a:solidFill>
              <a:latin typeface="Gabriola" panose="04040605051002020D02" pitchFamily="82" charset="0"/>
            </a:endParaRPr>
          </a:p>
          <a:p>
            <a:pPr algn="ctr"/>
            <a:r>
              <a:rPr lang="bg-BG" sz="2200" b="1" dirty="0" smtClean="0">
                <a:solidFill>
                  <a:srgbClr val="990000"/>
                </a:solidFill>
                <a:latin typeface="Gabriola" panose="04040605051002020D02" pitchFamily="82" charset="0"/>
              </a:rPr>
              <a:t>Обратна </a:t>
            </a:r>
            <a:r>
              <a:rPr lang="bg-BG" sz="2200" b="1" dirty="0">
                <a:solidFill>
                  <a:srgbClr val="990000"/>
                </a:solidFill>
                <a:latin typeface="Gabriola" panose="04040605051002020D02" pitchFamily="82" charset="0"/>
              </a:rPr>
              <a:t>връзка </a:t>
            </a:r>
            <a:endParaRPr lang="bg-BG" sz="2200" b="1" dirty="0" smtClean="0">
              <a:solidFill>
                <a:srgbClr val="990000"/>
              </a:solidFill>
              <a:latin typeface="Gabriola" panose="04040605051002020D02" pitchFamily="82" charset="0"/>
            </a:endParaRPr>
          </a:p>
          <a:p>
            <a:r>
              <a:rPr lang="bg-BG" sz="20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Какво ме впечатли в днешната среща?</a:t>
            </a:r>
            <a:endParaRPr lang="bg-BG" sz="2000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22145">
            <a:off x="3376104" y="1850979"/>
            <a:ext cx="3090123" cy="207089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 rot="849128">
            <a:off x="3776348" y="1446142"/>
            <a:ext cx="201118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Усмихнат	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Сърдечен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Ловък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Гъвкав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Изобретателен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Грижовен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Любознателен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Отговорен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Сръчен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Забавен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Смел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Търпелив 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Упорит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Скромен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Щедър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Художник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Танцьор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Шампион</a:t>
            </a:r>
          </a:p>
          <a:p>
            <a:pPr algn="ctr"/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Емоционален</a:t>
            </a:r>
          </a:p>
          <a:p>
            <a:pPr algn="ctr"/>
            <a:r>
              <a:rPr lang="bg-BG" sz="9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С</a:t>
            </a:r>
            <a:r>
              <a:rPr lang="bg-BG" sz="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понтанен</a:t>
            </a:r>
            <a:endParaRPr lang="bg-BG" sz="9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118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165216" y="453099"/>
            <a:ext cx="35721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bg-BG" sz="3600" b="1" kern="0" dirty="0">
                <a:solidFill>
                  <a:srgbClr val="002060"/>
                </a:solidFill>
                <a:latin typeface="Gabriola" panose="04040605051002020D02" pitchFamily="82" charset="0"/>
              </a:rPr>
              <a:t>Споделено – грижи, отговорност, как?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464" y="488125"/>
            <a:ext cx="7872778" cy="59045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55" y="1946813"/>
            <a:ext cx="3033510" cy="4199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0363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25687" y="598715"/>
            <a:ext cx="36579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4800" b="1" kern="0" dirty="0">
                <a:solidFill>
                  <a:srgbClr val="002060"/>
                </a:solidFill>
                <a:latin typeface="Gabriola" panose="04040605051002020D02" pitchFamily="82" charset="0"/>
              </a:rPr>
              <a:t>Заедно!</a:t>
            </a:r>
            <a:endParaRPr lang="bg-BG" sz="4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41"/>
          <a:stretch/>
        </p:blipFill>
        <p:spPr>
          <a:xfrm>
            <a:off x="5954657" y="3206887"/>
            <a:ext cx="6066024" cy="31024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56"/>
          <a:stretch/>
        </p:blipFill>
        <p:spPr>
          <a:xfrm>
            <a:off x="-103569" y="1706451"/>
            <a:ext cx="6058226" cy="3051673"/>
          </a:xfrm>
          <a:prstGeom prst="rect">
            <a:avLst/>
          </a:prstGeom>
        </p:spPr>
      </p:pic>
      <p:pic>
        <p:nvPicPr>
          <p:cNvPr id="6146" name="Picture 2" descr="Поща, Коледа, Холи, Декорац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83"/>
            <a:ext cx="1236345" cy="1151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Поща, Коледа, Холи, Декорац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23294">
            <a:off x="11033759" y="22883"/>
            <a:ext cx="1236345" cy="1151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90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61360" y="386296"/>
            <a:ext cx="8672286" cy="6370975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bg-BG" sz="2400" b="1" dirty="0">
                <a:solidFill>
                  <a:srgbClr val="002060"/>
                </a:solidFill>
                <a:latin typeface="Gabriola" panose="04040605051002020D02" pitchFamily="82" charset="0"/>
              </a:rPr>
              <a:t>Ако човек стане свидетел на голямо бедствие, да кажем, пожар, пред себе си има три принципни възможности: </a:t>
            </a:r>
          </a:p>
          <a:p>
            <a:pPr lvl="0"/>
            <a:r>
              <a:rPr lang="bg-BG" sz="2400" b="1" dirty="0">
                <a:solidFill>
                  <a:srgbClr val="002060"/>
                </a:solidFill>
                <a:latin typeface="Gabriola" panose="04040605051002020D02" pitchFamily="82" charset="0"/>
              </a:rPr>
              <a:t>	1) бягайте </a:t>
            </a:r>
            <a:r>
              <a:rPr lang="bg-BG" sz="2400" b="1" dirty="0" err="1">
                <a:solidFill>
                  <a:srgbClr val="002060"/>
                </a:solidFill>
                <a:latin typeface="Gabriola" panose="04040605051002020D02" pitchFamily="82" charset="0"/>
              </a:rPr>
              <a:t>надалече</a:t>
            </a:r>
            <a:r>
              <a:rPr lang="bg-BG" sz="2400" b="1" dirty="0">
                <a:solidFill>
                  <a:srgbClr val="002060"/>
                </a:solidFill>
                <a:latin typeface="Gabriola" panose="04040605051002020D02" pitchFamily="82" charset="0"/>
              </a:rPr>
              <a:t>, колкото се може по-бързо и оставете бавните да изгорят;</a:t>
            </a:r>
          </a:p>
          <a:p>
            <a:pPr lvl="0"/>
            <a:r>
              <a:rPr lang="bg-BG" sz="2400" b="1" dirty="0">
                <a:solidFill>
                  <a:srgbClr val="002060"/>
                </a:solidFill>
                <a:latin typeface="Gabriola" panose="04040605051002020D02" pitchFamily="82" charset="0"/>
              </a:rPr>
              <a:t>	2) напишете гневно писмо до главния редактор на вашия вестник и настоявайте отговорните за пожара хора да бъдат незабавно уволнени;</a:t>
            </a:r>
          </a:p>
          <a:p>
            <a:pPr lvl="0"/>
            <a:r>
              <a:rPr lang="bg-BG" sz="2400" b="1" dirty="0">
                <a:solidFill>
                  <a:srgbClr val="002060"/>
                </a:solidFill>
                <a:latin typeface="Gabriola" panose="04040605051002020D02" pitchFamily="82" charset="0"/>
              </a:rPr>
              <a:t>	3) донесете кофа с вода и я излейте върху пламъците; ако не намерите кофа, вземете чаша, ако нямате чаша, използвайте чаена лъжичка – чаени лъжички има навсякъде. Да, знам, чаената лъжичка е малка, а пожарът – огромен, но ние сме милиони и всеки разполага с чаена лъжичка. Призовавам хората, които споделят мнението ми, да не бягат, нито да пишат писма; по-добре да действат, макар и с чаена лъжичка, да тръгнат по улиците с малка чаена лъжичка на ревера, за да се разпознаваме, да знаем, че сме заедно, в едно братство, в един орден, наречен Ордена на чаената лъжичка.</a:t>
            </a:r>
          </a:p>
          <a:p>
            <a:pPr lvl="0" algn="r"/>
            <a:r>
              <a:rPr lang="bg-BG" sz="2400" b="1" dirty="0" err="1" smtClean="0">
                <a:solidFill>
                  <a:srgbClr val="002060"/>
                </a:solidFill>
                <a:latin typeface="Gabriola" panose="04040605051002020D02" pitchFamily="82" charset="0"/>
              </a:rPr>
              <a:t>Амос</a:t>
            </a:r>
            <a:r>
              <a:rPr lang="bg-BG" sz="2400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 </a:t>
            </a:r>
            <a:r>
              <a:rPr lang="bg-BG" sz="2400" b="1" dirty="0" err="1">
                <a:solidFill>
                  <a:srgbClr val="002060"/>
                </a:solidFill>
                <a:latin typeface="Gabriola" panose="04040605051002020D02" pitchFamily="82" charset="0"/>
              </a:rPr>
              <a:t>Оз</a:t>
            </a:r>
            <a:r>
              <a:rPr lang="bg-BG" sz="2400" b="1" dirty="0">
                <a:solidFill>
                  <a:srgbClr val="002060"/>
                </a:solidFill>
                <a:latin typeface="Gabriola" panose="04040605051002020D02" pitchFamily="82" charset="0"/>
              </a:rPr>
              <a:t>  </a:t>
            </a:r>
          </a:p>
          <a:p>
            <a:pPr lvl="0" algn="r"/>
            <a:r>
              <a:rPr lang="bg-BG" sz="2400" dirty="0">
                <a:solidFill>
                  <a:srgbClr val="002060"/>
                </a:solidFill>
                <a:latin typeface="Gabriola" panose="04040605051002020D02" pitchFamily="82" charset="0"/>
              </a:rPr>
              <a:t>Израелски писател и журналист. Професор по литература в университета </a:t>
            </a:r>
            <a:r>
              <a:rPr lang="bg-BG" sz="2400" dirty="0" err="1">
                <a:solidFill>
                  <a:srgbClr val="002060"/>
                </a:solidFill>
                <a:latin typeface="Gabriola" panose="04040605051002020D02" pitchFamily="82" charset="0"/>
              </a:rPr>
              <a:t>Бен-Гурион</a:t>
            </a:r>
            <a:r>
              <a:rPr lang="bg-BG" sz="2400" dirty="0">
                <a:solidFill>
                  <a:srgbClr val="002060"/>
                </a:solidFill>
                <a:latin typeface="Gabriola" panose="04040605051002020D02" pitchFamily="82" charset="0"/>
              </a:rPr>
              <a:t> в Беер Шева и съосновател на </a:t>
            </a:r>
            <a:r>
              <a:rPr lang="bg-BG" sz="2400" dirty="0" err="1">
                <a:solidFill>
                  <a:srgbClr val="002060"/>
                </a:solidFill>
                <a:latin typeface="Gabriola" panose="04040605051002020D02" pitchFamily="82" charset="0"/>
              </a:rPr>
              <a:t>пацифисткото</a:t>
            </a:r>
            <a:r>
              <a:rPr lang="bg-BG" sz="2400" dirty="0">
                <a:solidFill>
                  <a:srgbClr val="002060"/>
                </a:solidFill>
                <a:latin typeface="Gabriola" panose="04040605051002020D02" pitchFamily="82" charset="0"/>
              </a:rPr>
              <a:t> движение „Мир сега“.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548856"/>
            <a:ext cx="28803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bg-BG" sz="4800" b="1" dirty="0" smtClean="0">
                <a:solidFill>
                  <a:srgbClr val="424456"/>
                </a:solidFill>
                <a:latin typeface="Gabriola" panose="04040605051002020D02" pitchFamily="82" charset="0"/>
              </a:rPr>
              <a:t>Мисия</a:t>
            </a:r>
            <a:endParaRPr lang="bg-BG" sz="4800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pic>
        <p:nvPicPr>
          <p:cNvPr id="4098" name="Picture 2" descr="Адвент, 2, Advent, Свещи, Колед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40" y="3322637"/>
            <a:ext cx="2028825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906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38119" y="879222"/>
            <a:ext cx="465388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3200" b="1" dirty="0" smtClean="0">
                <a:solidFill>
                  <a:srgbClr val="C00000"/>
                </a:solidFill>
                <a:latin typeface="Gabriola" panose="04040605051002020D02" pitchFamily="82" charset="0"/>
              </a:rPr>
              <a:t>Нека Коледните очакване и очарование  донесат на всички ни здраве, обич и уют!</a:t>
            </a:r>
          </a:p>
          <a:p>
            <a:pPr algn="ctr"/>
            <a:r>
              <a:rPr lang="bg-BG" sz="3200" b="1" dirty="0" smtClean="0">
                <a:solidFill>
                  <a:srgbClr val="C00000"/>
                </a:solidFill>
                <a:latin typeface="Gabriola" panose="04040605051002020D02" pitchFamily="82" charset="0"/>
              </a:rPr>
              <a:t>Нека бъдат надежда и радост!</a:t>
            </a:r>
          </a:p>
          <a:p>
            <a:pPr algn="ctr"/>
            <a:r>
              <a:rPr lang="bg-BG" sz="3200" b="1" dirty="0" smtClean="0">
                <a:solidFill>
                  <a:srgbClr val="C00000"/>
                </a:solidFill>
                <a:latin typeface="Gabriola" panose="04040605051002020D02" pitchFamily="82" charset="0"/>
              </a:rPr>
              <a:t>Нека  бъдат посоки и хоризонти!</a:t>
            </a:r>
          </a:p>
          <a:p>
            <a:pPr algn="ctr"/>
            <a:r>
              <a:rPr lang="bg-BG" sz="3200" b="1" dirty="0" smtClean="0">
                <a:solidFill>
                  <a:srgbClr val="C00000"/>
                </a:solidFill>
                <a:latin typeface="Gabriola" panose="04040605051002020D02" pitchFamily="82" charset="0"/>
              </a:rPr>
              <a:t>Нека бъдат удовлетворения и постижения!</a:t>
            </a:r>
          </a:p>
          <a:p>
            <a:pPr algn="ctr"/>
            <a:r>
              <a:rPr lang="bg-BG" sz="3200" b="1" dirty="0" smtClean="0">
                <a:solidFill>
                  <a:srgbClr val="C00000"/>
                </a:solidFill>
                <a:latin typeface="Gabriola" panose="04040605051002020D02" pitchFamily="82" charset="0"/>
              </a:rPr>
              <a:t>Весели празници!</a:t>
            </a:r>
          </a:p>
          <a:p>
            <a:pPr algn="ctr"/>
            <a:endParaRPr lang="bg-BG" sz="3200" b="1" dirty="0">
              <a:solidFill>
                <a:srgbClr val="C00000"/>
              </a:solidFill>
              <a:latin typeface="Gabriola" panose="04040605051002020D02" pitchFamily="82" charset="0"/>
            </a:endParaRPr>
          </a:p>
          <a:p>
            <a:pPr algn="ctr"/>
            <a:r>
              <a:rPr lang="bg-BG" sz="3200" b="1" dirty="0" smtClean="0">
                <a:solidFill>
                  <a:srgbClr val="C00000"/>
                </a:solidFill>
                <a:latin typeface="Gabriola" panose="04040605051002020D02" pitchFamily="82" charset="0"/>
              </a:rPr>
              <a:t>Екипът на СУ „Гео Милев“ -Варна</a:t>
            </a:r>
            <a:endParaRPr lang="bg-BG" sz="3200" b="1" dirty="0">
              <a:solidFill>
                <a:srgbClr val="C00000"/>
              </a:solidFill>
              <a:latin typeface="Gabriola" panose="04040605051002020D02" pitchFamily="8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43" y="847725"/>
            <a:ext cx="7418376" cy="5019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4904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Коледа, Топка, Снежинки, Сня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714" y="531632"/>
            <a:ext cx="9337039" cy="5662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912847" y="885824"/>
            <a:ext cx="870712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g-BG" sz="3600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Споделете своите</a:t>
            </a:r>
          </a:p>
          <a:p>
            <a:pPr algn="ctr"/>
            <a:r>
              <a:rPr lang="bg-BG" sz="3600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въпроси, мнения</a:t>
            </a:r>
            <a:r>
              <a:rPr lang="en-US" sz="3600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bg-BG" sz="3600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 предложения</a:t>
            </a:r>
            <a:r>
              <a:rPr lang="en-US" sz="3600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bg-BG" sz="3600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на:</a:t>
            </a:r>
          </a:p>
          <a:p>
            <a:pPr algn="ctr"/>
            <a:r>
              <a:rPr lang="en-GB" sz="2400" u="sng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e.tomova@klett.bg</a:t>
            </a:r>
          </a:p>
          <a:p>
            <a:pPr algn="ctr"/>
            <a:endParaRPr lang="en-US" sz="2400" b="0" cap="none" spc="0" dirty="0">
              <a:ln w="0"/>
              <a:solidFill>
                <a:schemeClr val="bg1">
                  <a:lumMod val="9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217" y="4635280"/>
            <a:ext cx="2910383" cy="16740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94311" y="3028884"/>
            <a:ext cx="470035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b="1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СУ „Гео Милев“ - Варна</a:t>
            </a:r>
          </a:p>
          <a:p>
            <a:pPr algn="ctr"/>
            <a:r>
              <a:rPr lang="bg-BG" sz="2400" b="1" dirty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б</a:t>
            </a:r>
            <a:r>
              <a:rPr lang="bg-BG" sz="2400" b="1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ул. „Република“ 124 А, тел. 0</a:t>
            </a:r>
            <a:r>
              <a:rPr lang="en-US" sz="2400" b="1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52</a:t>
            </a:r>
            <a:r>
              <a:rPr lang="bg-BG" sz="2400" b="1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en-US" sz="2400" b="1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 751</a:t>
            </a:r>
            <a:r>
              <a:rPr lang="bg-BG" sz="2400" b="1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en-US" sz="2400" b="1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 120</a:t>
            </a:r>
            <a:endParaRPr lang="bg-BG" sz="2400" b="1" dirty="0" smtClean="0">
              <a:solidFill>
                <a:schemeClr val="bg1">
                  <a:lumMod val="9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bg-BG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en-US" sz="2800" b="1" u="sng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sou_g.milev@abv.bg</a:t>
            </a:r>
          </a:p>
          <a:p>
            <a:pPr algn="ctr"/>
            <a:r>
              <a:rPr lang="bg-BG" sz="2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en-US" sz="2800" b="1" u="sng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www.geomilev.info</a:t>
            </a:r>
          </a:p>
          <a:p>
            <a:pPr algn="ctr"/>
            <a:endParaRPr lang="bg-BG" sz="2800" b="1" dirty="0">
              <a:solidFill>
                <a:schemeClr val="tx1">
                  <a:lumMod val="75000"/>
                  <a:lumOff val="25000"/>
                </a:schemeClr>
              </a:solidFill>
              <a:latin typeface="Gabriola" panose="04040605051002020D02" pitchFamily="82" charset="0"/>
            </a:endParaRPr>
          </a:p>
        </p:txBody>
      </p:sp>
      <p:pic>
        <p:nvPicPr>
          <p:cNvPr id="8" name="Picture 2" descr="Адвент, 2, Advent, Свещи, Колед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47" y="4805680"/>
            <a:ext cx="1137595" cy="1815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Адвент, 2, Advent, Свещи, Колед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5677" y="4805680"/>
            <a:ext cx="1168062" cy="186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70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Коледа, Топка, Снежинки, Сня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520" y="480832"/>
            <a:ext cx="9337039" cy="5662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Адвент, 2, Advent, Свещи, Колед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3938" y="4805680"/>
            <a:ext cx="1168062" cy="186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948726" y="1547903"/>
            <a:ext cx="4999253" cy="350865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g-BG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До нови срещи </a:t>
            </a:r>
          </a:p>
          <a:p>
            <a:pPr algn="ctr"/>
            <a:r>
              <a:rPr lang="bg-BG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през </a:t>
            </a:r>
          </a:p>
          <a:p>
            <a:pPr algn="ctr"/>
            <a:r>
              <a:rPr lang="bg-BG" sz="60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2021 </a:t>
            </a:r>
          </a:p>
          <a:p>
            <a:pPr algn="ctr"/>
            <a:r>
              <a:rPr lang="bg-BG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година!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6" name="Picture 2" descr="Адвент, 2, Advent, Свещи, Колед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47" y="4805680"/>
            <a:ext cx="1137595" cy="1815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8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1293</TotalTime>
  <Words>945</Words>
  <Application>Microsoft Office PowerPoint</Application>
  <PresentationFormat>Widescreen</PresentationFormat>
  <Paragraphs>199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Arial</vt:lpstr>
      <vt:lpstr>Arial Black</vt:lpstr>
      <vt:lpstr>Calibri</vt:lpstr>
      <vt:lpstr>Calibri Light</vt:lpstr>
      <vt:lpstr>Courier New</vt:lpstr>
      <vt:lpstr>Gabriola</vt:lpstr>
      <vt:lpstr>Georgia</vt:lpstr>
      <vt:lpstr>Segoe Print</vt:lpstr>
      <vt:lpstr>Times New Roman</vt:lpstr>
      <vt:lpstr>Office Theme</vt:lpstr>
      <vt:lpstr>PowerPoint Presentation</vt:lpstr>
      <vt:lpstr>Тема: Доброто приобщава</vt:lpstr>
      <vt:lpstr>Кои сме ние?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Elena Tomova</dc:creator>
  <cp:lastModifiedBy>Elena Tomova</cp:lastModifiedBy>
  <cp:revision>111</cp:revision>
  <dcterms:created xsi:type="dcterms:W3CDTF">2020-09-02T06:34:23Z</dcterms:created>
  <dcterms:modified xsi:type="dcterms:W3CDTF">2020-12-17T13:53:57Z</dcterms:modified>
</cp:coreProperties>
</file>